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183"/>
  </p:notesMasterIdLst>
  <p:sldIdLst>
    <p:sldId id="256" r:id="rId2"/>
    <p:sldId id="2604" r:id="rId3"/>
    <p:sldId id="1125" r:id="rId4"/>
    <p:sldId id="1218" r:id="rId5"/>
    <p:sldId id="2603" r:id="rId6"/>
    <p:sldId id="1221" r:id="rId7"/>
    <p:sldId id="1222" r:id="rId8"/>
    <p:sldId id="1224" r:id="rId9"/>
    <p:sldId id="1225" r:id="rId10"/>
    <p:sldId id="1226" r:id="rId11"/>
    <p:sldId id="1227" r:id="rId12"/>
    <p:sldId id="1220" r:id="rId13"/>
    <p:sldId id="2602" r:id="rId14"/>
    <p:sldId id="2371" r:id="rId15"/>
    <p:sldId id="2374" r:id="rId16"/>
    <p:sldId id="2375" r:id="rId17"/>
    <p:sldId id="2376" r:id="rId18"/>
    <p:sldId id="2377" r:id="rId19"/>
    <p:sldId id="2378" r:id="rId20"/>
    <p:sldId id="2379" r:id="rId21"/>
    <p:sldId id="2380" r:id="rId22"/>
    <p:sldId id="2381" r:id="rId23"/>
    <p:sldId id="2382" r:id="rId24"/>
    <p:sldId id="2383" r:id="rId25"/>
    <p:sldId id="2384" r:id="rId26"/>
    <p:sldId id="2385" r:id="rId27"/>
    <p:sldId id="2601" r:id="rId28"/>
    <p:sldId id="2388" r:id="rId29"/>
    <p:sldId id="2387" r:id="rId30"/>
    <p:sldId id="2389" r:id="rId31"/>
    <p:sldId id="2390" r:id="rId32"/>
    <p:sldId id="2391" r:id="rId33"/>
    <p:sldId id="2394" r:id="rId34"/>
    <p:sldId id="2398" r:id="rId35"/>
    <p:sldId id="2600" r:id="rId36"/>
    <p:sldId id="2404" r:id="rId37"/>
    <p:sldId id="2406" r:id="rId38"/>
    <p:sldId id="2407" r:id="rId39"/>
    <p:sldId id="2408" r:id="rId40"/>
    <p:sldId id="2599" r:id="rId41"/>
    <p:sldId id="2410" r:id="rId42"/>
    <p:sldId id="2411" r:id="rId43"/>
    <p:sldId id="2422" r:id="rId44"/>
    <p:sldId id="2423" r:id="rId45"/>
    <p:sldId id="2424" r:id="rId46"/>
    <p:sldId id="2425" r:id="rId47"/>
    <p:sldId id="2426" r:id="rId48"/>
    <p:sldId id="2427" r:id="rId49"/>
    <p:sldId id="2428" r:id="rId50"/>
    <p:sldId id="2598" r:id="rId51"/>
    <p:sldId id="2430" r:id="rId52"/>
    <p:sldId id="1127" r:id="rId53"/>
    <p:sldId id="2431" r:id="rId54"/>
    <p:sldId id="2433" r:id="rId55"/>
    <p:sldId id="2597" r:id="rId56"/>
    <p:sldId id="2434" r:id="rId57"/>
    <p:sldId id="2436" r:id="rId58"/>
    <p:sldId id="2437" r:id="rId59"/>
    <p:sldId id="2438" r:id="rId60"/>
    <p:sldId id="2439" r:id="rId61"/>
    <p:sldId id="2596" r:id="rId62"/>
    <p:sldId id="2453" r:id="rId63"/>
    <p:sldId id="2452" r:id="rId64"/>
    <p:sldId id="2454" r:id="rId65"/>
    <p:sldId id="2606" r:id="rId66"/>
    <p:sldId id="2607" r:id="rId67"/>
    <p:sldId id="2608" r:id="rId68"/>
    <p:sldId id="2609" r:id="rId69"/>
    <p:sldId id="2610" r:id="rId70"/>
    <p:sldId id="2595" r:id="rId71"/>
    <p:sldId id="2473" r:id="rId72"/>
    <p:sldId id="2474" r:id="rId73"/>
    <p:sldId id="2475" r:id="rId74"/>
    <p:sldId id="2476" r:id="rId75"/>
    <p:sldId id="2477" r:id="rId76"/>
    <p:sldId id="2478" r:id="rId77"/>
    <p:sldId id="2480" r:id="rId78"/>
    <p:sldId id="2594" r:id="rId79"/>
    <p:sldId id="2479" r:id="rId80"/>
    <p:sldId id="2482" r:id="rId81"/>
    <p:sldId id="2483" r:id="rId82"/>
    <p:sldId id="2485" r:id="rId83"/>
    <p:sldId id="2484" r:id="rId84"/>
    <p:sldId id="2486" r:id="rId85"/>
    <p:sldId id="2487" r:id="rId86"/>
    <p:sldId id="2488" r:id="rId87"/>
    <p:sldId id="2593" r:id="rId88"/>
    <p:sldId id="1134" r:id="rId89"/>
    <p:sldId id="2612" r:id="rId90"/>
    <p:sldId id="2613" r:id="rId91"/>
    <p:sldId id="2614" r:id="rId92"/>
    <p:sldId id="2493" r:id="rId93"/>
    <p:sldId id="2615" r:id="rId94"/>
    <p:sldId id="2497" r:id="rId95"/>
    <p:sldId id="2592" r:id="rId96"/>
    <p:sldId id="2611" r:id="rId97"/>
    <p:sldId id="2616" r:id="rId98"/>
    <p:sldId id="2617" r:id="rId99"/>
    <p:sldId id="2618" r:id="rId100"/>
    <p:sldId id="2623" r:id="rId101"/>
    <p:sldId id="2622" r:id="rId102"/>
    <p:sldId id="2624" r:id="rId103"/>
    <p:sldId id="2625" r:id="rId104"/>
    <p:sldId id="2626" r:id="rId105"/>
    <p:sldId id="2627" r:id="rId106"/>
    <p:sldId id="2628" r:id="rId107"/>
    <p:sldId id="2629" r:id="rId108"/>
    <p:sldId id="2630" r:id="rId109"/>
    <p:sldId id="2631" r:id="rId110"/>
    <p:sldId id="2591" r:id="rId111"/>
    <p:sldId id="1141" r:id="rId112"/>
    <p:sldId id="2515" r:id="rId113"/>
    <p:sldId id="2517" r:id="rId114"/>
    <p:sldId id="2518" r:id="rId115"/>
    <p:sldId id="2519" r:id="rId116"/>
    <p:sldId id="2621" r:id="rId117"/>
    <p:sldId id="2520" r:id="rId118"/>
    <p:sldId id="2521" r:id="rId119"/>
    <p:sldId id="2620" r:id="rId120"/>
    <p:sldId id="2525" r:id="rId121"/>
    <p:sldId id="2590" r:id="rId122"/>
    <p:sldId id="2527" r:id="rId123"/>
    <p:sldId id="2528" r:id="rId124"/>
    <p:sldId id="2529" r:id="rId125"/>
    <p:sldId id="2530" r:id="rId126"/>
    <p:sldId id="2531" r:id="rId127"/>
    <p:sldId id="2589" r:id="rId128"/>
    <p:sldId id="2533" r:id="rId129"/>
    <p:sldId id="2535" r:id="rId130"/>
    <p:sldId id="2534" r:id="rId131"/>
    <p:sldId id="2536" r:id="rId132"/>
    <p:sldId id="2537" r:id="rId133"/>
    <p:sldId id="2538" r:id="rId134"/>
    <p:sldId id="2539" r:id="rId135"/>
    <p:sldId id="2588" r:id="rId136"/>
    <p:sldId id="2541" r:id="rId137"/>
    <p:sldId id="2542" r:id="rId138"/>
    <p:sldId id="2543" r:id="rId139"/>
    <p:sldId id="2544" r:id="rId140"/>
    <p:sldId id="2545" r:id="rId141"/>
    <p:sldId id="2546" r:id="rId142"/>
    <p:sldId id="2547" r:id="rId143"/>
    <p:sldId id="2548" r:id="rId144"/>
    <p:sldId id="2549" r:id="rId145"/>
    <p:sldId id="2550" r:id="rId146"/>
    <p:sldId id="2552" r:id="rId147"/>
    <p:sldId id="2551" r:id="rId148"/>
    <p:sldId id="2553" r:id="rId149"/>
    <p:sldId id="2554" r:id="rId150"/>
    <p:sldId id="2555" r:id="rId151"/>
    <p:sldId id="2556" r:id="rId152"/>
    <p:sldId id="2557" r:id="rId153"/>
    <p:sldId id="2558" r:id="rId154"/>
    <p:sldId id="2559" r:id="rId155"/>
    <p:sldId id="2560" r:id="rId156"/>
    <p:sldId id="2561" r:id="rId157"/>
    <p:sldId id="2562" r:id="rId158"/>
    <p:sldId id="2563" r:id="rId159"/>
    <p:sldId id="2564" r:id="rId160"/>
    <p:sldId id="2565" r:id="rId161"/>
    <p:sldId id="2566" r:id="rId162"/>
    <p:sldId id="2567" r:id="rId163"/>
    <p:sldId id="2568" r:id="rId164"/>
    <p:sldId id="2569" r:id="rId165"/>
    <p:sldId id="2570" r:id="rId166"/>
    <p:sldId id="2571" r:id="rId167"/>
    <p:sldId id="2572" r:id="rId168"/>
    <p:sldId id="2573" r:id="rId169"/>
    <p:sldId id="2574" r:id="rId170"/>
    <p:sldId id="2575" r:id="rId171"/>
    <p:sldId id="2587" r:id="rId172"/>
    <p:sldId id="2577" r:id="rId173"/>
    <p:sldId id="2578" r:id="rId174"/>
    <p:sldId id="2579" r:id="rId175"/>
    <p:sldId id="2580" r:id="rId176"/>
    <p:sldId id="2581" r:id="rId177"/>
    <p:sldId id="2582" r:id="rId178"/>
    <p:sldId id="1157" r:id="rId179"/>
    <p:sldId id="2584" r:id="rId180"/>
    <p:sldId id="2585" r:id="rId181"/>
    <p:sldId id="2586" r:id="rId182"/>
  </p:sldIdLst>
  <p:sldSz cx="9906000" cy="6858000" type="A4"/>
  <p:notesSz cx="6807200" cy="9939338"/>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00"/>
    <a:srgbClr val="FF00FF"/>
    <a:srgbClr val="00CCFF"/>
    <a:srgbClr val="336600"/>
    <a:srgbClr val="4AD68D"/>
    <a:srgbClr val="66FF99"/>
    <a:srgbClr val="B4D7FE"/>
    <a:srgbClr val="00CC00"/>
    <a:srgbClr val="04FC98"/>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56" autoAdjust="0"/>
    <p:restoredTop sz="96469" autoAdjust="0"/>
  </p:normalViewPr>
  <p:slideViewPr>
    <p:cSldViewPr>
      <p:cViewPr varScale="1">
        <p:scale>
          <a:sx n="68" d="100"/>
          <a:sy n="68" d="100"/>
        </p:scale>
        <p:origin x="62" y="499"/>
      </p:cViewPr>
      <p:guideLst>
        <p:guide orient="horz" pos="2160"/>
        <p:guide pos="312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tableStyles" Target="tableStyle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5026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ja-JP"/>
          </a:p>
        </p:txBody>
      </p:sp>
      <p:sp>
        <p:nvSpPr>
          <p:cNvPr id="3075" name="Rectangle 3"/>
          <p:cNvSpPr>
            <a:spLocks noGrp="1" noChangeArrowheads="1"/>
          </p:cNvSpPr>
          <p:nvPr>
            <p:ph type="dt" idx="1"/>
          </p:nvPr>
        </p:nvSpPr>
        <p:spPr bwMode="auto">
          <a:xfrm>
            <a:off x="3855349" y="0"/>
            <a:ext cx="295026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ja-JP"/>
          </a:p>
        </p:txBody>
      </p:sp>
      <p:sp>
        <p:nvSpPr>
          <p:cNvPr id="78852" name="Rectangle 4"/>
          <p:cNvSpPr>
            <a:spLocks noGrp="1" noRot="1" noChangeAspect="1" noChangeArrowheads="1" noTextEdit="1"/>
          </p:cNvSpPr>
          <p:nvPr>
            <p:ph type="sldImg" idx="2"/>
          </p:nvPr>
        </p:nvSpPr>
        <p:spPr bwMode="auto">
          <a:xfrm>
            <a:off x="712788" y="746125"/>
            <a:ext cx="5383212" cy="372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1198" y="4721225"/>
            <a:ext cx="5444806" cy="4471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078" name="Rectangle 6"/>
          <p:cNvSpPr>
            <a:spLocks noGrp="1" noChangeArrowheads="1"/>
          </p:cNvSpPr>
          <p:nvPr>
            <p:ph type="ftr" sz="quarter" idx="4"/>
          </p:nvPr>
        </p:nvSpPr>
        <p:spPr bwMode="auto">
          <a:xfrm>
            <a:off x="0" y="9440864"/>
            <a:ext cx="295026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ja-JP"/>
          </a:p>
        </p:txBody>
      </p:sp>
      <p:sp>
        <p:nvSpPr>
          <p:cNvPr id="3079" name="Rectangle 7"/>
          <p:cNvSpPr>
            <a:spLocks noGrp="1" noChangeArrowheads="1"/>
          </p:cNvSpPr>
          <p:nvPr>
            <p:ph type="sldNum" sz="quarter" idx="5"/>
          </p:nvPr>
        </p:nvSpPr>
        <p:spPr bwMode="auto">
          <a:xfrm>
            <a:off x="3855349" y="9440864"/>
            <a:ext cx="295026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4D6AAD06-7617-482F-BA18-065E58641F76}" type="slidenum">
              <a:rPr lang="en-US" altLang="ja-JP"/>
              <a:pPr>
                <a:defRPr/>
              </a:pPr>
              <a:t>‹#›</a:t>
            </a:fld>
            <a:endParaRPr lang="en-US" altLang="ja-JP"/>
          </a:p>
        </p:txBody>
      </p:sp>
    </p:spTree>
    <p:extLst>
      <p:ext uri="{BB962C8B-B14F-4D97-AF65-F5344CB8AC3E}">
        <p14:creationId xmlns:p14="http://schemas.microsoft.com/office/powerpoint/2010/main" val="38439335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a:t>
            </a:fld>
            <a:endParaRPr lang="en-US" altLang="ja-JP"/>
          </a:p>
        </p:txBody>
      </p:sp>
    </p:spTree>
    <p:extLst>
      <p:ext uri="{BB962C8B-B14F-4D97-AF65-F5344CB8AC3E}">
        <p14:creationId xmlns:p14="http://schemas.microsoft.com/office/powerpoint/2010/main" val="2867144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10</a:t>
            </a:fld>
            <a:endParaRPr lang="en-US" altLang="ja-JP"/>
          </a:p>
        </p:txBody>
      </p:sp>
    </p:spTree>
    <p:extLst>
      <p:ext uri="{BB962C8B-B14F-4D97-AF65-F5344CB8AC3E}">
        <p14:creationId xmlns:p14="http://schemas.microsoft.com/office/powerpoint/2010/main" val="203421394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120</a:t>
            </a:fld>
            <a:endParaRPr lang="en-US" altLang="ja-JP"/>
          </a:p>
        </p:txBody>
      </p:sp>
    </p:spTree>
    <p:extLst>
      <p:ext uri="{BB962C8B-B14F-4D97-AF65-F5344CB8AC3E}">
        <p14:creationId xmlns:p14="http://schemas.microsoft.com/office/powerpoint/2010/main" val="9089854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121</a:t>
            </a:fld>
            <a:endParaRPr lang="en-US" altLang="ja-JP"/>
          </a:p>
        </p:txBody>
      </p:sp>
    </p:spTree>
    <p:extLst>
      <p:ext uri="{BB962C8B-B14F-4D97-AF65-F5344CB8AC3E}">
        <p14:creationId xmlns:p14="http://schemas.microsoft.com/office/powerpoint/2010/main" val="24066619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122</a:t>
            </a:fld>
            <a:endParaRPr lang="en-US" altLang="ja-JP"/>
          </a:p>
        </p:txBody>
      </p:sp>
    </p:spTree>
    <p:extLst>
      <p:ext uri="{BB962C8B-B14F-4D97-AF65-F5344CB8AC3E}">
        <p14:creationId xmlns:p14="http://schemas.microsoft.com/office/powerpoint/2010/main" val="18668576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123</a:t>
            </a:fld>
            <a:endParaRPr lang="en-US" altLang="ja-JP"/>
          </a:p>
        </p:txBody>
      </p:sp>
    </p:spTree>
    <p:extLst>
      <p:ext uri="{BB962C8B-B14F-4D97-AF65-F5344CB8AC3E}">
        <p14:creationId xmlns:p14="http://schemas.microsoft.com/office/powerpoint/2010/main" val="335326605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124</a:t>
            </a:fld>
            <a:endParaRPr lang="en-US" altLang="ja-JP"/>
          </a:p>
        </p:txBody>
      </p:sp>
    </p:spTree>
    <p:extLst>
      <p:ext uri="{BB962C8B-B14F-4D97-AF65-F5344CB8AC3E}">
        <p14:creationId xmlns:p14="http://schemas.microsoft.com/office/powerpoint/2010/main" val="319046644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125</a:t>
            </a:fld>
            <a:endParaRPr lang="en-US" altLang="ja-JP"/>
          </a:p>
        </p:txBody>
      </p:sp>
    </p:spTree>
    <p:extLst>
      <p:ext uri="{BB962C8B-B14F-4D97-AF65-F5344CB8AC3E}">
        <p14:creationId xmlns:p14="http://schemas.microsoft.com/office/powerpoint/2010/main" val="413208796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126</a:t>
            </a:fld>
            <a:endParaRPr lang="en-US" altLang="ja-JP"/>
          </a:p>
        </p:txBody>
      </p:sp>
    </p:spTree>
    <p:extLst>
      <p:ext uri="{BB962C8B-B14F-4D97-AF65-F5344CB8AC3E}">
        <p14:creationId xmlns:p14="http://schemas.microsoft.com/office/powerpoint/2010/main" val="173055649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127</a:t>
            </a:fld>
            <a:endParaRPr lang="en-US" altLang="ja-JP"/>
          </a:p>
        </p:txBody>
      </p:sp>
    </p:spTree>
    <p:extLst>
      <p:ext uri="{BB962C8B-B14F-4D97-AF65-F5344CB8AC3E}">
        <p14:creationId xmlns:p14="http://schemas.microsoft.com/office/powerpoint/2010/main" val="222719442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128</a:t>
            </a:fld>
            <a:endParaRPr lang="en-US" altLang="ja-JP"/>
          </a:p>
        </p:txBody>
      </p:sp>
    </p:spTree>
    <p:extLst>
      <p:ext uri="{BB962C8B-B14F-4D97-AF65-F5344CB8AC3E}">
        <p14:creationId xmlns:p14="http://schemas.microsoft.com/office/powerpoint/2010/main" val="7210080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129</a:t>
            </a:fld>
            <a:endParaRPr lang="en-US" altLang="ja-JP"/>
          </a:p>
        </p:txBody>
      </p:sp>
    </p:spTree>
    <p:extLst>
      <p:ext uri="{BB962C8B-B14F-4D97-AF65-F5344CB8AC3E}">
        <p14:creationId xmlns:p14="http://schemas.microsoft.com/office/powerpoint/2010/main" val="1566863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a:t>
            </a:fld>
            <a:endParaRPr lang="en-US" altLang="ja-JP"/>
          </a:p>
        </p:txBody>
      </p:sp>
    </p:spTree>
    <p:extLst>
      <p:ext uri="{BB962C8B-B14F-4D97-AF65-F5344CB8AC3E}">
        <p14:creationId xmlns:p14="http://schemas.microsoft.com/office/powerpoint/2010/main" val="21907755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130</a:t>
            </a:fld>
            <a:endParaRPr lang="en-US" altLang="ja-JP"/>
          </a:p>
        </p:txBody>
      </p:sp>
    </p:spTree>
    <p:extLst>
      <p:ext uri="{BB962C8B-B14F-4D97-AF65-F5344CB8AC3E}">
        <p14:creationId xmlns:p14="http://schemas.microsoft.com/office/powerpoint/2010/main" val="40185776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131</a:t>
            </a:fld>
            <a:endParaRPr lang="en-US" altLang="ja-JP"/>
          </a:p>
        </p:txBody>
      </p:sp>
    </p:spTree>
    <p:extLst>
      <p:ext uri="{BB962C8B-B14F-4D97-AF65-F5344CB8AC3E}">
        <p14:creationId xmlns:p14="http://schemas.microsoft.com/office/powerpoint/2010/main" val="394647064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132</a:t>
            </a:fld>
            <a:endParaRPr lang="en-US" altLang="ja-JP"/>
          </a:p>
        </p:txBody>
      </p:sp>
    </p:spTree>
    <p:extLst>
      <p:ext uri="{BB962C8B-B14F-4D97-AF65-F5344CB8AC3E}">
        <p14:creationId xmlns:p14="http://schemas.microsoft.com/office/powerpoint/2010/main" val="123698318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133</a:t>
            </a:fld>
            <a:endParaRPr lang="en-US" altLang="ja-JP"/>
          </a:p>
        </p:txBody>
      </p:sp>
    </p:spTree>
    <p:extLst>
      <p:ext uri="{BB962C8B-B14F-4D97-AF65-F5344CB8AC3E}">
        <p14:creationId xmlns:p14="http://schemas.microsoft.com/office/powerpoint/2010/main" val="177447597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134</a:t>
            </a:fld>
            <a:endParaRPr lang="en-US" altLang="ja-JP"/>
          </a:p>
        </p:txBody>
      </p:sp>
    </p:spTree>
    <p:extLst>
      <p:ext uri="{BB962C8B-B14F-4D97-AF65-F5344CB8AC3E}">
        <p14:creationId xmlns:p14="http://schemas.microsoft.com/office/powerpoint/2010/main" val="201830024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135</a:t>
            </a:fld>
            <a:endParaRPr lang="en-US" altLang="ja-JP"/>
          </a:p>
        </p:txBody>
      </p:sp>
    </p:spTree>
    <p:extLst>
      <p:ext uri="{BB962C8B-B14F-4D97-AF65-F5344CB8AC3E}">
        <p14:creationId xmlns:p14="http://schemas.microsoft.com/office/powerpoint/2010/main" val="299359845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136</a:t>
            </a:fld>
            <a:endParaRPr lang="en-US" altLang="ja-JP"/>
          </a:p>
        </p:txBody>
      </p:sp>
    </p:spTree>
    <p:extLst>
      <p:ext uri="{BB962C8B-B14F-4D97-AF65-F5344CB8AC3E}">
        <p14:creationId xmlns:p14="http://schemas.microsoft.com/office/powerpoint/2010/main" val="211094217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137</a:t>
            </a:fld>
            <a:endParaRPr lang="en-US" altLang="ja-JP"/>
          </a:p>
        </p:txBody>
      </p:sp>
    </p:spTree>
    <p:extLst>
      <p:ext uri="{BB962C8B-B14F-4D97-AF65-F5344CB8AC3E}">
        <p14:creationId xmlns:p14="http://schemas.microsoft.com/office/powerpoint/2010/main" val="191713340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138</a:t>
            </a:fld>
            <a:endParaRPr lang="en-US" altLang="ja-JP"/>
          </a:p>
        </p:txBody>
      </p:sp>
    </p:spTree>
    <p:extLst>
      <p:ext uri="{BB962C8B-B14F-4D97-AF65-F5344CB8AC3E}">
        <p14:creationId xmlns:p14="http://schemas.microsoft.com/office/powerpoint/2010/main" val="209170954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139</a:t>
            </a:fld>
            <a:endParaRPr lang="en-US" altLang="ja-JP"/>
          </a:p>
        </p:txBody>
      </p:sp>
    </p:spTree>
    <p:extLst>
      <p:ext uri="{BB962C8B-B14F-4D97-AF65-F5344CB8AC3E}">
        <p14:creationId xmlns:p14="http://schemas.microsoft.com/office/powerpoint/2010/main" val="570524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a:t>
            </a:fld>
            <a:endParaRPr lang="en-US" altLang="ja-JP"/>
          </a:p>
        </p:txBody>
      </p:sp>
    </p:spTree>
    <p:extLst>
      <p:ext uri="{BB962C8B-B14F-4D97-AF65-F5344CB8AC3E}">
        <p14:creationId xmlns:p14="http://schemas.microsoft.com/office/powerpoint/2010/main" val="66430645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140</a:t>
            </a:fld>
            <a:endParaRPr lang="en-US" altLang="ja-JP"/>
          </a:p>
        </p:txBody>
      </p:sp>
    </p:spTree>
    <p:extLst>
      <p:ext uri="{BB962C8B-B14F-4D97-AF65-F5344CB8AC3E}">
        <p14:creationId xmlns:p14="http://schemas.microsoft.com/office/powerpoint/2010/main" val="218601142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141</a:t>
            </a:fld>
            <a:endParaRPr lang="en-US" altLang="ja-JP"/>
          </a:p>
        </p:txBody>
      </p:sp>
    </p:spTree>
    <p:extLst>
      <p:ext uri="{BB962C8B-B14F-4D97-AF65-F5344CB8AC3E}">
        <p14:creationId xmlns:p14="http://schemas.microsoft.com/office/powerpoint/2010/main" val="8375305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142</a:t>
            </a:fld>
            <a:endParaRPr lang="en-US" altLang="ja-JP"/>
          </a:p>
        </p:txBody>
      </p:sp>
    </p:spTree>
    <p:extLst>
      <p:ext uri="{BB962C8B-B14F-4D97-AF65-F5344CB8AC3E}">
        <p14:creationId xmlns:p14="http://schemas.microsoft.com/office/powerpoint/2010/main" val="204908308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143</a:t>
            </a:fld>
            <a:endParaRPr lang="en-US" altLang="ja-JP"/>
          </a:p>
        </p:txBody>
      </p:sp>
    </p:spTree>
    <p:extLst>
      <p:ext uri="{BB962C8B-B14F-4D97-AF65-F5344CB8AC3E}">
        <p14:creationId xmlns:p14="http://schemas.microsoft.com/office/powerpoint/2010/main" val="342043307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144</a:t>
            </a:fld>
            <a:endParaRPr lang="en-US" altLang="ja-JP"/>
          </a:p>
        </p:txBody>
      </p:sp>
    </p:spTree>
    <p:extLst>
      <p:ext uri="{BB962C8B-B14F-4D97-AF65-F5344CB8AC3E}">
        <p14:creationId xmlns:p14="http://schemas.microsoft.com/office/powerpoint/2010/main" val="320477240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145</a:t>
            </a:fld>
            <a:endParaRPr lang="en-US" altLang="ja-JP"/>
          </a:p>
        </p:txBody>
      </p:sp>
    </p:spTree>
    <p:extLst>
      <p:ext uri="{BB962C8B-B14F-4D97-AF65-F5344CB8AC3E}">
        <p14:creationId xmlns:p14="http://schemas.microsoft.com/office/powerpoint/2010/main" val="395808206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146</a:t>
            </a:fld>
            <a:endParaRPr lang="en-US" altLang="ja-JP"/>
          </a:p>
        </p:txBody>
      </p:sp>
    </p:spTree>
    <p:extLst>
      <p:ext uri="{BB962C8B-B14F-4D97-AF65-F5344CB8AC3E}">
        <p14:creationId xmlns:p14="http://schemas.microsoft.com/office/powerpoint/2010/main" val="400923794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147</a:t>
            </a:fld>
            <a:endParaRPr lang="en-US" altLang="ja-JP"/>
          </a:p>
        </p:txBody>
      </p:sp>
    </p:spTree>
    <p:extLst>
      <p:ext uri="{BB962C8B-B14F-4D97-AF65-F5344CB8AC3E}">
        <p14:creationId xmlns:p14="http://schemas.microsoft.com/office/powerpoint/2010/main" val="349700536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148</a:t>
            </a:fld>
            <a:endParaRPr lang="en-US" altLang="ja-JP"/>
          </a:p>
        </p:txBody>
      </p:sp>
    </p:spTree>
    <p:extLst>
      <p:ext uri="{BB962C8B-B14F-4D97-AF65-F5344CB8AC3E}">
        <p14:creationId xmlns:p14="http://schemas.microsoft.com/office/powerpoint/2010/main" val="58525001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149</a:t>
            </a:fld>
            <a:endParaRPr lang="en-US" altLang="ja-JP"/>
          </a:p>
        </p:txBody>
      </p:sp>
    </p:spTree>
    <p:extLst>
      <p:ext uri="{BB962C8B-B14F-4D97-AF65-F5344CB8AC3E}">
        <p14:creationId xmlns:p14="http://schemas.microsoft.com/office/powerpoint/2010/main" val="456064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a:t>
            </a:fld>
            <a:endParaRPr lang="en-US" altLang="ja-JP"/>
          </a:p>
        </p:txBody>
      </p:sp>
    </p:spTree>
    <p:extLst>
      <p:ext uri="{BB962C8B-B14F-4D97-AF65-F5344CB8AC3E}">
        <p14:creationId xmlns:p14="http://schemas.microsoft.com/office/powerpoint/2010/main" val="26066841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150</a:t>
            </a:fld>
            <a:endParaRPr lang="en-US" altLang="ja-JP"/>
          </a:p>
        </p:txBody>
      </p:sp>
    </p:spTree>
    <p:extLst>
      <p:ext uri="{BB962C8B-B14F-4D97-AF65-F5344CB8AC3E}">
        <p14:creationId xmlns:p14="http://schemas.microsoft.com/office/powerpoint/2010/main" val="334259144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151</a:t>
            </a:fld>
            <a:endParaRPr lang="en-US" altLang="ja-JP"/>
          </a:p>
        </p:txBody>
      </p:sp>
    </p:spTree>
    <p:extLst>
      <p:ext uri="{BB962C8B-B14F-4D97-AF65-F5344CB8AC3E}">
        <p14:creationId xmlns:p14="http://schemas.microsoft.com/office/powerpoint/2010/main" val="352510704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152</a:t>
            </a:fld>
            <a:endParaRPr lang="en-US" altLang="ja-JP"/>
          </a:p>
        </p:txBody>
      </p:sp>
    </p:spTree>
    <p:extLst>
      <p:ext uri="{BB962C8B-B14F-4D97-AF65-F5344CB8AC3E}">
        <p14:creationId xmlns:p14="http://schemas.microsoft.com/office/powerpoint/2010/main" val="133470250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153</a:t>
            </a:fld>
            <a:endParaRPr lang="en-US" altLang="ja-JP"/>
          </a:p>
        </p:txBody>
      </p:sp>
    </p:spTree>
    <p:extLst>
      <p:ext uri="{BB962C8B-B14F-4D97-AF65-F5344CB8AC3E}">
        <p14:creationId xmlns:p14="http://schemas.microsoft.com/office/powerpoint/2010/main" val="201547365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154</a:t>
            </a:fld>
            <a:endParaRPr lang="en-US" altLang="ja-JP"/>
          </a:p>
        </p:txBody>
      </p:sp>
    </p:spTree>
    <p:extLst>
      <p:ext uri="{BB962C8B-B14F-4D97-AF65-F5344CB8AC3E}">
        <p14:creationId xmlns:p14="http://schemas.microsoft.com/office/powerpoint/2010/main" val="241363982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155</a:t>
            </a:fld>
            <a:endParaRPr lang="en-US" altLang="ja-JP"/>
          </a:p>
        </p:txBody>
      </p:sp>
    </p:spTree>
    <p:extLst>
      <p:ext uri="{BB962C8B-B14F-4D97-AF65-F5344CB8AC3E}">
        <p14:creationId xmlns:p14="http://schemas.microsoft.com/office/powerpoint/2010/main" val="84633810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156</a:t>
            </a:fld>
            <a:endParaRPr lang="en-US" altLang="ja-JP"/>
          </a:p>
        </p:txBody>
      </p:sp>
    </p:spTree>
    <p:extLst>
      <p:ext uri="{BB962C8B-B14F-4D97-AF65-F5344CB8AC3E}">
        <p14:creationId xmlns:p14="http://schemas.microsoft.com/office/powerpoint/2010/main" val="325025262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157</a:t>
            </a:fld>
            <a:endParaRPr lang="en-US" altLang="ja-JP"/>
          </a:p>
        </p:txBody>
      </p:sp>
    </p:spTree>
    <p:extLst>
      <p:ext uri="{BB962C8B-B14F-4D97-AF65-F5344CB8AC3E}">
        <p14:creationId xmlns:p14="http://schemas.microsoft.com/office/powerpoint/2010/main" val="362704137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158</a:t>
            </a:fld>
            <a:endParaRPr lang="en-US" altLang="ja-JP"/>
          </a:p>
        </p:txBody>
      </p:sp>
    </p:spTree>
    <p:extLst>
      <p:ext uri="{BB962C8B-B14F-4D97-AF65-F5344CB8AC3E}">
        <p14:creationId xmlns:p14="http://schemas.microsoft.com/office/powerpoint/2010/main" val="259257662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159</a:t>
            </a:fld>
            <a:endParaRPr lang="en-US" altLang="ja-JP"/>
          </a:p>
        </p:txBody>
      </p:sp>
    </p:spTree>
    <p:extLst>
      <p:ext uri="{BB962C8B-B14F-4D97-AF65-F5344CB8AC3E}">
        <p14:creationId xmlns:p14="http://schemas.microsoft.com/office/powerpoint/2010/main" val="1068719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a:t>
            </a:fld>
            <a:endParaRPr lang="en-US" altLang="ja-JP" dirty="0"/>
          </a:p>
        </p:txBody>
      </p:sp>
    </p:spTree>
    <p:extLst>
      <p:ext uri="{BB962C8B-B14F-4D97-AF65-F5344CB8AC3E}">
        <p14:creationId xmlns:p14="http://schemas.microsoft.com/office/powerpoint/2010/main" val="54370846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160</a:t>
            </a:fld>
            <a:endParaRPr lang="en-US" altLang="ja-JP"/>
          </a:p>
        </p:txBody>
      </p:sp>
    </p:spTree>
    <p:extLst>
      <p:ext uri="{BB962C8B-B14F-4D97-AF65-F5344CB8AC3E}">
        <p14:creationId xmlns:p14="http://schemas.microsoft.com/office/powerpoint/2010/main" val="159220165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161</a:t>
            </a:fld>
            <a:endParaRPr lang="en-US" altLang="ja-JP"/>
          </a:p>
        </p:txBody>
      </p:sp>
    </p:spTree>
    <p:extLst>
      <p:ext uri="{BB962C8B-B14F-4D97-AF65-F5344CB8AC3E}">
        <p14:creationId xmlns:p14="http://schemas.microsoft.com/office/powerpoint/2010/main" val="371969756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162</a:t>
            </a:fld>
            <a:endParaRPr lang="en-US" altLang="ja-JP"/>
          </a:p>
        </p:txBody>
      </p:sp>
    </p:spTree>
    <p:extLst>
      <p:ext uri="{BB962C8B-B14F-4D97-AF65-F5344CB8AC3E}">
        <p14:creationId xmlns:p14="http://schemas.microsoft.com/office/powerpoint/2010/main" val="226585361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163</a:t>
            </a:fld>
            <a:endParaRPr lang="en-US" altLang="ja-JP"/>
          </a:p>
        </p:txBody>
      </p:sp>
    </p:spTree>
    <p:extLst>
      <p:ext uri="{BB962C8B-B14F-4D97-AF65-F5344CB8AC3E}">
        <p14:creationId xmlns:p14="http://schemas.microsoft.com/office/powerpoint/2010/main" val="176539534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164</a:t>
            </a:fld>
            <a:endParaRPr lang="en-US" altLang="ja-JP"/>
          </a:p>
        </p:txBody>
      </p:sp>
    </p:spTree>
    <p:extLst>
      <p:ext uri="{BB962C8B-B14F-4D97-AF65-F5344CB8AC3E}">
        <p14:creationId xmlns:p14="http://schemas.microsoft.com/office/powerpoint/2010/main" val="124880813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165</a:t>
            </a:fld>
            <a:endParaRPr lang="en-US" altLang="ja-JP"/>
          </a:p>
        </p:txBody>
      </p:sp>
    </p:spTree>
    <p:extLst>
      <p:ext uri="{BB962C8B-B14F-4D97-AF65-F5344CB8AC3E}">
        <p14:creationId xmlns:p14="http://schemas.microsoft.com/office/powerpoint/2010/main" val="254749143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166</a:t>
            </a:fld>
            <a:endParaRPr lang="en-US" altLang="ja-JP"/>
          </a:p>
        </p:txBody>
      </p:sp>
    </p:spTree>
    <p:extLst>
      <p:ext uri="{BB962C8B-B14F-4D97-AF65-F5344CB8AC3E}">
        <p14:creationId xmlns:p14="http://schemas.microsoft.com/office/powerpoint/2010/main" val="297959999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167</a:t>
            </a:fld>
            <a:endParaRPr lang="en-US" altLang="ja-JP"/>
          </a:p>
        </p:txBody>
      </p:sp>
    </p:spTree>
    <p:extLst>
      <p:ext uri="{BB962C8B-B14F-4D97-AF65-F5344CB8AC3E}">
        <p14:creationId xmlns:p14="http://schemas.microsoft.com/office/powerpoint/2010/main" val="321150315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168</a:t>
            </a:fld>
            <a:endParaRPr lang="en-US" altLang="ja-JP"/>
          </a:p>
        </p:txBody>
      </p:sp>
    </p:spTree>
    <p:extLst>
      <p:ext uri="{BB962C8B-B14F-4D97-AF65-F5344CB8AC3E}">
        <p14:creationId xmlns:p14="http://schemas.microsoft.com/office/powerpoint/2010/main" val="43278612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169</a:t>
            </a:fld>
            <a:endParaRPr lang="en-US" altLang="ja-JP"/>
          </a:p>
        </p:txBody>
      </p:sp>
    </p:spTree>
    <p:extLst>
      <p:ext uri="{BB962C8B-B14F-4D97-AF65-F5344CB8AC3E}">
        <p14:creationId xmlns:p14="http://schemas.microsoft.com/office/powerpoint/2010/main" val="1510230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a:t>
            </a:fld>
            <a:endParaRPr lang="en-US" altLang="ja-JP" dirty="0"/>
          </a:p>
        </p:txBody>
      </p:sp>
    </p:spTree>
    <p:extLst>
      <p:ext uri="{BB962C8B-B14F-4D97-AF65-F5344CB8AC3E}">
        <p14:creationId xmlns:p14="http://schemas.microsoft.com/office/powerpoint/2010/main" val="302422021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170</a:t>
            </a:fld>
            <a:endParaRPr lang="en-US" altLang="ja-JP"/>
          </a:p>
        </p:txBody>
      </p:sp>
    </p:spTree>
    <p:extLst>
      <p:ext uri="{BB962C8B-B14F-4D97-AF65-F5344CB8AC3E}">
        <p14:creationId xmlns:p14="http://schemas.microsoft.com/office/powerpoint/2010/main" val="190039523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171</a:t>
            </a:fld>
            <a:endParaRPr lang="en-US" altLang="ja-JP"/>
          </a:p>
        </p:txBody>
      </p:sp>
    </p:spTree>
    <p:extLst>
      <p:ext uri="{BB962C8B-B14F-4D97-AF65-F5344CB8AC3E}">
        <p14:creationId xmlns:p14="http://schemas.microsoft.com/office/powerpoint/2010/main" val="134856604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172</a:t>
            </a:fld>
            <a:endParaRPr lang="en-US" altLang="ja-JP"/>
          </a:p>
        </p:txBody>
      </p:sp>
    </p:spTree>
    <p:extLst>
      <p:ext uri="{BB962C8B-B14F-4D97-AF65-F5344CB8AC3E}">
        <p14:creationId xmlns:p14="http://schemas.microsoft.com/office/powerpoint/2010/main" val="417270517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173</a:t>
            </a:fld>
            <a:endParaRPr lang="en-US" altLang="ja-JP"/>
          </a:p>
        </p:txBody>
      </p:sp>
    </p:spTree>
    <p:extLst>
      <p:ext uri="{BB962C8B-B14F-4D97-AF65-F5344CB8AC3E}">
        <p14:creationId xmlns:p14="http://schemas.microsoft.com/office/powerpoint/2010/main" val="318123236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174</a:t>
            </a:fld>
            <a:endParaRPr lang="en-US" altLang="ja-JP"/>
          </a:p>
        </p:txBody>
      </p:sp>
    </p:spTree>
    <p:extLst>
      <p:ext uri="{BB962C8B-B14F-4D97-AF65-F5344CB8AC3E}">
        <p14:creationId xmlns:p14="http://schemas.microsoft.com/office/powerpoint/2010/main" val="247994984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175</a:t>
            </a:fld>
            <a:endParaRPr lang="en-US" altLang="ja-JP"/>
          </a:p>
        </p:txBody>
      </p:sp>
    </p:spTree>
    <p:extLst>
      <p:ext uri="{BB962C8B-B14F-4D97-AF65-F5344CB8AC3E}">
        <p14:creationId xmlns:p14="http://schemas.microsoft.com/office/powerpoint/2010/main" val="303636897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176</a:t>
            </a:fld>
            <a:endParaRPr lang="en-US" altLang="ja-JP"/>
          </a:p>
        </p:txBody>
      </p:sp>
    </p:spTree>
    <p:extLst>
      <p:ext uri="{BB962C8B-B14F-4D97-AF65-F5344CB8AC3E}">
        <p14:creationId xmlns:p14="http://schemas.microsoft.com/office/powerpoint/2010/main" val="420177931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177</a:t>
            </a:fld>
            <a:endParaRPr lang="en-US" altLang="ja-JP"/>
          </a:p>
        </p:txBody>
      </p:sp>
    </p:spTree>
    <p:extLst>
      <p:ext uri="{BB962C8B-B14F-4D97-AF65-F5344CB8AC3E}">
        <p14:creationId xmlns:p14="http://schemas.microsoft.com/office/powerpoint/2010/main" val="381956017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178</a:t>
            </a:fld>
            <a:endParaRPr lang="en-US" altLang="ja-JP"/>
          </a:p>
        </p:txBody>
      </p:sp>
    </p:spTree>
    <p:extLst>
      <p:ext uri="{BB962C8B-B14F-4D97-AF65-F5344CB8AC3E}">
        <p14:creationId xmlns:p14="http://schemas.microsoft.com/office/powerpoint/2010/main" val="231939470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179</a:t>
            </a:fld>
            <a:endParaRPr lang="en-US" altLang="ja-JP"/>
          </a:p>
        </p:txBody>
      </p:sp>
    </p:spTree>
    <p:extLst>
      <p:ext uri="{BB962C8B-B14F-4D97-AF65-F5344CB8AC3E}">
        <p14:creationId xmlns:p14="http://schemas.microsoft.com/office/powerpoint/2010/main" val="2960821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a:t>
            </a:fld>
            <a:endParaRPr lang="en-US" altLang="ja-JP" dirty="0"/>
          </a:p>
        </p:txBody>
      </p:sp>
    </p:spTree>
    <p:extLst>
      <p:ext uri="{BB962C8B-B14F-4D97-AF65-F5344CB8AC3E}">
        <p14:creationId xmlns:p14="http://schemas.microsoft.com/office/powerpoint/2010/main" val="30622493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180</a:t>
            </a:fld>
            <a:endParaRPr lang="en-US" altLang="ja-JP"/>
          </a:p>
        </p:txBody>
      </p:sp>
    </p:spTree>
    <p:extLst>
      <p:ext uri="{BB962C8B-B14F-4D97-AF65-F5344CB8AC3E}">
        <p14:creationId xmlns:p14="http://schemas.microsoft.com/office/powerpoint/2010/main" val="282978629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181</a:t>
            </a:fld>
            <a:endParaRPr lang="en-US" altLang="ja-JP"/>
          </a:p>
        </p:txBody>
      </p:sp>
    </p:spTree>
    <p:extLst>
      <p:ext uri="{BB962C8B-B14F-4D97-AF65-F5344CB8AC3E}">
        <p14:creationId xmlns:p14="http://schemas.microsoft.com/office/powerpoint/2010/main" val="821249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a:t>
            </a:fld>
            <a:endParaRPr lang="en-US" altLang="ja-JP" dirty="0"/>
          </a:p>
        </p:txBody>
      </p:sp>
    </p:spTree>
    <p:extLst>
      <p:ext uri="{BB962C8B-B14F-4D97-AF65-F5344CB8AC3E}">
        <p14:creationId xmlns:p14="http://schemas.microsoft.com/office/powerpoint/2010/main" val="665791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18</a:t>
            </a:fld>
            <a:endParaRPr lang="en-US" altLang="ja-JP" dirty="0"/>
          </a:p>
        </p:txBody>
      </p:sp>
    </p:spTree>
    <p:extLst>
      <p:ext uri="{BB962C8B-B14F-4D97-AF65-F5344CB8AC3E}">
        <p14:creationId xmlns:p14="http://schemas.microsoft.com/office/powerpoint/2010/main" val="2461117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19</a:t>
            </a:fld>
            <a:endParaRPr lang="en-US" altLang="ja-JP" dirty="0"/>
          </a:p>
        </p:txBody>
      </p:sp>
    </p:spTree>
    <p:extLst>
      <p:ext uri="{BB962C8B-B14F-4D97-AF65-F5344CB8AC3E}">
        <p14:creationId xmlns:p14="http://schemas.microsoft.com/office/powerpoint/2010/main" val="931253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a:t>
            </a:fld>
            <a:endParaRPr lang="en-US" altLang="ja-JP"/>
          </a:p>
        </p:txBody>
      </p:sp>
    </p:spTree>
    <p:extLst>
      <p:ext uri="{BB962C8B-B14F-4D97-AF65-F5344CB8AC3E}">
        <p14:creationId xmlns:p14="http://schemas.microsoft.com/office/powerpoint/2010/main" val="2280927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20</a:t>
            </a:fld>
            <a:endParaRPr lang="en-US" altLang="ja-JP" dirty="0"/>
          </a:p>
        </p:txBody>
      </p:sp>
    </p:spTree>
    <p:extLst>
      <p:ext uri="{BB962C8B-B14F-4D97-AF65-F5344CB8AC3E}">
        <p14:creationId xmlns:p14="http://schemas.microsoft.com/office/powerpoint/2010/main" val="1396163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21</a:t>
            </a:fld>
            <a:endParaRPr lang="en-US" altLang="ja-JP" dirty="0"/>
          </a:p>
        </p:txBody>
      </p:sp>
    </p:spTree>
    <p:extLst>
      <p:ext uri="{BB962C8B-B14F-4D97-AF65-F5344CB8AC3E}">
        <p14:creationId xmlns:p14="http://schemas.microsoft.com/office/powerpoint/2010/main" val="4268012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22</a:t>
            </a:fld>
            <a:endParaRPr lang="en-US" altLang="ja-JP" dirty="0"/>
          </a:p>
        </p:txBody>
      </p:sp>
    </p:spTree>
    <p:extLst>
      <p:ext uri="{BB962C8B-B14F-4D97-AF65-F5344CB8AC3E}">
        <p14:creationId xmlns:p14="http://schemas.microsoft.com/office/powerpoint/2010/main" val="934334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23</a:t>
            </a:fld>
            <a:endParaRPr lang="en-US" altLang="ja-JP" dirty="0"/>
          </a:p>
        </p:txBody>
      </p:sp>
    </p:spTree>
    <p:extLst>
      <p:ext uri="{BB962C8B-B14F-4D97-AF65-F5344CB8AC3E}">
        <p14:creationId xmlns:p14="http://schemas.microsoft.com/office/powerpoint/2010/main" val="1839073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24</a:t>
            </a:fld>
            <a:endParaRPr lang="en-US" altLang="ja-JP" dirty="0"/>
          </a:p>
        </p:txBody>
      </p:sp>
    </p:spTree>
    <p:extLst>
      <p:ext uri="{BB962C8B-B14F-4D97-AF65-F5344CB8AC3E}">
        <p14:creationId xmlns:p14="http://schemas.microsoft.com/office/powerpoint/2010/main" val="1319679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25</a:t>
            </a:fld>
            <a:endParaRPr lang="en-US" altLang="ja-JP" dirty="0"/>
          </a:p>
        </p:txBody>
      </p:sp>
    </p:spTree>
    <p:extLst>
      <p:ext uri="{BB962C8B-B14F-4D97-AF65-F5344CB8AC3E}">
        <p14:creationId xmlns:p14="http://schemas.microsoft.com/office/powerpoint/2010/main" val="1011142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26</a:t>
            </a:fld>
            <a:endParaRPr lang="en-US" altLang="ja-JP" dirty="0"/>
          </a:p>
        </p:txBody>
      </p:sp>
    </p:spTree>
    <p:extLst>
      <p:ext uri="{BB962C8B-B14F-4D97-AF65-F5344CB8AC3E}">
        <p14:creationId xmlns:p14="http://schemas.microsoft.com/office/powerpoint/2010/main" val="811193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27</a:t>
            </a:fld>
            <a:endParaRPr lang="en-US" altLang="ja-JP"/>
          </a:p>
        </p:txBody>
      </p:sp>
    </p:spTree>
    <p:extLst>
      <p:ext uri="{BB962C8B-B14F-4D97-AF65-F5344CB8AC3E}">
        <p14:creationId xmlns:p14="http://schemas.microsoft.com/office/powerpoint/2010/main" val="1229111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28</a:t>
            </a:fld>
            <a:endParaRPr lang="en-US" altLang="ja-JP" dirty="0"/>
          </a:p>
        </p:txBody>
      </p:sp>
    </p:spTree>
    <p:extLst>
      <p:ext uri="{BB962C8B-B14F-4D97-AF65-F5344CB8AC3E}">
        <p14:creationId xmlns:p14="http://schemas.microsoft.com/office/powerpoint/2010/main" val="1124898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29</a:t>
            </a:fld>
            <a:endParaRPr lang="en-US" altLang="ja-JP" dirty="0"/>
          </a:p>
        </p:txBody>
      </p:sp>
    </p:spTree>
    <p:extLst>
      <p:ext uri="{BB962C8B-B14F-4D97-AF65-F5344CB8AC3E}">
        <p14:creationId xmlns:p14="http://schemas.microsoft.com/office/powerpoint/2010/main" val="2071021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a:t>
            </a:fld>
            <a:endParaRPr lang="en-US" altLang="ja-JP"/>
          </a:p>
        </p:txBody>
      </p:sp>
    </p:spTree>
    <p:extLst>
      <p:ext uri="{BB962C8B-B14F-4D97-AF65-F5344CB8AC3E}">
        <p14:creationId xmlns:p14="http://schemas.microsoft.com/office/powerpoint/2010/main" val="910093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30</a:t>
            </a:fld>
            <a:endParaRPr lang="en-US" altLang="ja-JP" dirty="0"/>
          </a:p>
        </p:txBody>
      </p:sp>
    </p:spTree>
    <p:extLst>
      <p:ext uri="{BB962C8B-B14F-4D97-AF65-F5344CB8AC3E}">
        <p14:creationId xmlns:p14="http://schemas.microsoft.com/office/powerpoint/2010/main" val="2413378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31</a:t>
            </a:fld>
            <a:endParaRPr lang="en-US" altLang="ja-JP" dirty="0"/>
          </a:p>
        </p:txBody>
      </p:sp>
    </p:spTree>
    <p:extLst>
      <p:ext uri="{BB962C8B-B14F-4D97-AF65-F5344CB8AC3E}">
        <p14:creationId xmlns:p14="http://schemas.microsoft.com/office/powerpoint/2010/main" val="3041910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32</a:t>
            </a:fld>
            <a:endParaRPr lang="en-US" altLang="ja-JP" dirty="0"/>
          </a:p>
        </p:txBody>
      </p:sp>
    </p:spTree>
    <p:extLst>
      <p:ext uri="{BB962C8B-B14F-4D97-AF65-F5344CB8AC3E}">
        <p14:creationId xmlns:p14="http://schemas.microsoft.com/office/powerpoint/2010/main" val="4631164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33</a:t>
            </a:fld>
            <a:endParaRPr lang="en-US" altLang="ja-JP" dirty="0"/>
          </a:p>
        </p:txBody>
      </p:sp>
    </p:spTree>
    <p:extLst>
      <p:ext uri="{BB962C8B-B14F-4D97-AF65-F5344CB8AC3E}">
        <p14:creationId xmlns:p14="http://schemas.microsoft.com/office/powerpoint/2010/main" val="1720195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34</a:t>
            </a:fld>
            <a:endParaRPr lang="en-US" altLang="ja-JP" dirty="0"/>
          </a:p>
        </p:txBody>
      </p:sp>
    </p:spTree>
    <p:extLst>
      <p:ext uri="{BB962C8B-B14F-4D97-AF65-F5344CB8AC3E}">
        <p14:creationId xmlns:p14="http://schemas.microsoft.com/office/powerpoint/2010/main" val="20434840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35</a:t>
            </a:fld>
            <a:endParaRPr lang="en-US" altLang="ja-JP"/>
          </a:p>
        </p:txBody>
      </p:sp>
    </p:spTree>
    <p:extLst>
      <p:ext uri="{BB962C8B-B14F-4D97-AF65-F5344CB8AC3E}">
        <p14:creationId xmlns:p14="http://schemas.microsoft.com/office/powerpoint/2010/main" val="6236272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36</a:t>
            </a:fld>
            <a:endParaRPr lang="en-US" altLang="ja-JP" dirty="0"/>
          </a:p>
        </p:txBody>
      </p:sp>
    </p:spTree>
    <p:extLst>
      <p:ext uri="{BB962C8B-B14F-4D97-AF65-F5344CB8AC3E}">
        <p14:creationId xmlns:p14="http://schemas.microsoft.com/office/powerpoint/2010/main" val="20965151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37</a:t>
            </a:fld>
            <a:endParaRPr lang="en-US" altLang="ja-JP" dirty="0"/>
          </a:p>
        </p:txBody>
      </p:sp>
    </p:spTree>
    <p:extLst>
      <p:ext uri="{BB962C8B-B14F-4D97-AF65-F5344CB8AC3E}">
        <p14:creationId xmlns:p14="http://schemas.microsoft.com/office/powerpoint/2010/main" val="7766280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38</a:t>
            </a:fld>
            <a:endParaRPr lang="en-US" altLang="ja-JP" dirty="0"/>
          </a:p>
        </p:txBody>
      </p:sp>
    </p:spTree>
    <p:extLst>
      <p:ext uri="{BB962C8B-B14F-4D97-AF65-F5344CB8AC3E}">
        <p14:creationId xmlns:p14="http://schemas.microsoft.com/office/powerpoint/2010/main" val="1787464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39</a:t>
            </a:fld>
            <a:endParaRPr lang="en-US" altLang="ja-JP" dirty="0"/>
          </a:p>
        </p:txBody>
      </p:sp>
    </p:spTree>
    <p:extLst>
      <p:ext uri="{BB962C8B-B14F-4D97-AF65-F5344CB8AC3E}">
        <p14:creationId xmlns:p14="http://schemas.microsoft.com/office/powerpoint/2010/main" val="2529292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a:t>
            </a:fld>
            <a:endParaRPr lang="en-US" altLang="ja-JP"/>
          </a:p>
        </p:txBody>
      </p:sp>
    </p:spTree>
    <p:extLst>
      <p:ext uri="{BB962C8B-B14F-4D97-AF65-F5344CB8AC3E}">
        <p14:creationId xmlns:p14="http://schemas.microsoft.com/office/powerpoint/2010/main" val="42251839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40</a:t>
            </a:fld>
            <a:endParaRPr lang="en-US" altLang="ja-JP"/>
          </a:p>
        </p:txBody>
      </p:sp>
    </p:spTree>
    <p:extLst>
      <p:ext uri="{BB962C8B-B14F-4D97-AF65-F5344CB8AC3E}">
        <p14:creationId xmlns:p14="http://schemas.microsoft.com/office/powerpoint/2010/main" val="1489862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41</a:t>
            </a:fld>
            <a:endParaRPr lang="en-US" altLang="ja-JP" dirty="0"/>
          </a:p>
        </p:txBody>
      </p:sp>
    </p:spTree>
    <p:extLst>
      <p:ext uri="{BB962C8B-B14F-4D97-AF65-F5344CB8AC3E}">
        <p14:creationId xmlns:p14="http://schemas.microsoft.com/office/powerpoint/2010/main" val="649648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42</a:t>
            </a:fld>
            <a:endParaRPr lang="en-US" altLang="ja-JP" dirty="0"/>
          </a:p>
        </p:txBody>
      </p:sp>
    </p:spTree>
    <p:extLst>
      <p:ext uri="{BB962C8B-B14F-4D97-AF65-F5344CB8AC3E}">
        <p14:creationId xmlns:p14="http://schemas.microsoft.com/office/powerpoint/2010/main" val="14078032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43</a:t>
            </a:fld>
            <a:endParaRPr lang="en-US" altLang="ja-JP" dirty="0"/>
          </a:p>
        </p:txBody>
      </p:sp>
    </p:spTree>
    <p:extLst>
      <p:ext uri="{BB962C8B-B14F-4D97-AF65-F5344CB8AC3E}">
        <p14:creationId xmlns:p14="http://schemas.microsoft.com/office/powerpoint/2010/main" val="14727180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44</a:t>
            </a:fld>
            <a:endParaRPr lang="en-US" altLang="ja-JP" dirty="0"/>
          </a:p>
        </p:txBody>
      </p:sp>
    </p:spTree>
    <p:extLst>
      <p:ext uri="{BB962C8B-B14F-4D97-AF65-F5344CB8AC3E}">
        <p14:creationId xmlns:p14="http://schemas.microsoft.com/office/powerpoint/2010/main" val="24781284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45</a:t>
            </a:fld>
            <a:endParaRPr lang="en-US" altLang="ja-JP" dirty="0"/>
          </a:p>
        </p:txBody>
      </p:sp>
    </p:spTree>
    <p:extLst>
      <p:ext uri="{BB962C8B-B14F-4D97-AF65-F5344CB8AC3E}">
        <p14:creationId xmlns:p14="http://schemas.microsoft.com/office/powerpoint/2010/main" val="17111706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46</a:t>
            </a:fld>
            <a:endParaRPr lang="en-US" altLang="ja-JP" dirty="0"/>
          </a:p>
        </p:txBody>
      </p:sp>
    </p:spTree>
    <p:extLst>
      <p:ext uri="{BB962C8B-B14F-4D97-AF65-F5344CB8AC3E}">
        <p14:creationId xmlns:p14="http://schemas.microsoft.com/office/powerpoint/2010/main" val="33746901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47</a:t>
            </a:fld>
            <a:endParaRPr lang="en-US" altLang="ja-JP" dirty="0"/>
          </a:p>
        </p:txBody>
      </p:sp>
    </p:spTree>
    <p:extLst>
      <p:ext uri="{BB962C8B-B14F-4D97-AF65-F5344CB8AC3E}">
        <p14:creationId xmlns:p14="http://schemas.microsoft.com/office/powerpoint/2010/main" val="4987335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48</a:t>
            </a:fld>
            <a:endParaRPr lang="en-US" altLang="ja-JP" dirty="0"/>
          </a:p>
        </p:txBody>
      </p:sp>
    </p:spTree>
    <p:extLst>
      <p:ext uri="{BB962C8B-B14F-4D97-AF65-F5344CB8AC3E}">
        <p14:creationId xmlns:p14="http://schemas.microsoft.com/office/powerpoint/2010/main" val="22737317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49</a:t>
            </a:fld>
            <a:endParaRPr lang="en-US" altLang="ja-JP" dirty="0"/>
          </a:p>
        </p:txBody>
      </p:sp>
    </p:spTree>
    <p:extLst>
      <p:ext uri="{BB962C8B-B14F-4D97-AF65-F5344CB8AC3E}">
        <p14:creationId xmlns:p14="http://schemas.microsoft.com/office/powerpoint/2010/main" val="3495125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a:t>
            </a:fld>
            <a:endParaRPr lang="en-US" altLang="ja-JP"/>
          </a:p>
        </p:txBody>
      </p:sp>
    </p:spTree>
    <p:extLst>
      <p:ext uri="{BB962C8B-B14F-4D97-AF65-F5344CB8AC3E}">
        <p14:creationId xmlns:p14="http://schemas.microsoft.com/office/powerpoint/2010/main" val="33612697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50</a:t>
            </a:fld>
            <a:endParaRPr lang="en-US" altLang="ja-JP"/>
          </a:p>
        </p:txBody>
      </p:sp>
    </p:spTree>
    <p:extLst>
      <p:ext uri="{BB962C8B-B14F-4D97-AF65-F5344CB8AC3E}">
        <p14:creationId xmlns:p14="http://schemas.microsoft.com/office/powerpoint/2010/main" val="10108223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51</a:t>
            </a:fld>
            <a:endParaRPr lang="en-US" altLang="ja-JP"/>
          </a:p>
        </p:txBody>
      </p:sp>
    </p:spTree>
    <p:extLst>
      <p:ext uri="{BB962C8B-B14F-4D97-AF65-F5344CB8AC3E}">
        <p14:creationId xmlns:p14="http://schemas.microsoft.com/office/powerpoint/2010/main" val="7556340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52</a:t>
            </a:fld>
            <a:endParaRPr lang="en-US" altLang="ja-JP"/>
          </a:p>
        </p:txBody>
      </p:sp>
    </p:spTree>
    <p:extLst>
      <p:ext uri="{BB962C8B-B14F-4D97-AF65-F5344CB8AC3E}">
        <p14:creationId xmlns:p14="http://schemas.microsoft.com/office/powerpoint/2010/main" val="7975720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53</a:t>
            </a:fld>
            <a:endParaRPr lang="en-US" altLang="ja-JP"/>
          </a:p>
        </p:txBody>
      </p:sp>
    </p:spTree>
    <p:extLst>
      <p:ext uri="{BB962C8B-B14F-4D97-AF65-F5344CB8AC3E}">
        <p14:creationId xmlns:p14="http://schemas.microsoft.com/office/powerpoint/2010/main" val="40864058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54</a:t>
            </a:fld>
            <a:endParaRPr lang="en-US" altLang="ja-JP"/>
          </a:p>
        </p:txBody>
      </p:sp>
    </p:spTree>
    <p:extLst>
      <p:ext uri="{BB962C8B-B14F-4D97-AF65-F5344CB8AC3E}">
        <p14:creationId xmlns:p14="http://schemas.microsoft.com/office/powerpoint/2010/main" val="20750906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55</a:t>
            </a:fld>
            <a:endParaRPr lang="en-US" altLang="ja-JP"/>
          </a:p>
        </p:txBody>
      </p:sp>
    </p:spTree>
    <p:extLst>
      <p:ext uri="{BB962C8B-B14F-4D97-AF65-F5344CB8AC3E}">
        <p14:creationId xmlns:p14="http://schemas.microsoft.com/office/powerpoint/2010/main" val="29345309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56</a:t>
            </a:fld>
            <a:endParaRPr lang="en-US" altLang="ja-JP"/>
          </a:p>
        </p:txBody>
      </p:sp>
    </p:spTree>
    <p:extLst>
      <p:ext uri="{BB962C8B-B14F-4D97-AF65-F5344CB8AC3E}">
        <p14:creationId xmlns:p14="http://schemas.microsoft.com/office/powerpoint/2010/main" val="14175372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57</a:t>
            </a:fld>
            <a:endParaRPr lang="en-US" altLang="ja-JP"/>
          </a:p>
        </p:txBody>
      </p:sp>
    </p:spTree>
    <p:extLst>
      <p:ext uri="{BB962C8B-B14F-4D97-AF65-F5344CB8AC3E}">
        <p14:creationId xmlns:p14="http://schemas.microsoft.com/office/powerpoint/2010/main" val="17163971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58</a:t>
            </a:fld>
            <a:endParaRPr lang="en-US" altLang="ja-JP"/>
          </a:p>
        </p:txBody>
      </p:sp>
    </p:spTree>
    <p:extLst>
      <p:ext uri="{BB962C8B-B14F-4D97-AF65-F5344CB8AC3E}">
        <p14:creationId xmlns:p14="http://schemas.microsoft.com/office/powerpoint/2010/main" val="33564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59</a:t>
            </a:fld>
            <a:endParaRPr lang="en-US" altLang="ja-JP"/>
          </a:p>
        </p:txBody>
      </p:sp>
    </p:spTree>
    <p:extLst>
      <p:ext uri="{BB962C8B-B14F-4D97-AF65-F5344CB8AC3E}">
        <p14:creationId xmlns:p14="http://schemas.microsoft.com/office/powerpoint/2010/main" val="3125228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a:t>
            </a:fld>
            <a:endParaRPr lang="en-US" altLang="ja-JP"/>
          </a:p>
        </p:txBody>
      </p:sp>
    </p:spTree>
    <p:extLst>
      <p:ext uri="{BB962C8B-B14F-4D97-AF65-F5344CB8AC3E}">
        <p14:creationId xmlns:p14="http://schemas.microsoft.com/office/powerpoint/2010/main" val="7965971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60</a:t>
            </a:fld>
            <a:endParaRPr lang="en-US" altLang="ja-JP"/>
          </a:p>
        </p:txBody>
      </p:sp>
    </p:spTree>
    <p:extLst>
      <p:ext uri="{BB962C8B-B14F-4D97-AF65-F5344CB8AC3E}">
        <p14:creationId xmlns:p14="http://schemas.microsoft.com/office/powerpoint/2010/main" val="37911146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61</a:t>
            </a:fld>
            <a:endParaRPr lang="en-US" altLang="ja-JP"/>
          </a:p>
        </p:txBody>
      </p:sp>
    </p:spTree>
    <p:extLst>
      <p:ext uri="{BB962C8B-B14F-4D97-AF65-F5344CB8AC3E}">
        <p14:creationId xmlns:p14="http://schemas.microsoft.com/office/powerpoint/2010/main" val="9707385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62</a:t>
            </a:fld>
            <a:endParaRPr lang="en-US" altLang="ja-JP"/>
          </a:p>
        </p:txBody>
      </p:sp>
    </p:spTree>
    <p:extLst>
      <p:ext uri="{BB962C8B-B14F-4D97-AF65-F5344CB8AC3E}">
        <p14:creationId xmlns:p14="http://schemas.microsoft.com/office/powerpoint/2010/main" val="38134690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63</a:t>
            </a:fld>
            <a:endParaRPr lang="en-US" altLang="ja-JP"/>
          </a:p>
        </p:txBody>
      </p:sp>
    </p:spTree>
    <p:extLst>
      <p:ext uri="{BB962C8B-B14F-4D97-AF65-F5344CB8AC3E}">
        <p14:creationId xmlns:p14="http://schemas.microsoft.com/office/powerpoint/2010/main" val="16617088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64</a:t>
            </a:fld>
            <a:endParaRPr lang="en-US" altLang="ja-JP"/>
          </a:p>
        </p:txBody>
      </p:sp>
    </p:spTree>
    <p:extLst>
      <p:ext uri="{BB962C8B-B14F-4D97-AF65-F5344CB8AC3E}">
        <p14:creationId xmlns:p14="http://schemas.microsoft.com/office/powerpoint/2010/main" val="33516839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65</a:t>
            </a:fld>
            <a:endParaRPr lang="en-US" altLang="ja-JP"/>
          </a:p>
        </p:txBody>
      </p:sp>
    </p:spTree>
    <p:extLst>
      <p:ext uri="{BB962C8B-B14F-4D97-AF65-F5344CB8AC3E}">
        <p14:creationId xmlns:p14="http://schemas.microsoft.com/office/powerpoint/2010/main" val="23631059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66</a:t>
            </a:fld>
            <a:endParaRPr lang="en-US" altLang="ja-JP"/>
          </a:p>
        </p:txBody>
      </p:sp>
    </p:spTree>
    <p:extLst>
      <p:ext uri="{BB962C8B-B14F-4D97-AF65-F5344CB8AC3E}">
        <p14:creationId xmlns:p14="http://schemas.microsoft.com/office/powerpoint/2010/main" val="20897806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67</a:t>
            </a:fld>
            <a:endParaRPr lang="en-US" altLang="ja-JP"/>
          </a:p>
        </p:txBody>
      </p:sp>
    </p:spTree>
    <p:extLst>
      <p:ext uri="{BB962C8B-B14F-4D97-AF65-F5344CB8AC3E}">
        <p14:creationId xmlns:p14="http://schemas.microsoft.com/office/powerpoint/2010/main" val="38594591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68</a:t>
            </a:fld>
            <a:endParaRPr lang="en-US" altLang="ja-JP"/>
          </a:p>
        </p:txBody>
      </p:sp>
    </p:spTree>
    <p:extLst>
      <p:ext uri="{BB962C8B-B14F-4D97-AF65-F5344CB8AC3E}">
        <p14:creationId xmlns:p14="http://schemas.microsoft.com/office/powerpoint/2010/main" val="15087599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69</a:t>
            </a:fld>
            <a:endParaRPr lang="en-US" altLang="ja-JP"/>
          </a:p>
        </p:txBody>
      </p:sp>
    </p:spTree>
    <p:extLst>
      <p:ext uri="{BB962C8B-B14F-4D97-AF65-F5344CB8AC3E}">
        <p14:creationId xmlns:p14="http://schemas.microsoft.com/office/powerpoint/2010/main" val="2421885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a:t>
            </a:fld>
            <a:endParaRPr lang="en-US" altLang="ja-JP"/>
          </a:p>
        </p:txBody>
      </p:sp>
    </p:spTree>
    <p:extLst>
      <p:ext uri="{BB962C8B-B14F-4D97-AF65-F5344CB8AC3E}">
        <p14:creationId xmlns:p14="http://schemas.microsoft.com/office/powerpoint/2010/main" val="6085356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70</a:t>
            </a:fld>
            <a:endParaRPr lang="en-US" altLang="ja-JP"/>
          </a:p>
        </p:txBody>
      </p:sp>
    </p:spTree>
    <p:extLst>
      <p:ext uri="{BB962C8B-B14F-4D97-AF65-F5344CB8AC3E}">
        <p14:creationId xmlns:p14="http://schemas.microsoft.com/office/powerpoint/2010/main" val="4369671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71</a:t>
            </a:fld>
            <a:endParaRPr lang="en-US" altLang="ja-JP"/>
          </a:p>
        </p:txBody>
      </p:sp>
    </p:spTree>
    <p:extLst>
      <p:ext uri="{BB962C8B-B14F-4D97-AF65-F5344CB8AC3E}">
        <p14:creationId xmlns:p14="http://schemas.microsoft.com/office/powerpoint/2010/main" val="2992924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72</a:t>
            </a:fld>
            <a:endParaRPr lang="en-US" altLang="ja-JP"/>
          </a:p>
        </p:txBody>
      </p:sp>
    </p:spTree>
    <p:extLst>
      <p:ext uri="{BB962C8B-B14F-4D97-AF65-F5344CB8AC3E}">
        <p14:creationId xmlns:p14="http://schemas.microsoft.com/office/powerpoint/2010/main" val="533245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73</a:t>
            </a:fld>
            <a:endParaRPr lang="en-US" altLang="ja-JP"/>
          </a:p>
        </p:txBody>
      </p:sp>
    </p:spTree>
    <p:extLst>
      <p:ext uri="{BB962C8B-B14F-4D97-AF65-F5344CB8AC3E}">
        <p14:creationId xmlns:p14="http://schemas.microsoft.com/office/powerpoint/2010/main" val="13814091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74</a:t>
            </a:fld>
            <a:endParaRPr lang="en-US" altLang="ja-JP"/>
          </a:p>
        </p:txBody>
      </p:sp>
    </p:spTree>
    <p:extLst>
      <p:ext uri="{BB962C8B-B14F-4D97-AF65-F5344CB8AC3E}">
        <p14:creationId xmlns:p14="http://schemas.microsoft.com/office/powerpoint/2010/main" val="29310362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75</a:t>
            </a:fld>
            <a:endParaRPr lang="en-US" altLang="ja-JP"/>
          </a:p>
        </p:txBody>
      </p:sp>
    </p:spTree>
    <p:extLst>
      <p:ext uri="{BB962C8B-B14F-4D97-AF65-F5344CB8AC3E}">
        <p14:creationId xmlns:p14="http://schemas.microsoft.com/office/powerpoint/2010/main" val="11154187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76</a:t>
            </a:fld>
            <a:endParaRPr lang="en-US" altLang="ja-JP"/>
          </a:p>
        </p:txBody>
      </p:sp>
    </p:spTree>
    <p:extLst>
      <p:ext uri="{BB962C8B-B14F-4D97-AF65-F5344CB8AC3E}">
        <p14:creationId xmlns:p14="http://schemas.microsoft.com/office/powerpoint/2010/main" val="24247386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77</a:t>
            </a:fld>
            <a:endParaRPr lang="en-US" altLang="ja-JP"/>
          </a:p>
        </p:txBody>
      </p:sp>
    </p:spTree>
    <p:extLst>
      <p:ext uri="{BB962C8B-B14F-4D97-AF65-F5344CB8AC3E}">
        <p14:creationId xmlns:p14="http://schemas.microsoft.com/office/powerpoint/2010/main" val="26308551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78</a:t>
            </a:fld>
            <a:endParaRPr lang="en-US" altLang="ja-JP"/>
          </a:p>
        </p:txBody>
      </p:sp>
    </p:spTree>
    <p:extLst>
      <p:ext uri="{BB962C8B-B14F-4D97-AF65-F5344CB8AC3E}">
        <p14:creationId xmlns:p14="http://schemas.microsoft.com/office/powerpoint/2010/main" val="11283936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79</a:t>
            </a:fld>
            <a:endParaRPr lang="en-US" altLang="ja-JP"/>
          </a:p>
        </p:txBody>
      </p:sp>
    </p:spTree>
    <p:extLst>
      <p:ext uri="{BB962C8B-B14F-4D97-AF65-F5344CB8AC3E}">
        <p14:creationId xmlns:p14="http://schemas.microsoft.com/office/powerpoint/2010/main" val="4284085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a:t>
            </a:fld>
            <a:endParaRPr lang="en-US" altLang="ja-JP"/>
          </a:p>
        </p:txBody>
      </p:sp>
    </p:spTree>
    <p:extLst>
      <p:ext uri="{BB962C8B-B14F-4D97-AF65-F5344CB8AC3E}">
        <p14:creationId xmlns:p14="http://schemas.microsoft.com/office/powerpoint/2010/main" val="27221942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80</a:t>
            </a:fld>
            <a:endParaRPr lang="en-US" altLang="ja-JP"/>
          </a:p>
        </p:txBody>
      </p:sp>
    </p:spTree>
    <p:extLst>
      <p:ext uri="{BB962C8B-B14F-4D97-AF65-F5344CB8AC3E}">
        <p14:creationId xmlns:p14="http://schemas.microsoft.com/office/powerpoint/2010/main" val="1184225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81</a:t>
            </a:fld>
            <a:endParaRPr lang="en-US" altLang="ja-JP"/>
          </a:p>
        </p:txBody>
      </p:sp>
    </p:spTree>
    <p:extLst>
      <p:ext uri="{BB962C8B-B14F-4D97-AF65-F5344CB8AC3E}">
        <p14:creationId xmlns:p14="http://schemas.microsoft.com/office/powerpoint/2010/main" val="5900094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82</a:t>
            </a:fld>
            <a:endParaRPr lang="en-US" altLang="ja-JP"/>
          </a:p>
        </p:txBody>
      </p:sp>
    </p:spTree>
    <p:extLst>
      <p:ext uri="{BB962C8B-B14F-4D97-AF65-F5344CB8AC3E}">
        <p14:creationId xmlns:p14="http://schemas.microsoft.com/office/powerpoint/2010/main" val="7452262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83</a:t>
            </a:fld>
            <a:endParaRPr lang="en-US" altLang="ja-JP"/>
          </a:p>
        </p:txBody>
      </p:sp>
    </p:spTree>
    <p:extLst>
      <p:ext uri="{BB962C8B-B14F-4D97-AF65-F5344CB8AC3E}">
        <p14:creationId xmlns:p14="http://schemas.microsoft.com/office/powerpoint/2010/main" val="3705548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84</a:t>
            </a:fld>
            <a:endParaRPr lang="en-US" altLang="ja-JP"/>
          </a:p>
        </p:txBody>
      </p:sp>
    </p:spTree>
    <p:extLst>
      <p:ext uri="{BB962C8B-B14F-4D97-AF65-F5344CB8AC3E}">
        <p14:creationId xmlns:p14="http://schemas.microsoft.com/office/powerpoint/2010/main" val="29295087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85</a:t>
            </a:fld>
            <a:endParaRPr lang="en-US" altLang="ja-JP"/>
          </a:p>
        </p:txBody>
      </p:sp>
    </p:spTree>
    <p:extLst>
      <p:ext uri="{BB962C8B-B14F-4D97-AF65-F5344CB8AC3E}">
        <p14:creationId xmlns:p14="http://schemas.microsoft.com/office/powerpoint/2010/main" val="40195925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86</a:t>
            </a:fld>
            <a:endParaRPr lang="en-US" altLang="ja-JP"/>
          </a:p>
        </p:txBody>
      </p:sp>
    </p:spTree>
    <p:extLst>
      <p:ext uri="{BB962C8B-B14F-4D97-AF65-F5344CB8AC3E}">
        <p14:creationId xmlns:p14="http://schemas.microsoft.com/office/powerpoint/2010/main" val="21491250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87</a:t>
            </a:fld>
            <a:endParaRPr lang="en-US" altLang="ja-JP"/>
          </a:p>
        </p:txBody>
      </p:sp>
    </p:spTree>
    <p:extLst>
      <p:ext uri="{BB962C8B-B14F-4D97-AF65-F5344CB8AC3E}">
        <p14:creationId xmlns:p14="http://schemas.microsoft.com/office/powerpoint/2010/main" val="95911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95</a:t>
            </a:fld>
            <a:endParaRPr lang="en-US" altLang="ja-JP"/>
          </a:p>
        </p:txBody>
      </p:sp>
    </p:spTree>
    <p:extLst>
      <p:ext uri="{BB962C8B-B14F-4D97-AF65-F5344CB8AC3E}">
        <p14:creationId xmlns:p14="http://schemas.microsoft.com/office/powerpoint/2010/main" val="2689976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100</a:t>
            </a:fld>
            <a:endParaRPr lang="en-US" altLang="ja-JP"/>
          </a:p>
        </p:txBody>
      </p:sp>
    </p:spTree>
    <p:extLst>
      <p:ext uri="{BB962C8B-B14F-4D97-AF65-F5344CB8AC3E}">
        <p14:creationId xmlns:p14="http://schemas.microsoft.com/office/powerpoint/2010/main" val="248151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9</a:t>
            </a:fld>
            <a:endParaRPr lang="en-US" altLang="ja-JP"/>
          </a:p>
        </p:txBody>
      </p:sp>
    </p:spTree>
    <p:extLst>
      <p:ext uri="{BB962C8B-B14F-4D97-AF65-F5344CB8AC3E}">
        <p14:creationId xmlns:p14="http://schemas.microsoft.com/office/powerpoint/2010/main" val="16762273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110</a:t>
            </a:fld>
            <a:endParaRPr lang="en-US" altLang="ja-JP"/>
          </a:p>
        </p:txBody>
      </p:sp>
    </p:spTree>
    <p:extLst>
      <p:ext uri="{BB962C8B-B14F-4D97-AF65-F5344CB8AC3E}">
        <p14:creationId xmlns:p14="http://schemas.microsoft.com/office/powerpoint/2010/main" val="34061883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111</a:t>
            </a:fld>
            <a:endParaRPr lang="en-US" altLang="ja-JP"/>
          </a:p>
        </p:txBody>
      </p:sp>
    </p:spTree>
    <p:extLst>
      <p:ext uri="{BB962C8B-B14F-4D97-AF65-F5344CB8AC3E}">
        <p14:creationId xmlns:p14="http://schemas.microsoft.com/office/powerpoint/2010/main" val="10692049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112</a:t>
            </a:fld>
            <a:endParaRPr lang="en-US" altLang="ja-JP"/>
          </a:p>
        </p:txBody>
      </p:sp>
    </p:spTree>
    <p:extLst>
      <p:ext uri="{BB962C8B-B14F-4D97-AF65-F5344CB8AC3E}">
        <p14:creationId xmlns:p14="http://schemas.microsoft.com/office/powerpoint/2010/main" val="1224691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113</a:t>
            </a:fld>
            <a:endParaRPr lang="en-US" altLang="ja-JP"/>
          </a:p>
        </p:txBody>
      </p:sp>
    </p:spTree>
    <p:extLst>
      <p:ext uri="{BB962C8B-B14F-4D97-AF65-F5344CB8AC3E}">
        <p14:creationId xmlns:p14="http://schemas.microsoft.com/office/powerpoint/2010/main" val="30357756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114</a:t>
            </a:fld>
            <a:endParaRPr lang="en-US" altLang="ja-JP"/>
          </a:p>
        </p:txBody>
      </p:sp>
    </p:spTree>
    <p:extLst>
      <p:ext uri="{BB962C8B-B14F-4D97-AF65-F5344CB8AC3E}">
        <p14:creationId xmlns:p14="http://schemas.microsoft.com/office/powerpoint/2010/main" val="37174913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115</a:t>
            </a:fld>
            <a:endParaRPr lang="en-US" altLang="ja-JP"/>
          </a:p>
        </p:txBody>
      </p:sp>
    </p:spTree>
    <p:extLst>
      <p:ext uri="{BB962C8B-B14F-4D97-AF65-F5344CB8AC3E}">
        <p14:creationId xmlns:p14="http://schemas.microsoft.com/office/powerpoint/2010/main" val="4921569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116</a:t>
            </a:fld>
            <a:endParaRPr lang="en-US" altLang="ja-JP"/>
          </a:p>
        </p:txBody>
      </p:sp>
    </p:spTree>
    <p:extLst>
      <p:ext uri="{BB962C8B-B14F-4D97-AF65-F5344CB8AC3E}">
        <p14:creationId xmlns:p14="http://schemas.microsoft.com/office/powerpoint/2010/main" val="31431543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117</a:t>
            </a:fld>
            <a:endParaRPr lang="en-US" altLang="ja-JP"/>
          </a:p>
        </p:txBody>
      </p:sp>
    </p:spTree>
    <p:extLst>
      <p:ext uri="{BB962C8B-B14F-4D97-AF65-F5344CB8AC3E}">
        <p14:creationId xmlns:p14="http://schemas.microsoft.com/office/powerpoint/2010/main" val="11889731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118</a:t>
            </a:fld>
            <a:endParaRPr lang="en-US" altLang="ja-JP"/>
          </a:p>
        </p:txBody>
      </p:sp>
    </p:spTree>
    <p:extLst>
      <p:ext uri="{BB962C8B-B14F-4D97-AF65-F5344CB8AC3E}">
        <p14:creationId xmlns:p14="http://schemas.microsoft.com/office/powerpoint/2010/main" val="149345748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119</a:t>
            </a:fld>
            <a:endParaRPr lang="en-US" altLang="ja-JP"/>
          </a:p>
        </p:txBody>
      </p:sp>
    </p:spTree>
    <p:extLst>
      <p:ext uri="{BB962C8B-B14F-4D97-AF65-F5344CB8AC3E}">
        <p14:creationId xmlns:p14="http://schemas.microsoft.com/office/powerpoint/2010/main" val="504672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906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0" lang="ja-JP" altLang="ja-JP" sz="2400">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6"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9" name="Rectangle 7"/>
              <p:cNvSpPr>
                <a:spLocks noChangeArrowheads="1"/>
              </p:cNvSpPr>
              <p:nvPr userDrawn="1"/>
            </p:nvSpPr>
            <p:spPr bwMode="auto">
              <a:xfrm>
                <a:off x="1081" y="1065"/>
                <a:ext cx="366"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5" name="Rectangle 13"/>
              <p:cNvSpPr>
                <a:spLocks noChangeArrowheads="1"/>
              </p:cNvSpPr>
              <p:nvPr userDrawn="1"/>
            </p:nvSpPr>
            <p:spPr bwMode="auto">
              <a:xfrm>
                <a:off x="1081" y="1464"/>
                <a:ext cx="366"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6" name="Rectangle 14"/>
              <p:cNvSpPr>
                <a:spLocks noChangeArrowheads="1"/>
              </p:cNvSpPr>
              <p:nvPr userDrawn="1"/>
            </p:nvSpPr>
            <p:spPr bwMode="auto">
              <a:xfrm>
                <a:off x="361" y="1857"/>
                <a:ext cx="366"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grpSp>
      </p:grpSp>
      <p:sp>
        <p:nvSpPr>
          <p:cNvPr id="16403" name="Rectangle 19"/>
          <p:cNvSpPr>
            <a:spLocks noGrp="1" noChangeArrowheads="1"/>
          </p:cNvSpPr>
          <p:nvPr>
            <p:ph type="ctrTitle"/>
          </p:nvPr>
        </p:nvSpPr>
        <p:spPr>
          <a:xfrm>
            <a:off x="3219450" y="1828800"/>
            <a:ext cx="6521450" cy="2209800"/>
          </a:xfrm>
        </p:spPr>
        <p:txBody>
          <a:bodyPr/>
          <a:lstStyle>
            <a:lvl1pPr>
              <a:defRPr sz="5000">
                <a:solidFill>
                  <a:srgbClr val="FFFFFF"/>
                </a:solidFill>
              </a:defRPr>
            </a:lvl1pPr>
          </a:lstStyle>
          <a:p>
            <a:r>
              <a:rPr lang="ja-JP" altLang="en-US"/>
              <a:t>マスタ タイトルの書式設定</a:t>
            </a:r>
          </a:p>
        </p:txBody>
      </p:sp>
      <p:sp>
        <p:nvSpPr>
          <p:cNvPr id="16404" name="Rectangle 20"/>
          <p:cNvSpPr>
            <a:spLocks noGrp="1" noChangeArrowheads="1"/>
          </p:cNvSpPr>
          <p:nvPr>
            <p:ph type="subTitle" idx="1"/>
          </p:nvPr>
        </p:nvSpPr>
        <p:spPr>
          <a:xfrm>
            <a:off x="3219450" y="4267200"/>
            <a:ext cx="6521450" cy="1752600"/>
          </a:xfrm>
        </p:spPr>
        <p:txBody>
          <a:bodyPr/>
          <a:lstStyle>
            <a:lvl1pPr marL="0" indent="0">
              <a:buFont typeface="Wingdings" pitchFamily="2" charset="2"/>
              <a:buNone/>
              <a:defRPr sz="3400"/>
            </a:lvl1pPr>
          </a:lstStyle>
          <a:p>
            <a:r>
              <a:rPr lang="ja-JP" altLang="en-US"/>
              <a:t>マスタ サブタイトルの書式設定</a:t>
            </a:r>
          </a:p>
        </p:txBody>
      </p:sp>
      <p:sp>
        <p:nvSpPr>
          <p:cNvPr id="18" name="Rectangle 16"/>
          <p:cNvSpPr>
            <a:spLocks noGrp="1" noChangeArrowheads="1"/>
          </p:cNvSpPr>
          <p:nvPr>
            <p:ph type="dt" sz="half" idx="10"/>
          </p:nvPr>
        </p:nvSpPr>
        <p:spPr>
          <a:xfrm>
            <a:off x="495300" y="6248400"/>
            <a:ext cx="2311400" cy="457200"/>
          </a:xfrm>
        </p:spPr>
        <p:txBody>
          <a:bodyPr/>
          <a:lstStyle>
            <a:lvl1pPr>
              <a:defRPr/>
            </a:lvl1pPr>
          </a:lstStyle>
          <a:p>
            <a:pPr>
              <a:defRPr/>
            </a:pPr>
            <a:endParaRPr lang="en-US" altLang="ja-JP"/>
          </a:p>
        </p:txBody>
      </p:sp>
      <p:sp>
        <p:nvSpPr>
          <p:cNvPr id="19" name="Rectangle 17"/>
          <p:cNvSpPr>
            <a:spLocks noGrp="1" noChangeArrowheads="1"/>
          </p:cNvSpPr>
          <p:nvPr>
            <p:ph type="ftr" sz="quarter" idx="11"/>
          </p:nvPr>
        </p:nvSpPr>
        <p:spPr/>
        <p:txBody>
          <a:bodyPr/>
          <a:lstStyle>
            <a:lvl1pPr>
              <a:defRPr/>
            </a:lvl1pPr>
          </a:lstStyle>
          <a:p>
            <a:pPr>
              <a:defRPr/>
            </a:pPr>
            <a:endParaRPr lang="en-US" altLang="ja-JP"/>
          </a:p>
        </p:txBody>
      </p:sp>
      <p:sp>
        <p:nvSpPr>
          <p:cNvPr id="20" name="Rectangle 18"/>
          <p:cNvSpPr>
            <a:spLocks noGrp="1" noChangeArrowheads="1"/>
          </p:cNvSpPr>
          <p:nvPr>
            <p:ph type="sldNum" sz="quarter" idx="12"/>
          </p:nvPr>
        </p:nvSpPr>
        <p:spPr/>
        <p:txBody>
          <a:bodyPr/>
          <a:lstStyle>
            <a:lvl1pPr>
              <a:defRPr/>
            </a:lvl1pPr>
          </a:lstStyle>
          <a:p>
            <a:pPr>
              <a:defRPr/>
            </a:pPr>
            <a:fld id="{25FD60F3-EF60-4AAA-9A27-10638DECB871}" type="slidenum">
              <a:rPr lang="en-US" altLang="ja-JP"/>
              <a:pPr>
                <a:defRPr/>
              </a:pPr>
              <a:t>‹#›</a:t>
            </a:fld>
            <a:endParaRPr lang="en-US" altLang="ja-JP"/>
          </a:p>
        </p:txBody>
      </p:sp>
    </p:spTree>
    <p:extLst>
      <p:ext uri="{BB962C8B-B14F-4D97-AF65-F5344CB8AC3E}">
        <p14:creationId xmlns:p14="http://schemas.microsoft.com/office/powerpoint/2010/main" val="473348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E6BAEE74-91FA-4BFA-8956-0345BC6B2008}" type="slidenum">
              <a:rPr lang="en-US" altLang="ja-JP"/>
              <a:pPr>
                <a:defRPr/>
              </a:pPr>
              <a:t>‹#›</a:t>
            </a:fld>
            <a:endParaRPr lang="en-US" altLang="ja-JP"/>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590007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457200"/>
            <a:ext cx="2228850" cy="54102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95300" y="457200"/>
            <a:ext cx="6534150" cy="54102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17DB8A2E-9CED-486A-A322-CE0E9E815E0E}" type="slidenum">
              <a:rPr lang="en-US" altLang="ja-JP"/>
              <a:pPr>
                <a:defRPr/>
              </a:pPr>
              <a:t>‹#›</a:t>
            </a:fld>
            <a:endParaRPr lang="en-US" altLang="ja-JP"/>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370309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9569CFD5-9F41-4AC4-A319-89DB484317B9}" type="slidenum">
              <a:rPr lang="en-US" altLang="ja-JP"/>
              <a:pPr>
                <a:defRPr/>
              </a:pPr>
              <a:t>‹#›</a:t>
            </a:fld>
            <a:endParaRPr lang="en-US" altLang="ja-JP"/>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77735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38" y="4406900"/>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F021002C-4ACA-406B-98DD-309E891DB120}" type="slidenum">
              <a:rPr lang="en-US" altLang="ja-JP"/>
              <a:pPr>
                <a:defRPr/>
              </a:pPr>
              <a:t>‹#›</a:t>
            </a:fld>
            <a:endParaRPr lang="en-US" altLang="ja-JP"/>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15645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981200"/>
            <a:ext cx="43815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29200" y="1981200"/>
            <a:ext cx="43815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710CCF49-3CFD-4B12-AC4D-86D725F22958}" type="slidenum">
              <a:rPr lang="en-US" altLang="ja-JP"/>
              <a:pPr>
                <a:defRPr/>
              </a:pPr>
              <a:t>‹#›</a:t>
            </a:fld>
            <a:endParaRPr lang="en-US" altLang="ja-JP"/>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964049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8" name="Rectangle 3"/>
          <p:cNvSpPr>
            <a:spLocks noGrp="1" noChangeArrowheads="1"/>
          </p:cNvSpPr>
          <p:nvPr>
            <p:ph type="sldNum" sz="quarter" idx="11"/>
          </p:nvPr>
        </p:nvSpPr>
        <p:spPr>
          <a:ln/>
        </p:spPr>
        <p:txBody>
          <a:bodyPr/>
          <a:lstStyle>
            <a:lvl1pPr>
              <a:defRPr/>
            </a:lvl1pPr>
          </a:lstStyle>
          <a:p>
            <a:pPr>
              <a:defRPr/>
            </a:pPr>
            <a:fld id="{21C46710-66FD-4CC8-9907-02A9020535E9}" type="slidenum">
              <a:rPr lang="en-US" altLang="ja-JP"/>
              <a:pPr>
                <a:defRPr/>
              </a:pPr>
              <a:t>‹#›</a:t>
            </a:fld>
            <a:endParaRPr lang="en-US" altLang="ja-JP"/>
          </a:p>
        </p:txBody>
      </p:sp>
      <p:sp>
        <p:nvSpPr>
          <p:cNvPr id="9"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626996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4" name="Rectangle 3"/>
          <p:cNvSpPr>
            <a:spLocks noGrp="1" noChangeArrowheads="1"/>
          </p:cNvSpPr>
          <p:nvPr>
            <p:ph type="sldNum" sz="quarter" idx="11"/>
          </p:nvPr>
        </p:nvSpPr>
        <p:spPr>
          <a:ln/>
        </p:spPr>
        <p:txBody>
          <a:bodyPr/>
          <a:lstStyle>
            <a:lvl1pPr>
              <a:defRPr/>
            </a:lvl1pPr>
          </a:lstStyle>
          <a:p>
            <a:pPr>
              <a:defRPr/>
            </a:pPr>
            <a:fld id="{39F22AA6-E470-4E13-9485-680E73E7F3F2}" type="slidenum">
              <a:rPr lang="en-US" altLang="ja-JP"/>
              <a:pPr>
                <a:defRPr/>
              </a:pPr>
              <a:t>‹#›</a:t>
            </a:fld>
            <a:endParaRPr lang="en-US" altLang="ja-JP"/>
          </a:p>
        </p:txBody>
      </p:sp>
      <p:sp>
        <p:nvSpPr>
          <p:cNvPr id="5"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368998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3" name="Rectangle 3"/>
          <p:cNvSpPr>
            <a:spLocks noGrp="1" noChangeArrowheads="1"/>
          </p:cNvSpPr>
          <p:nvPr>
            <p:ph type="sldNum" sz="quarter" idx="11"/>
          </p:nvPr>
        </p:nvSpPr>
        <p:spPr>
          <a:ln/>
        </p:spPr>
        <p:txBody>
          <a:bodyPr/>
          <a:lstStyle>
            <a:lvl1pPr>
              <a:defRPr/>
            </a:lvl1pPr>
          </a:lstStyle>
          <a:p>
            <a:pPr>
              <a:defRPr/>
            </a:pPr>
            <a:fld id="{069DF726-01F3-49CC-80FC-48903E1CF3BA}" type="slidenum">
              <a:rPr lang="en-US" altLang="ja-JP"/>
              <a:pPr>
                <a:defRPr/>
              </a:pPr>
              <a:t>‹#›</a:t>
            </a:fld>
            <a:endParaRPr lang="en-US" altLang="ja-JP"/>
          </a:p>
        </p:txBody>
      </p:sp>
      <p:sp>
        <p:nvSpPr>
          <p:cNvPr id="4"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025694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138"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18BF0BA6-9DD8-4AE3-A89F-069D35ABE1F2}" type="slidenum">
              <a:rPr lang="en-US" altLang="ja-JP"/>
              <a:pPr>
                <a:defRPr/>
              </a:pPr>
              <a:t>‹#›</a:t>
            </a:fld>
            <a:endParaRPr lang="en-US" altLang="ja-JP"/>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09220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6CE6740F-CED5-44DF-B459-BD29CAE868E1}" type="slidenum">
              <a:rPr lang="en-US" altLang="ja-JP"/>
              <a:pPr>
                <a:defRPr/>
              </a:pPr>
              <a:t>‹#›</a:t>
            </a:fld>
            <a:endParaRPr lang="en-US" altLang="ja-JP"/>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701131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latin typeface="Arial" charset="0"/>
              </a:defRPr>
            </a:lvl1pPr>
          </a:lstStyle>
          <a:p>
            <a:pPr>
              <a:defRPr/>
            </a:pPr>
            <a:endParaRPr lang="en-US" altLang="ja-JP"/>
          </a:p>
        </p:txBody>
      </p:sp>
      <p:sp>
        <p:nvSpPr>
          <p:cNvPr id="15363" name="Rectangle 3"/>
          <p:cNvSpPr>
            <a:spLocks noGrp="1" noChangeArrowheads="1"/>
          </p:cNvSpPr>
          <p:nvPr>
            <p:ph type="sldNum" sz="quarter" idx="4"/>
          </p:nvPr>
        </p:nvSpPr>
        <p:spPr bwMode="auto">
          <a:xfrm>
            <a:off x="7099300" y="6248400"/>
            <a:ext cx="2311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latin typeface="Arial Black" pitchFamily="34" charset="0"/>
              </a:defRPr>
            </a:lvl1pPr>
          </a:lstStyle>
          <a:p>
            <a:pPr>
              <a:defRPr/>
            </a:pPr>
            <a:fld id="{1F8598A6-2E15-440B-9C4C-0200EE745DF0}" type="slidenum">
              <a:rPr lang="en-US" altLang="ja-JP"/>
              <a:pPr>
                <a:defRPr/>
              </a:pPr>
              <a:t>‹#›</a:t>
            </a:fld>
            <a:endParaRPr lang="en-US" altLang="ja-JP"/>
          </a:p>
        </p:txBody>
      </p:sp>
      <p:grpSp>
        <p:nvGrpSpPr>
          <p:cNvPr id="1028" name="Group 4"/>
          <p:cNvGrpSpPr>
            <a:grpSpLocks/>
          </p:cNvGrpSpPr>
          <p:nvPr/>
        </p:nvGrpSpPr>
        <p:grpSpPr bwMode="auto">
          <a:xfrm>
            <a:off x="0" y="0"/>
            <a:ext cx="9906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0" lang="ja-JP" altLang="ja-JP" sz="2400">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a:solidFill>
                  <a:schemeClr val="hlink"/>
                </a:solidFill>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a:solidFill>
                  <a:schemeClr val="hlink"/>
                </a:solidFill>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a:solidFill>
                  <a:schemeClr val="accent2"/>
                </a:solidFill>
              </a:endParaRPr>
            </a:p>
          </p:txBody>
        </p:sp>
        <p:sp>
          <p:nvSpPr>
            <p:cNvPr id="1037" name="Rectangle 10"/>
            <p:cNvSpPr>
              <a:spLocks noChangeArrowheads="1"/>
            </p:cNvSpPr>
            <p:nvPr/>
          </p:nvSpPr>
          <p:spPr bwMode="auto">
            <a:xfrm>
              <a:off x="173" y="173"/>
              <a:ext cx="90"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a:solidFill>
                  <a:schemeClr val="hlink"/>
                </a:solidFill>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a:solidFill>
                  <a:schemeClr val="accent2"/>
                </a:solidFill>
              </a:endParaRPr>
            </a:p>
          </p:txBody>
        </p:sp>
        <p:sp>
          <p:nvSpPr>
            <p:cNvPr id="1040" name="Rectangle 13"/>
            <p:cNvSpPr>
              <a:spLocks noChangeArrowheads="1"/>
            </p:cNvSpPr>
            <p:nvPr/>
          </p:nvSpPr>
          <p:spPr bwMode="auto">
            <a:xfrm>
              <a:off x="173" y="258"/>
              <a:ext cx="90"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a:solidFill>
                  <a:schemeClr val="accent2"/>
                </a:solidFill>
              </a:endParaRPr>
            </a:p>
          </p:txBody>
        </p:sp>
      </p:grpSp>
      <p:sp>
        <p:nvSpPr>
          <p:cNvPr id="1029" name="Rectangle 14"/>
          <p:cNvSpPr>
            <a:spLocks noGrp="1" noChangeArrowheads="1"/>
          </p:cNvSpPr>
          <p:nvPr>
            <p:ph type="title"/>
          </p:nvPr>
        </p:nvSpPr>
        <p:spPr bwMode="auto">
          <a:xfrm>
            <a:off x="495300" y="4572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30" name="Rectangle 15"/>
          <p:cNvSpPr>
            <a:spLocks noGrp="1" noChangeArrowheads="1"/>
          </p:cNvSpPr>
          <p:nvPr>
            <p:ph type="body" idx="1"/>
          </p:nvPr>
        </p:nvSpPr>
        <p:spPr bwMode="auto">
          <a:xfrm>
            <a:off x="495300" y="19812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376" name="Rectangle 16"/>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latin typeface="Arial" charset="0"/>
              </a:defRPr>
            </a:lvl1pPr>
          </a:lstStyle>
          <a:p>
            <a:pPr>
              <a:defRPr/>
            </a:pPr>
            <a:endParaRPr lang="en-US" altLang="ja-JP"/>
          </a:p>
        </p:txBody>
      </p:sp>
    </p:spTree>
  </p:cSld>
  <p:clrMap bg1="lt1" tx1="dk1" bg2="lt2" tx2="dk2" accent1="accent1" accent2="accent2" accent3="accent3" accent4="accent4" accent5="accent5" accent6="accent6" hlink="hlink" folHlink="folHlink"/>
  <p:sldLayoutIdLst>
    <p:sldLayoutId id="2147484361"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Lst>
  <p:hf hdr="0" ftr="0" dt="0"/>
  <p:txStyles>
    <p:titleStyle>
      <a:lvl1pPr algn="l" rtl="0" eaLnBrk="0" fontAlgn="base" hangingPunct="0">
        <a:spcBef>
          <a:spcPct val="0"/>
        </a:spcBef>
        <a:spcAft>
          <a:spcPct val="0"/>
        </a:spcAft>
        <a:defRPr kumimoji="1" sz="4400">
          <a:solidFill>
            <a:schemeClr val="tx1"/>
          </a:solidFill>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1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2.png"/><Relationship Id="rId4" Type="http://schemas.openxmlformats.org/officeDocument/2006/relationships/image" Target="../media/image69.png"/></Relationships>
</file>

<file path=ppt/slides/_rels/slide1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65.png"/></Relationships>
</file>

<file path=ppt/slides/_rels/slide1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65.png"/></Relationships>
</file>

<file path=ppt/slides/_rels/slide13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7.png"/><Relationship Id="rId7" Type="http://schemas.openxmlformats.org/officeDocument/2006/relationships/image" Target="../media/image78.pn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7.png"/><Relationship Id="rId4" Type="http://schemas.openxmlformats.org/officeDocument/2006/relationships/image" Target="../media/image65.png"/></Relationships>
</file>

<file path=ppt/slides/_rels/slide1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0.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65.png"/></Relationships>
</file>

<file path=ppt/slides/_rels/slide1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65.png"/></Relationships>
</file>

<file path=ppt/slides/_rels/slide1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65.png"/></Relationships>
</file>

<file path=ppt/slides/_rels/slide1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65.png"/></Relationships>
</file>

<file path=ppt/slides/_rels/slide1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65.png"/></Relationships>
</file>

<file path=ppt/slides/_rels/slide1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65.png"/></Relationships>
</file>

<file path=ppt/slides/_rels/slide1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0.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65.png"/></Relationships>
</file>

<file path=ppt/slides/_rels/slide1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65.png"/></Relationships>
</file>

<file path=ppt/slides/_rels/slide1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7.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80.png"/><Relationship Id="rId4" Type="http://schemas.openxmlformats.org/officeDocument/2006/relationships/image" Target="../media/image65.png"/></Relationships>
</file>

<file path=ppt/slides/_rels/slide1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6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5.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65.png"/></Relationships>
</file>

<file path=ppt/slides/_rels/slide17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6.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65.pn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8"/>
          <p:cNvSpPr>
            <a:spLocks noGrp="1" noChangeArrowheads="1"/>
          </p:cNvSpPr>
          <p:nvPr>
            <p:ph type="sldNum" sz="quarter" idx="12"/>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E5975794-E1D8-4A39-BDC2-8FC58A1C3727}" type="slidenum">
              <a:rPr kumimoji="0" lang="en-US" altLang="ja-JP" smtClean="0">
                <a:latin typeface="Arial Black" pitchFamily="34" charset="0"/>
              </a:rPr>
              <a:pPr eaLnBrk="1" hangingPunct="1"/>
              <a:t>1</a:t>
            </a:fld>
            <a:endParaRPr kumimoji="0" lang="en-US" altLang="ja-JP">
              <a:latin typeface="Arial Black" pitchFamily="34" charset="0"/>
            </a:endParaRPr>
          </a:p>
        </p:txBody>
      </p:sp>
      <p:sp>
        <p:nvSpPr>
          <p:cNvPr id="5124" name="Rectangle 2"/>
          <p:cNvSpPr>
            <a:spLocks noGrp="1" noChangeArrowheads="1"/>
          </p:cNvSpPr>
          <p:nvPr>
            <p:ph type="ctrTitle"/>
          </p:nvPr>
        </p:nvSpPr>
        <p:spPr>
          <a:xfrm>
            <a:off x="2504728" y="2420888"/>
            <a:ext cx="6639272" cy="1224136"/>
          </a:xfrm>
        </p:spPr>
        <p:txBody>
          <a:bodyPr/>
          <a:lstStyle/>
          <a:p>
            <a:pPr eaLnBrk="1" hangingPunct="1"/>
            <a:r>
              <a:rPr lang="en-US" altLang="ja-JP" sz="3600" dirty="0"/>
              <a:t>(R</a:t>
            </a:r>
            <a:r>
              <a:rPr lang="ja-JP" altLang="en-US" sz="3600" dirty="0"/>
              <a:t>で</a:t>
            </a:r>
            <a:r>
              <a:rPr lang="en-US" altLang="ja-JP" sz="3600" dirty="0"/>
              <a:t>)</a:t>
            </a:r>
            <a:r>
              <a:rPr lang="ja-JP" altLang="en-US" sz="3600" dirty="0"/>
              <a:t>塩基配列解析の</a:t>
            </a:r>
            <a:br>
              <a:rPr lang="en-US" altLang="ja-JP" sz="3600" dirty="0"/>
            </a:br>
            <a:r>
              <a:rPr lang="ja-JP" altLang="en-US" sz="3600" dirty="0"/>
              <a:t>基本的な利用法</a:t>
            </a:r>
            <a:r>
              <a:rPr lang="en-US" altLang="ja-JP" sz="3600" dirty="0"/>
              <a:t> Windows</a:t>
            </a:r>
            <a:r>
              <a:rPr lang="ja-JP" altLang="en-US" sz="3600" dirty="0"/>
              <a:t>版</a:t>
            </a:r>
          </a:p>
        </p:txBody>
      </p:sp>
      <p:sp>
        <p:nvSpPr>
          <p:cNvPr id="5125" name="Rectangle 3"/>
          <p:cNvSpPr>
            <a:spLocks noGrp="1" noChangeArrowheads="1"/>
          </p:cNvSpPr>
          <p:nvPr>
            <p:ph type="subTitle" idx="1"/>
          </p:nvPr>
        </p:nvSpPr>
        <p:spPr>
          <a:xfrm>
            <a:off x="1568624" y="4221163"/>
            <a:ext cx="6681192" cy="2063750"/>
          </a:xfrm>
        </p:spPr>
        <p:txBody>
          <a:bodyPr/>
          <a:lstStyle/>
          <a:p>
            <a:pPr algn="ctr" eaLnBrk="1" hangingPunct="1">
              <a:spcBef>
                <a:spcPts val="0"/>
              </a:spcBef>
            </a:pPr>
            <a:r>
              <a:rPr lang="ja-JP" altLang="en-US" sz="2400" dirty="0"/>
              <a:t>東京大学・大学院農学生命科学研究科</a:t>
            </a:r>
            <a:endParaRPr lang="en-US" altLang="ja-JP" sz="2400" dirty="0"/>
          </a:p>
          <a:p>
            <a:pPr algn="ctr" eaLnBrk="1" hangingPunct="1">
              <a:spcBef>
                <a:spcPts val="0"/>
              </a:spcBef>
            </a:pPr>
            <a:r>
              <a:rPr lang="ja-JP" altLang="en-US" sz="2400" dirty="0"/>
              <a:t>アグリバイオインフォマティクス教育研究ユニット</a:t>
            </a:r>
            <a:r>
              <a:rPr lang="en-US" altLang="ja-JP" sz="2400" dirty="0"/>
              <a:t>http://www.iu.a.u-tokyo.ac.jp/</a:t>
            </a:r>
          </a:p>
        </p:txBody>
      </p:sp>
      <p:sp>
        <p:nvSpPr>
          <p:cNvPr id="9" name="Text Box 8">
            <a:extLst>
              <a:ext uri="{FF2B5EF4-FFF2-40B4-BE49-F238E27FC236}">
                <a16:creationId xmlns:a16="http://schemas.microsoft.com/office/drawing/2014/main" id="{FDD8BB19-DB74-4F65-890B-3DA614AC6D81}"/>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spcBef>
                <a:spcPts val="0"/>
              </a:spcBef>
              <a:defRPr/>
            </a:pPr>
            <a:r>
              <a:rPr lang="ja-JP" altLang="en-US" dirty="0">
                <a:latin typeface="+mn-ea"/>
              </a:rPr>
              <a:t>「</a:t>
            </a:r>
            <a:r>
              <a:rPr lang="en-US" altLang="ja-JP" dirty="0">
                <a:latin typeface="+mn-ea"/>
              </a:rPr>
              <a:t>(R</a:t>
            </a:r>
            <a:r>
              <a:rPr lang="ja-JP" altLang="en-US" dirty="0">
                <a:latin typeface="+mn-ea"/>
              </a:rPr>
              <a:t>で</a:t>
            </a:r>
            <a:r>
              <a:rPr lang="en-US" altLang="ja-JP" dirty="0">
                <a:latin typeface="+mn-ea"/>
              </a:rPr>
              <a:t>)</a:t>
            </a:r>
            <a:r>
              <a:rPr lang="ja-JP" altLang="en-US" dirty="0">
                <a:latin typeface="+mn-ea"/>
              </a:rPr>
              <a:t>塩基配列解析」というウェブページを通して、</a:t>
            </a:r>
            <a:r>
              <a:rPr lang="en-US" altLang="ja-JP" dirty="0">
                <a:solidFill>
                  <a:srgbClr val="FF0000"/>
                </a:solidFill>
                <a:latin typeface="+mn-ea"/>
              </a:rPr>
              <a:t>RStudio</a:t>
            </a:r>
            <a:r>
              <a:rPr lang="ja-JP" altLang="en-US" dirty="0">
                <a:solidFill>
                  <a:srgbClr val="FF0000"/>
                </a:solidFill>
                <a:latin typeface="+mn-ea"/>
              </a:rPr>
              <a:t>の基本的な利用法を学ぶ</a:t>
            </a:r>
            <a:r>
              <a:rPr lang="ja-JP" altLang="en-US" dirty="0">
                <a:latin typeface="+mn-ea"/>
              </a:rPr>
              <a:t>ためのものです。</a:t>
            </a:r>
            <a:r>
              <a:rPr lang="en-US" altLang="ja-JP" dirty="0">
                <a:latin typeface="+mn-ea"/>
              </a:rPr>
              <a:t>Chrome</a:t>
            </a:r>
            <a:r>
              <a:rPr lang="ja-JP" altLang="en-US" dirty="0">
                <a:latin typeface="+mn-ea"/>
              </a:rPr>
              <a:t>（推奨）で動作確認しています。ブラウザによって若干挙動が異なります。</a:t>
            </a:r>
            <a:r>
              <a:rPr lang="ja-JP" altLang="en-US" dirty="0">
                <a:solidFill>
                  <a:srgbClr val="FF0000"/>
                </a:solidFill>
                <a:latin typeface="+mn-ea"/>
              </a:rPr>
              <a:t>スライドの枚数が非常に多いですが、</a:t>
            </a:r>
            <a:r>
              <a:rPr lang="en-US" altLang="ja-JP" dirty="0">
                <a:solidFill>
                  <a:srgbClr val="FF0000"/>
                </a:solidFill>
                <a:latin typeface="+mn-ea"/>
              </a:rPr>
              <a:t>1</a:t>
            </a:r>
            <a:r>
              <a:rPr lang="ja-JP" altLang="en-US" dirty="0">
                <a:solidFill>
                  <a:srgbClr val="FF0000"/>
                </a:solidFill>
                <a:latin typeface="+mn-ea"/>
              </a:rPr>
              <a:t>つ</a:t>
            </a:r>
            <a:r>
              <a:rPr lang="en-US" altLang="ja-JP" dirty="0">
                <a:solidFill>
                  <a:srgbClr val="FF0000"/>
                </a:solidFill>
                <a:latin typeface="+mn-ea"/>
              </a:rPr>
              <a:t>1</a:t>
            </a:r>
            <a:r>
              <a:rPr lang="ja-JP" altLang="en-US" dirty="0">
                <a:solidFill>
                  <a:srgbClr val="FF0000"/>
                </a:solidFill>
                <a:latin typeface="+mn-ea"/>
              </a:rPr>
              <a:t>つの手順を丁寧に解説しているだけです</a:t>
            </a:r>
            <a:r>
              <a:rPr lang="ja-JP" altLang="en-US" dirty="0">
                <a:latin typeface="+mn-ea"/>
              </a:rPr>
              <a:t>ので、中身はそれほどではないです。</a:t>
            </a:r>
            <a:endParaRPr lang="en-US" altLang="ja-JP" dirty="0">
              <a:solidFill>
                <a:srgbClr val="FF0000"/>
              </a:solidFill>
              <a:latin typeface="+mn-ea"/>
            </a:endParaRPr>
          </a:p>
        </p:txBody>
      </p:sp>
      <p:sp>
        <p:nvSpPr>
          <p:cNvPr id="7" name="正方形/長方形 6">
            <a:extLst>
              <a:ext uri="{FF2B5EF4-FFF2-40B4-BE49-F238E27FC236}">
                <a16:creationId xmlns:a16="http://schemas.microsoft.com/office/drawing/2014/main" id="{D93E5C20-B61E-4635-9995-A3A47980424A}"/>
              </a:ext>
            </a:extLst>
          </p:cNvPr>
          <p:cNvSpPr/>
          <p:nvPr/>
        </p:nvSpPr>
        <p:spPr>
          <a:xfrm>
            <a:off x="4031413" y="35332"/>
            <a:ext cx="1569660" cy="369332"/>
          </a:xfrm>
          <a:prstGeom prst="rect">
            <a:avLst/>
          </a:prstGeom>
        </p:spPr>
        <p:txBody>
          <a:bodyPr wrap="none">
            <a:spAutoFit/>
          </a:bodyPr>
          <a:lstStyle/>
          <a:p>
            <a:pPr algn="ctr"/>
            <a:r>
              <a:rPr lang="en-US" altLang="ja-JP" dirty="0">
                <a:solidFill>
                  <a:srgbClr val="000000"/>
                </a:solidFill>
                <a:latin typeface="Arial"/>
                <a:cs typeface="Times New Roman" pitchFamily="18" charset="0"/>
              </a:rPr>
              <a:t>2022.05.17</a:t>
            </a:r>
            <a:r>
              <a:rPr lang="ja-JP" altLang="en-US" dirty="0">
                <a:solidFill>
                  <a:srgbClr val="000000"/>
                </a:solidFill>
                <a:latin typeface="Arial"/>
                <a:cs typeface="Times New Roman" pitchFamily="18" charset="0"/>
              </a:rPr>
              <a:t>版</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158AECA7-E23C-440B-A494-7624EA751956}"/>
              </a:ext>
            </a:extLst>
          </p:cNvPr>
          <p:cNvPicPr>
            <a:picLocks noChangeAspect="1"/>
          </p:cNvPicPr>
          <p:nvPr/>
        </p:nvPicPr>
        <p:blipFill>
          <a:blip r:embed="rId3"/>
          <a:stretch>
            <a:fillRect/>
          </a:stretch>
        </p:blipFill>
        <p:spPr>
          <a:xfrm>
            <a:off x="36000" y="936000"/>
            <a:ext cx="8715375" cy="5457825"/>
          </a:xfrm>
          <a:prstGeom prst="rect">
            <a:avLst/>
          </a:prstGeom>
        </p:spPr>
      </p:pic>
      <p:sp>
        <p:nvSpPr>
          <p:cNvPr id="279554" name="Rectangle 2"/>
          <p:cNvSpPr>
            <a:spLocks noGrp="1" noChangeArrowheads="1"/>
          </p:cNvSpPr>
          <p:nvPr>
            <p:ph type="title"/>
          </p:nvPr>
        </p:nvSpPr>
        <p:spPr>
          <a:xfrm>
            <a:off x="344488" y="188640"/>
            <a:ext cx="5328592" cy="936104"/>
          </a:xfrm>
        </p:spPr>
        <p:txBody>
          <a:bodyPr/>
          <a:lstStyle/>
          <a:p>
            <a:r>
              <a:rPr lang="ja-JP" altLang="en-US" sz="4000" dirty="0"/>
              <a:t>見栄えの統一</a:t>
            </a:r>
            <a:r>
              <a:rPr lang="en-US" altLang="ja-JP" sz="4000" dirty="0"/>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10</a:t>
            </a:fld>
            <a:endParaRPr lang="en-US" altLang="ja-JP" dirty="0">
              <a:solidFill>
                <a:srgbClr val="000000"/>
              </a:solidFill>
            </a:endParaRPr>
          </a:p>
        </p:txBody>
      </p:sp>
      <p:sp>
        <p:nvSpPr>
          <p:cNvPr id="8" name="テキスト ボックス 17">
            <a:extLst>
              <a:ext uri="{FF2B5EF4-FFF2-40B4-BE49-F238E27FC236}">
                <a16:creationId xmlns:a16="http://schemas.microsoft.com/office/drawing/2014/main" id="{A1679EEF-E0A3-46C6-96C2-7C7FD373EC87}"/>
              </a:ext>
            </a:extLst>
          </p:cNvPr>
          <p:cNvSpPr txBox="1">
            <a:spLocks noChangeArrowheads="1"/>
          </p:cNvSpPr>
          <p:nvPr/>
        </p:nvSpPr>
        <p:spPr bwMode="auto">
          <a:xfrm>
            <a:off x="4527938"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
        <p:nvSpPr>
          <p:cNvPr id="10" name="正方形/長方形 9">
            <a:extLst>
              <a:ext uri="{FF2B5EF4-FFF2-40B4-BE49-F238E27FC236}">
                <a16:creationId xmlns:a16="http://schemas.microsoft.com/office/drawing/2014/main" id="{5B1CBC3E-1623-4A82-9916-2681F595AD5B}"/>
              </a:ext>
            </a:extLst>
          </p:cNvPr>
          <p:cNvSpPr/>
          <p:nvPr/>
        </p:nvSpPr>
        <p:spPr>
          <a:xfrm>
            <a:off x="5169024" y="2268000"/>
            <a:ext cx="3312368" cy="1188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1" name="グループ化 19">
            <a:extLst>
              <a:ext uri="{FF2B5EF4-FFF2-40B4-BE49-F238E27FC236}">
                <a16:creationId xmlns:a16="http://schemas.microsoft.com/office/drawing/2014/main" id="{68A01C60-8135-41C6-9868-AC132DA2CC63}"/>
              </a:ext>
            </a:extLst>
          </p:cNvPr>
          <p:cNvGrpSpPr>
            <a:grpSpLocks/>
          </p:cNvGrpSpPr>
          <p:nvPr/>
        </p:nvGrpSpPr>
        <p:grpSpPr bwMode="auto">
          <a:xfrm>
            <a:off x="7776000" y="1844824"/>
            <a:ext cx="433387" cy="647700"/>
            <a:chOff x="9008376" y="4278533"/>
            <a:chExt cx="432048" cy="647700"/>
          </a:xfrm>
        </p:grpSpPr>
        <p:sp>
          <p:nvSpPr>
            <p:cNvPr id="13" name="下矢印 20">
              <a:extLst>
                <a:ext uri="{FF2B5EF4-FFF2-40B4-BE49-F238E27FC236}">
                  <a16:creationId xmlns:a16="http://schemas.microsoft.com/office/drawing/2014/main" id="{0EB22CD9-613F-4BF6-982E-07E5D171853E}"/>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D2678CCA-EC54-4624-9A9C-3D0BD4731C2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15" name="Text Box 8">
            <a:extLst>
              <a:ext uri="{FF2B5EF4-FFF2-40B4-BE49-F238E27FC236}">
                <a16:creationId xmlns:a16="http://schemas.microsoft.com/office/drawing/2014/main" id="{E6AEDA8F-3F90-4E73-8D50-6A5DB6E08444}"/>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a:t>
            </a:r>
            <a:r>
              <a:rPr lang="en-US" altLang="ja-JP" dirty="0">
                <a:latin typeface="+mn-ea"/>
              </a:rPr>
              <a:t>×</a:t>
            </a:r>
            <a:r>
              <a:rPr lang="ja-JP" altLang="en-US" dirty="0">
                <a:latin typeface="+mn-ea"/>
              </a:rPr>
              <a:t>次に、①を押して、赤枠内にごちゃごちゃ書かれている（記載事項はヒトによって異なる）のをすっきりさせます。</a:t>
            </a:r>
            <a:endParaRPr lang="en-US" altLang="ja-JP" dirty="0">
              <a:solidFill>
                <a:schemeClr val="bg1">
                  <a:lumMod val="50000"/>
                </a:schemeClr>
              </a:solidFill>
              <a:latin typeface="+mn-ea"/>
            </a:endParaRPr>
          </a:p>
        </p:txBody>
      </p:sp>
    </p:spTree>
    <p:extLst>
      <p:ext uri="{BB962C8B-B14F-4D97-AF65-F5344CB8AC3E}">
        <p14:creationId xmlns:p14="http://schemas.microsoft.com/office/powerpoint/2010/main" val="25067504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813544" cy="4365208"/>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dirty="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見栄えの統一、終了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枠の幅、電卓的な利用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計算の中断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項目と例題、入力ファイルの保存</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作業ディレクトリの変更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dirty="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コピペ実行、出力ファイルの確認、</a:t>
            </a:r>
            <a:r>
              <a:rPr lang="en-US" altLang="ja-JP" sz="2000" dirty="0"/>
              <a:t>Environment</a:t>
            </a:r>
            <a:r>
              <a:rPr lang="ja-JP" altLang="en-US" sz="2000" dirty="0"/>
              <a:t>タブ</a:t>
            </a:r>
            <a:endParaRPr lang="en-US" altLang="ja-JP" sz="2000" dirty="0"/>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en-US" altLang="ja-JP" sz="2000" dirty="0">
                <a:solidFill>
                  <a:schemeClr val="bg1">
                    <a:lumMod val="50000"/>
                  </a:schemeClr>
                </a:solidFill>
              </a:rPr>
              <a:t>Win</a:t>
            </a:r>
            <a:r>
              <a:rPr lang="ja-JP" altLang="en-US" sz="2000" dirty="0">
                <a:solidFill>
                  <a:schemeClr val="bg1">
                    <a:lumMod val="50000"/>
                  </a:schemeClr>
                </a:solidFill>
              </a:rPr>
              <a:t>ユーザ向け注意点、応用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100</a:t>
            </a:fld>
            <a:endParaRPr kumimoji="0" lang="en-US" altLang="ja-JP">
              <a:latin typeface="Arial Black" pitchFamily="34" charset="0"/>
            </a:endParaRPr>
          </a:p>
        </p:txBody>
      </p:sp>
    </p:spTree>
    <p:extLst>
      <p:ext uri="{BB962C8B-B14F-4D97-AF65-F5344CB8AC3E}">
        <p14:creationId xmlns:p14="http://schemas.microsoft.com/office/powerpoint/2010/main" val="8343134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B644F07-7EF8-4B4C-B3EE-568D05B35A2A}"/>
              </a:ext>
            </a:extLst>
          </p:cNvPr>
          <p:cNvPicPr>
            <a:picLocks noChangeAspect="1"/>
          </p:cNvPicPr>
          <p:nvPr/>
        </p:nvPicPr>
        <p:blipFill>
          <a:blip r:embed="rId2"/>
          <a:stretch>
            <a:fillRect/>
          </a:stretch>
        </p:blipFill>
        <p:spPr>
          <a:xfrm>
            <a:off x="36004" y="936003"/>
            <a:ext cx="8785860" cy="5722620"/>
          </a:xfrm>
          <a:prstGeom prst="rect">
            <a:avLst/>
          </a:prstGeom>
        </p:spPr>
      </p:pic>
      <p:sp>
        <p:nvSpPr>
          <p:cNvPr id="47106" name="タイトル 1"/>
          <p:cNvSpPr>
            <a:spLocks noGrp="1"/>
          </p:cNvSpPr>
          <p:nvPr>
            <p:ph type="title"/>
          </p:nvPr>
        </p:nvSpPr>
        <p:spPr>
          <a:xfrm>
            <a:off x="345600" y="187200"/>
            <a:ext cx="6263584" cy="936000"/>
          </a:xfrm>
        </p:spPr>
        <p:txBody>
          <a:bodyPr/>
          <a:lstStyle/>
          <a:p>
            <a:r>
              <a:rPr lang="en-US" altLang="ja-JP" sz="4000" dirty="0"/>
              <a:t>Environment</a:t>
            </a:r>
            <a:r>
              <a:rPr lang="ja-JP" altLang="en-US" sz="4000" dirty="0"/>
              <a:t>タブ</a:t>
            </a:r>
            <a:r>
              <a:rPr lang="en-US" altLang="ja-JP" sz="4000" dirty="0"/>
              <a:t>1</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101</a:t>
            </a:fld>
            <a:endParaRPr kumimoji="0" lang="en-US" altLang="ja-JP" sz="1200">
              <a:latin typeface="Arial Black" panose="020B0A04020102020204" pitchFamily="34" charset="0"/>
            </a:endParaRPr>
          </a:p>
        </p:txBody>
      </p:sp>
      <p:sp>
        <p:nvSpPr>
          <p:cNvPr id="40" name="Text Box 8">
            <a:extLst>
              <a:ext uri="{FF2B5EF4-FFF2-40B4-BE49-F238E27FC236}">
                <a16:creationId xmlns:a16="http://schemas.microsoft.com/office/drawing/2014/main" id="{F6ED9CBB-DD89-4993-9E00-257D2AB4A7D2}"/>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latin typeface="+mn-ea"/>
              </a:rPr>
              <a:t>①</a:t>
            </a:r>
            <a:r>
              <a:rPr lang="en-US" altLang="ja-JP" dirty="0">
                <a:latin typeface="+mn-ea"/>
              </a:rPr>
              <a:t>Environment</a:t>
            </a:r>
            <a:r>
              <a:rPr lang="ja-JP" altLang="en-US" dirty="0">
                <a:latin typeface="+mn-ea"/>
              </a:rPr>
              <a:t>タブをアクティブにした状態です。現時点では、こういうタブもあるのだという程度でよいですが、慣れてくると非常に便利です。</a:t>
            </a:r>
          </a:p>
        </p:txBody>
      </p:sp>
      <p:grpSp>
        <p:nvGrpSpPr>
          <p:cNvPr id="15" name="グループ化 25">
            <a:extLst>
              <a:ext uri="{FF2B5EF4-FFF2-40B4-BE49-F238E27FC236}">
                <a16:creationId xmlns:a16="http://schemas.microsoft.com/office/drawing/2014/main" id="{C949944B-188F-44EC-91A7-BD9FEBAE4869}"/>
              </a:ext>
            </a:extLst>
          </p:cNvPr>
          <p:cNvGrpSpPr>
            <a:grpSpLocks/>
          </p:cNvGrpSpPr>
          <p:nvPr/>
        </p:nvGrpSpPr>
        <p:grpSpPr bwMode="auto">
          <a:xfrm>
            <a:off x="5760000" y="1332508"/>
            <a:ext cx="647700" cy="368300"/>
            <a:chOff x="8265543" y="5967772"/>
            <a:chExt cx="647700" cy="369332"/>
          </a:xfrm>
        </p:grpSpPr>
        <p:sp>
          <p:nvSpPr>
            <p:cNvPr id="16" name="下矢印 26">
              <a:extLst>
                <a:ext uri="{FF2B5EF4-FFF2-40B4-BE49-F238E27FC236}">
                  <a16:creationId xmlns:a16="http://schemas.microsoft.com/office/drawing/2014/main" id="{8FB0B7BD-08B3-4126-83DA-0F29CCABD34A}"/>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7">
              <a:extLst>
                <a:ext uri="{FF2B5EF4-FFF2-40B4-BE49-F238E27FC236}">
                  <a16:creationId xmlns:a16="http://schemas.microsoft.com/office/drawing/2014/main" id="{F997899B-EEE8-4B86-824F-BABA8F13AB3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2485250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B644F07-7EF8-4B4C-B3EE-568D05B35A2A}"/>
              </a:ext>
            </a:extLst>
          </p:cNvPr>
          <p:cNvPicPr>
            <a:picLocks noChangeAspect="1"/>
          </p:cNvPicPr>
          <p:nvPr/>
        </p:nvPicPr>
        <p:blipFill>
          <a:blip r:embed="rId2"/>
          <a:stretch>
            <a:fillRect/>
          </a:stretch>
        </p:blipFill>
        <p:spPr>
          <a:xfrm>
            <a:off x="36004" y="936003"/>
            <a:ext cx="8785860" cy="5722620"/>
          </a:xfrm>
          <a:prstGeom prst="rect">
            <a:avLst/>
          </a:prstGeom>
        </p:spPr>
      </p:pic>
      <p:sp>
        <p:nvSpPr>
          <p:cNvPr id="47106" name="タイトル 1"/>
          <p:cNvSpPr>
            <a:spLocks noGrp="1"/>
          </p:cNvSpPr>
          <p:nvPr>
            <p:ph type="title"/>
          </p:nvPr>
        </p:nvSpPr>
        <p:spPr>
          <a:xfrm>
            <a:off x="345600" y="187200"/>
            <a:ext cx="6263584" cy="936000"/>
          </a:xfrm>
        </p:spPr>
        <p:txBody>
          <a:bodyPr/>
          <a:lstStyle/>
          <a:p>
            <a:r>
              <a:rPr lang="en-US" altLang="ja-JP" sz="4000" dirty="0"/>
              <a:t>Environment</a:t>
            </a:r>
            <a:r>
              <a:rPr lang="ja-JP" altLang="en-US" sz="4000" dirty="0"/>
              <a:t>タブ</a:t>
            </a:r>
            <a:r>
              <a:rPr lang="en-US" altLang="ja-JP" sz="4000" dirty="0"/>
              <a:t>2</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102</a:t>
            </a:fld>
            <a:endParaRPr kumimoji="0" lang="en-US" altLang="ja-JP" sz="1200">
              <a:latin typeface="Arial Black" panose="020B0A04020102020204" pitchFamily="34" charset="0"/>
            </a:endParaRPr>
          </a:p>
        </p:txBody>
      </p:sp>
      <p:sp>
        <p:nvSpPr>
          <p:cNvPr id="40" name="Text Box 8">
            <a:extLst>
              <a:ext uri="{FF2B5EF4-FFF2-40B4-BE49-F238E27FC236}">
                <a16:creationId xmlns:a16="http://schemas.microsoft.com/office/drawing/2014/main" id="{F6ED9CBB-DD89-4993-9E00-257D2AB4A7D2}"/>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①</a:t>
            </a:r>
            <a:r>
              <a:rPr lang="en-US" altLang="ja-JP" dirty="0">
                <a:solidFill>
                  <a:schemeClr val="bg1">
                    <a:lumMod val="50000"/>
                  </a:schemeClr>
                </a:solidFill>
                <a:latin typeface="+mn-ea"/>
              </a:rPr>
              <a:t>Environment</a:t>
            </a:r>
            <a:r>
              <a:rPr lang="ja-JP" altLang="en-US" dirty="0">
                <a:solidFill>
                  <a:schemeClr val="bg1">
                    <a:lumMod val="50000"/>
                  </a:schemeClr>
                </a:solidFill>
                <a:latin typeface="+mn-ea"/>
              </a:rPr>
              <a:t>タブをアクティブにした状態です。現時点では、こういうタブもあるのだという程度でよいですが、慣れてくると非常に便利です。</a:t>
            </a:r>
            <a:r>
              <a:rPr lang="ja-JP" altLang="en-US" dirty="0">
                <a:latin typeface="+mn-ea"/>
              </a:rPr>
              <a:t>ここは、シンプルに言えば、「現在利用可能なオブジェクト」がリストアップされている部分です。</a:t>
            </a:r>
          </a:p>
        </p:txBody>
      </p:sp>
    </p:spTree>
    <p:extLst>
      <p:ext uri="{BB962C8B-B14F-4D97-AF65-F5344CB8AC3E}">
        <p14:creationId xmlns:p14="http://schemas.microsoft.com/office/powerpoint/2010/main" val="32660637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B644F07-7EF8-4B4C-B3EE-568D05B35A2A}"/>
              </a:ext>
            </a:extLst>
          </p:cNvPr>
          <p:cNvPicPr>
            <a:picLocks noChangeAspect="1"/>
          </p:cNvPicPr>
          <p:nvPr/>
        </p:nvPicPr>
        <p:blipFill>
          <a:blip r:embed="rId2"/>
          <a:stretch>
            <a:fillRect/>
          </a:stretch>
        </p:blipFill>
        <p:spPr>
          <a:xfrm>
            <a:off x="36004" y="936003"/>
            <a:ext cx="8785860" cy="5722620"/>
          </a:xfrm>
          <a:prstGeom prst="rect">
            <a:avLst/>
          </a:prstGeom>
        </p:spPr>
      </p:pic>
      <p:sp>
        <p:nvSpPr>
          <p:cNvPr id="47106" name="タイトル 1"/>
          <p:cNvSpPr>
            <a:spLocks noGrp="1"/>
          </p:cNvSpPr>
          <p:nvPr>
            <p:ph type="title"/>
          </p:nvPr>
        </p:nvSpPr>
        <p:spPr>
          <a:xfrm>
            <a:off x="345600" y="187200"/>
            <a:ext cx="6263584" cy="936000"/>
          </a:xfrm>
        </p:spPr>
        <p:txBody>
          <a:bodyPr/>
          <a:lstStyle/>
          <a:p>
            <a:r>
              <a:rPr lang="en-US" altLang="ja-JP" sz="4000" dirty="0"/>
              <a:t>Environment</a:t>
            </a:r>
            <a:r>
              <a:rPr lang="ja-JP" altLang="en-US" sz="4000" dirty="0"/>
              <a:t>タブ</a:t>
            </a:r>
            <a:r>
              <a:rPr lang="en-US" altLang="ja-JP" sz="4000" dirty="0"/>
              <a:t>3</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103</a:t>
            </a:fld>
            <a:endParaRPr kumimoji="0" lang="en-US" altLang="ja-JP" sz="1200">
              <a:latin typeface="Arial Black" panose="020B0A04020102020204" pitchFamily="34" charset="0"/>
            </a:endParaRPr>
          </a:p>
        </p:txBody>
      </p:sp>
      <p:sp>
        <p:nvSpPr>
          <p:cNvPr id="40" name="Text Box 8">
            <a:extLst>
              <a:ext uri="{FF2B5EF4-FFF2-40B4-BE49-F238E27FC236}">
                <a16:creationId xmlns:a16="http://schemas.microsoft.com/office/drawing/2014/main" id="{F6ED9CBB-DD89-4993-9E00-257D2AB4A7D2}"/>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latin typeface="+mn-ea"/>
              </a:rPr>
              <a:t>例えば、②は切り出したい領域の</a:t>
            </a:r>
            <a:r>
              <a:rPr lang="ja-JP" altLang="en-US" dirty="0">
                <a:solidFill>
                  <a:srgbClr val="669900"/>
                </a:solidFill>
                <a:latin typeface="+mn-ea"/>
              </a:rPr>
              <a:t>始点</a:t>
            </a:r>
            <a:r>
              <a:rPr lang="ja-JP" altLang="en-US" dirty="0">
                <a:latin typeface="+mn-ea"/>
              </a:rPr>
              <a:t>と</a:t>
            </a:r>
            <a:r>
              <a:rPr lang="ja-JP" altLang="en-US" dirty="0">
                <a:solidFill>
                  <a:srgbClr val="669900"/>
                </a:solidFill>
                <a:latin typeface="+mn-ea"/>
              </a:rPr>
              <a:t>終点</a:t>
            </a:r>
            <a:r>
              <a:rPr lang="ja-JP" altLang="en-US" dirty="0">
                <a:latin typeface="+mn-ea"/>
              </a:rPr>
              <a:t>を、</a:t>
            </a:r>
            <a:r>
              <a:rPr lang="en-US" altLang="ja-JP" dirty="0">
                <a:latin typeface="+mn-ea"/>
              </a:rPr>
              <a:t>2</a:t>
            </a:r>
            <a:r>
              <a:rPr lang="ja-JP" altLang="en-US" dirty="0">
                <a:latin typeface="+mn-ea"/>
              </a:rPr>
              <a:t>つの要素からなる数値ベクトルとして表現し、それを</a:t>
            </a:r>
            <a:r>
              <a:rPr lang="en-US" altLang="ja-JP" dirty="0">
                <a:latin typeface="+mn-ea"/>
              </a:rPr>
              <a:t>param</a:t>
            </a:r>
            <a:r>
              <a:rPr lang="ja-JP" altLang="en-US" dirty="0">
                <a:latin typeface="+mn-ea"/>
              </a:rPr>
              <a:t>という名前で利用できるようにするコマンドです。それぞれの独立した整数を連結（</a:t>
            </a:r>
            <a:r>
              <a:rPr lang="en-US" altLang="ja-JP" dirty="0">
                <a:latin typeface="+mn-ea"/>
              </a:rPr>
              <a:t>c</a:t>
            </a:r>
            <a:r>
              <a:rPr lang="en-US" altLang="ja-JP" dirty="0">
                <a:solidFill>
                  <a:schemeClr val="bg1">
                    <a:lumMod val="50000"/>
                  </a:schemeClr>
                </a:solidFill>
                <a:latin typeface="+mn-ea"/>
              </a:rPr>
              <a:t>oncatenate</a:t>
            </a:r>
            <a:r>
              <a:rPr lang="ja-JP" altLang="en-US" dirty="0">
                <a:latin typeface="+mn-ea"/>
              </a:rPr>
              <a:t>）すべく、③</a:t>
            </a:r>
            <a:r>
              <a:rPr lang="en-US" altLang="ja-JP" dirty="0">
                <a:latin typeface="+mn-ea"/>
              </a:rPr>
              <a:t>c</a:t>
            </a:r>
            <a:r>
              <a:rPr lang="ja-JP" altLang="en-US" dirty="0">
                <a:latin typeface="+mn-ea"/>
              </a:rPr>
              <a:t>という関数で連結してスカラーをベクトルにしています。</a:t>
            </a:r>
          </a:p>
        </p:txBody>
      </p:sp>
      <p:grpSp>
        <p:nvGrpSpPr>
          <p:cNvPr id="6" name="グループ化 19">
            <a:extLst>
              <a:ext uri="{FF2B5EF4-FFF2-40B4-BE49-F238E27FC236}">
                <a16:creationId xmlns:a16="http://schemas.microsoft.com/office/drawing/2014/main" id="{F7E4C84A-6941-4CD8-AC6B-C80F4B0D2359}"/>
              </a:ext>
            </a:extLst>
          </p:cNvPr>
          <p:cNvGrpSpPr>
            <a:grpSpLocks/>
          </p:cNvGrpSpPr>
          <p:nvPr/>
        </p:nvGrpSpPr>
        <p:grpSpPr bwMode="auto">
          <a:xfrm>
            <a:off x="1728000" y="3312000"/>
            <a:ext cx="433387" cy="647700"/>
            <a:chOff x="9008376" y="4278533"/>
            <a:chExt cx="432048" cy="647700"/>
          </a:xfrm>
        </p:grpSpPr>
        <p:sp>
          <p:nvSpPr>
            <p:cNvPr id="7" name="下矢印 20">
              <a:extLst>
                <a:ext uri="{FF2B5EF4-FFF2-40B4-BE49-F238E27FC236}">
                  <a16:creationId xmlns:a16="http://schemas.microsoft.com/office/drawing/2014/main" id="{F425373B-4088-49EA-92A9-39953D578520}"/>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8" name="テキスト ボックス 21">
              <a:extLst>
                <a:ext uri="{FF2B5EF4-FFF2-40B4-BE49-F238E27FC236}">
                  <a16:creationId xmlns:a16="http://schemas.microsoft.com/office/drawing/2014/main" id="{019A6277-3A3D-4721-922C-9540A1BC1B1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9" name="グループ化 25">
            <a:extLst>
              <a:ext uri="{FF2B5EF4-FFF2-40B4-BE49-F238E27FC236}">
                <a16:creationId xmlns:a16="http://schemas.microsoft.com/office/drawing/2014/main" id="{EBFFF214-DE56-459D-8297-B15E2ABE6B34}"/>
              </a:ext>
            </a:extLst>
          </p:cNvPr>
          <p:cNvGrpSpPr>
            <a:grpSpLocks/>
          </p:cNvGrpSpPr>
          <p:nvPr/>
        </p:nvGrpSpPr>
        <p:grpSpPr bwMode="auto">
          <a:xfrm>
            <a:off x="820800" y="3186000"/>
            <a:ext cx="647700" cy="368300"/>
            <a:chOff x="8265543" y="5967772"/>
            <a:chExt cx="647700" cy="369332"/>
          </a:xfrm>
        </p:grpSpPr>
        <p:sp>
          <p:nvSpPr>
            <p:cNvPr id="10" name="下矢印 26">
              <a:extLst>
                <a:ext uri="{FF2B5EF4-FFF2-40B4-BE49-F238E27FC236}">
                  <a16:creationId xmlns:a16="http://schemas.microsoft.com/office/drawing/2014/main" id="{DB00F873-5818-4CEF-A2DB-06F828892D5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1" name="テキスト ボックス 27">
              <a:extLst>
                <a:ext uri="{FF2B5EF4-FFF2-40B4-BE49-F238E27FC236}">
                  <a16:creationId xmlns:a16="http://schemas.microsoft.com/office/drawing/2014/main" id="{2AC74FB1-AF31-4780-9BA4-DDC2C0BE682E}"/>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spTree>
    <p:extLst>
      <p:ext uri="{BB962C8B-B14F-4D97-AF65-F5344CB8AC3E}">
        <p14:creationId xmlns:p14="http://schemas.microsoft.com/office/powerpoint/2010/main" val="22332681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B644F07-7EF8-4B4C-B3EE-568D05B35A2A}"/>
              </a:ext>
            </a:extLst>
          </p:cNvPr>
          <p:cNvPicPr>
            <a:picLocks noChangeAspect="1"/>
          </p:cNvPicPr>
          <p:nvPr/>
        </p:nvPicPr>
        <p:blipFill>
          <a:blip r:embed="rId2"/>
          <a:stretch>
            <a:fillRect/>
          </a:stretch>
        </p:blipFill>
        <p:spPr>
          <a:xfrm>
            <a:off x="36004" y="936003"/>
            <a:ext cx="8785860" cy="5722620"/>
          </a:xfrm>
          <a:prstGeom prst="rect">
            <a:avLst/>
          </a:prstGeom>
        </p:spPr>
      </p:pic>
      <p:sp>
        <p:nvSpPr>
          <p:cNvPr id="47106" name="タイトル 1"/>
          <p:cNvSpPr>
            <a:spLocks noGrp="1"/>
          </p:cNvSpPr>
          <p:nvPr>
            <p:ph type="title"/>
          </p:nvPr>
        </p:nvSpPr>
        <p:spPr>
          <a:xfrm>
            <a:off x="345600" y="187200"/>
            <a:ext cx="6263584" cy="936000"/>
          </a:xfrm>
        </p:spPr>
        <p:txBody>
          <a:bodyPr/>
          <a:lstStyle/>
          <a:p>
            <a:r>
              <a:rPr lang="en-US" altLang="ja-JP" sz="4000" dirty="0"/>
              <a:t>Environment</a:t>
            </a:r>
            <a:r>
              <a:rPr lang="ja-JP" altLang="en-US" sz="4000" dirty="0"/>
              <a:t>タブ</a:t>
            </a:r>
            <a:r>
              <a:rPr lang="en-US" altLang="ja-JP" sz="4000" dirty="0"/>
              <a:t>4</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104</a:t>
            </a:fld>
            <a:endParaRPr kumimoji="0" lang="en-US" altLang="ja-JP" sz="1200">
              <a:latin typeface="Arial Black" panose="020B0A04020102020204" pitchFamily="34" charset="0"/>
            </a:endParaRPr>
          </a:p>
        </p:txBody>
      </p:sp>
      <p:sp>
        <p:nvSpPr>
          <p:cNvPr id="40" name="Text Box 8">
            <a:extLst>
              <a:ext uri="{FF2B5EF4-FFF2-40B4-BE49-F238E27FC236}">
                <a16:creationId xmlns:a16="http://schemas.microsoft.com/office/drawing/2014/main" id="{F6ED9CBB-DD89-4993-9E00-257D2AB4A7D2}"/>
              </a:ext>
            </a:extLst>
          </p:cNvPr>
          <p:cNvSpPr txBox="1">
            <a:spLocks noChangeArrowheads="1"/>
          </p:cNvSpPr>
          <p:nvPr/>
        </p:nvSpPr>
        <p:spPr bwMode="auto">
          <a:xfrm>
            <a:off x="5796172" y="46100"/>
            <a:ext cx="4053371" cy="397031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例えば、②は切り出したい領域の始点と終点を、</a:t>
            </a:r>
            <a:r>
              <a:rPr lang="en-US" altLang="ja-JP" dirty="0">
                <a:solidFill>
                  <a:schemeClr val="bg1">
                    <a:lumMod val="50000"/>
                  </a:schemeClr>
                </a:solidFill>
                <a:latin typeface="+mn-ea"/>
              </a:rPr>
              <a:t>2</a:t>
            </a:r>
            <a:r>
              <a:rPr lang="ja-JP" altLang="en-US" dirty="0">
                <a:solidFill>
                  <a:schemeClr val="bg1">
                    <a:lumMod val="50000"/>
                  </a:schemeClr>
                </a:solidFill>
                <a:latin typeface="+mn-ea"/>
              </a:rPr>
              <a:t>つの要素からなる数値ベクトルとして表現し、それを</a:t>
            </a:r>
            <a:r>
              <a:rPr lang="en-US" altLang="ja-JP" dirty="0">
                <a:solidFill>
                  <a:schemeClr val="bg1">
                    <a:lumMod val="50000"/>
                  </a:schemeClr>
                </a:solidFill>
                <a:latin typeface="+mn-ea"/>
              </a:rPr>
              <a:t>param</a:t>
            </a:r>
            <a:r>
              <a:rPr lang="ja-JP" altLang="en-US" dirty="0">
                <a:solidFill>
                  <a:schemeClr val="bg1">
                    <a:lumMod val="50000"/>
                  </a:schemeClr>
                </a:solidFill>
                <a:latin typeface="+mn-ea"/>
              </a:rPr>
              <a:t>という名前で利用できるようにするコマンドです。それぞれの独立した整数を連結（</a:t>
            </a:r>
            <a:r>
              <a:rPr lang="en-US" altLang="ja-JP" dirty="0">
                <a:solidFill>
                  <a:schemeClr val="bg1">
                    <a:lumMod val="50000"/>
                  </a:schemeClr>
                </a:solidFill>
                <a:latin typeface="+mn-ea"/>
              </a:rPr>
              <a:t>concatenate</a:t>
            </a:r>
            <a:r>
              <a:rPr lang="ja-JP" altLang="en-US" dirty="0">
                <a:solidFill>
                  <a:schemeClr val="bg1">
                    <a:lumMod val="50000"/>
                  </a:schemeClr>
                </a:solidFill>
                <a:latin typeface="+mn-ea"/>
              </a:rPr>
              <a:t>）すべく、③</a:t>
            </a:r>
            <a:r>
              <a:rPr lang="en-US" altLang="ja-JP" dirty="0">
                <a:solidFill>
                  <a:schemeClr val="bg1">
                    <a:lumMod val="50000"/>
                  </a:schemeClr>
                </a:solidFill>
                <a:latin typeface="+mn-ea"/>
              </a:rPr>
              <a:t>c</a:t>
            </a:r>
            <a:r>
              <a:rPr lang="ja-JP" altLang="en-US" dirty="0">
                <a:solidFill>
                  <a:schemeClr val="bg1">
                    <a:lumMod val="50000"/>
                  </a:schemeClr>
                </a:solidFill>
                <a:latin typeface="+mn-ea"/>
              </a:rPr>
              <a:t>という関数で連結してスカラーをベクトルにしています。</a:t>
            </a:r>
            <a:r>
              <a:rPr lang="ja-JP" altLang="en-US" dirty="0">
                <a:latin typeface="+mn-ea"/>
              </a:rPr>
              <a:t>④が左向きの矢印っぽくなっていることからもある程度予想できますが、「右側の情報を左側のものに代入せよ」という意味です。プログラミングの世界では、通常この向きで物事を表現しますので、「</a:t>
            </a:r>
            <a:r>
              <a:rPr lang="en-US" altLang="ja-JP" dirty="0">
                <a:latin typeface="+mn-ea"/>
              </a:rPr>
              <a:t>&lt;-</a:t>
            </a:r>
            <a:r>
              <a:rPr lang="ja-JP" altLang="en-US" dirty="0">
                <a:latin typeface="+mn-ea"/>
              </a:rPr>
              <a:t>」の代わりに「</a:t>
            </a:r>
            <a:r>
              <a:rPr lang="en-US" altLang="ja-JP" dirty="0">
                <a:latin typeface="+mn-ea"/>
              </a:rPr>
              <a:t>=</a:t>
            </a:r>
            <a:r>
              <a:rPr lang="ja-JP" altLang="en-US" dirty="0">
                <a:latin typeface="+mn-ea"/>
              </a:rPr>
              <a:t>」が用いられることもあります。</a:t>
            </a:r>
          </a:p>
        </p:txBody>
      </p:sp>
      <p:grpSp>
        <p:nvGrpSpPr>
          <p:cNvPr id="6" name="グループ化 19">
            <a:extLst>
              <a:ext uri="{FF2B5EF4-FFF2-40B4-BE49-F238E27FC236}">
                <a16:creationId xmlns:a16="http://schemas.microsoft.com/office/drawing/2014/main" id="{F7E4C84A-6941-4CD8-AC6B-C80F4B0D2359}"/>
              </a:ext>
            </a:extLst>
          </p:cNvPr>
          <p:cNvGrpSpPr>
            <a:grpSpLocks/>
          </p:cNvGrpSpPr>
          <p:nvPr/>
        </p:nvGrpSpPr>
        <p:grpSpPr bwMode="auto">
          <a:xfrm>
            <a:off x="1728000" y="3312000"/>
            <a:ext cx="433387" cy="647700"/>
            <a:chOff x="9008376" y="4278533"/>
            <a:chExt cx="432048" cy="647700"/>
          </a:xfrm>
        </p:grpSpPr>
        <p:sp>
          <p:nvSpPr>
            <p:cNvPr id="7" name="下矢印 20">
              <a:extLst>
                <a:ext uri="{FF2B5EF4-FFF2-40B4-BE49-F238E27FC236}">
                  <a16:creationId xmlns:a16="http://schemas.microsoft.com/office/drawing/2014/main" id="{F425373B-4088-49EA-92A9-39953D578520}"/>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8" name="テキスト ボックス 21">
              <a:extLst>
                <a:ext uri="{FF2B5EF4-FFF2-40B4-BE49-F238E27FC236}">
                  <a16:creationId xmlns:a16="http://schemas.microsoft.com/office/drawing/2014/main" id="{019A6277-3A3D-4721-922C-9540A1BC1B1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9" name="グループ化 25">
            <a:extLst>
              <a:ext uri="{FF2B5EF4-FFF2-40B4-BE49-F238E27FC236}">
                <a16:creationId xmlns:a16="http://schemas.microsoft.com/office/drawing/2014/main" id="{EBFFF214-DE56-459D-8297-B15E2ABE6B34}"/>
              </a:ext>
            </a:extLst>
          </p:cNvPr>
          <p:cNvGrpSpPr>
            <a:grpSpLocks/>
          </p:cNvGrpSpPr>
          <p:nvPr/>
        </p:nvGrpSpPr>
        <p:grpSpPr bwMode="auto">
          <a:xfrm>
            <a:off x="820800" y="3186000"/>
            <a:ext cx="647700" cy="368300"/>
            <a:chOff x="8265543" y="5967772"/>
            <a:chExt cx="647700" cy="369332"/>
          </a:xfrm>
        </p:grpSpPr>
        <p:sp>
          <p:nvSpPr>
            <p:cNvPr id="10" name="下矢印 26">
              <a:extLst>
                <a:ext uri="{FF2B5EF4-FFF2-40B4-BE49-F238E27FC236}">
                  <a16:creationId xmlns:a16="http://schemas.microsoft.com/office/drawing/2014/main" id="{DB00F873-5818-4CEF-A2DB-06F828892D5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1" name="テキスト ボックス 27">
              <a:extLst>
                <a:ext uri="{FF2B5EF4-FFF2-40B4-BE49-F238E27FC236}">
                  <a16:creationId xmlns:a16="http://schemas.microsoft.com/office/drawing/2014/main" id="{2AC74FB1-AF31-4780-9BA4-DDC2C0BE682E}"/>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grpSp>
        <p:nvGrpSpPr>
          <p:cNvPr id="12" name="グループ化 22">
            <a:extLst>
              <a:ext uri="{FF2B5EF4-FFF2-40B4-BE49-F238E27FC236}">
                <a16:creationId xmlns:a16="http://schemas.microsoft.com/office/drawing/2014/main" id="{97020090-EFC4-4908-AE7B-7C47EEDC8938}"/>
              </a:ext>
            </a:extLst>
          </p:cNvPr>
          <p:cNvGrpSpPr>
            <a:grpSpLocks/>
          </p:cNvGrpSpPr>
          <p:nvPr/>
        </p:nvGrpSpPr>
        <p:grpSpPr bwMode="auto">
          <a:xfrm>
            <a:off x="576000" y="3717032"/>
            <a:ext cx="647700" cy="368300"/>
            <a:chOff x="8113143" y="5184000"/>
            <a:chExt cx="647700" cy="369332"/>
          </a:xfrm>
        </p:grpSpPr>
        <p:sp>
          <p:nvSpPr>
            <p:cNvPr id="13" name="下矢印 23">
              <a:extLst>
                <a:ext uri="{FF2B5EF4-FFF2-40B4-BE49-F238E27FC236}">
                  <a16:creationId xmlns:a16="http://schemas.microsoft.com/office/drawing/2014/main" id="{6269B406-2117-4913-91B3-65B1C90BB6FB}"/>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4">
              <a:extLst>
                <a:ext uri="{FF2B5EF4-FFF2-40B4-BE49-F238E27FC236}">
                  <a16:creationId xmlns:a16="http://schemas.microsoft.com/office/drawing/2014/main" id="{53EDE48D-AC18-42A5-A384-3A113135AC6F}"/>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11487610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B644F07-7EF8-4B4C-B3EE-568D05B35A2A}"/>
              </a:ext>
            </a:extLst>
          </p:cNvPr>
          <p:cNvPicPr>
            <a:picLocks noChangeAspect="1"/>
          </p:cNvPicPr>
          <p:nvPr/>
        </p:nvPicPr>
        <p:blipFill>
          <a:blip r:embed="rId2"/>
          <a:stretch>
            <a:fillRect/>
          </a:stretch>
        </p:blipFill>
        <p:spPr>
          <a:xfrm>
            <a:off x="36004" y="936003"/>
            <a:ext cx="8785860" cy="5722620"/>
          </a:xfrm>
          <a:prstGeom prst="rect">
            <a:avLst/>
          </a:prstGeom>
        </p:spPr>
      </p:pic>
      <p:sp>
        <p:nvSpPr>
          <p:cNvPr id="47106" name="タイトル 1"/>
          <p:cNvSpPr>
            <a:spLocks noGrp="1"/>
          </p:cNvSpPr>
          <p:nvPr>
            <p:ph type="title"/>
          </p:nvPr>
        </p:nvSpPr>
        <p:spPr>
          <a:xfrm>
            <a:off x="345600" y="187200"/>
            <a:ext cx="6263584" cy="936000"/>
          </a:xfrm>
        </p:spPr>
        <p:txBody>
          <a:bodyPr/>
          <a:lstStyle/>
          <a:p>
            <a:r>
              <a:rPr lang="en-US" altLang="ja-JP" sz="4000" dirty="0"/>
              <a:t>Environment</a:t>
            </a:r>
            <a:r>
              <a:rPr lang="ja-JP" altLang="en-US" sz="4000" dirty="0"/>
              <a:t>タブ</a:t>
            </a:r>
            <a:r>
              <a:rPr lang="en-US" altLang="ja-JP" sz="4000" dirty="0"/>
              <a:t>5</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105</a:t>
            </a:fld>
            <a:endParaRPr kumimoji="0" lang="en-US" altLang="ja-JP" sz="1200">
              <a:latin typeface="Arial Black" panose="020B0A04020102020204" pitchFamily="34" charset="0"/>
            </a:endParaRPr>
          </a:p>
        </p:txBody>
      </p:sp>
      <p:sp>
        <p:nvSpPr>
          <p:cNvPr id="40" name="Text Box 8">
            <a:extLst>
              <a:ext uri="{FF2B5EF4-FFF2-40B4-BE49-F238E27FC236}">
                <a16:creationId xmlns:a16="http://schemas.microsoft.com/office/drawing/2014/main" id="{F6ED9CBB-DD89-4993-9E00-257D2AB4A7D2}"/>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latin typeface="+mn-ea"/>
              </a:rPr>
              <a:t>それゆえ、⑤</a:t>
            </a:r>
            <a:r>
              <a:rPr lang="en-US" altLang="ja-JP" dirty="0">
                <a:latin typeface="+mn-ea"/>
              </a:rPr>
              <a:t>param</a:t>
            </a:r>
            <a:r>
              <a:rPr lang="ja-JP" altLang="en-US" dirty="0">
                <a:latin typeface="+mn-ea"/>
              </a:rPr>
              <a:t>というオブジェクトの中身は、</a:t>
            </a:r>
            <a:r>
              <a:rPr lang="en-US" altLang="ja-JP" dirty="0">
                <a:latin typeface="+mn-ea"/>
              </a:rPr>
              <a:t>2</a:t>
            </a:r>
            <a:r>
              <a:rPr lang="ja-JP" altLang="en-US" dirty="0">
                <a:latin typeface="+mn-ea"/>
              </a:rPr>
              <a:t>つの要素からなる数値ベクトルです。</a:t>
            </a:r>
            <a:r>
              <a:rPr lang="en-US" altLang="ja-JP" dirty="0">
                <a:latin typeface="+mn-ea"/>
              </a:rPr>
              <a:t>1</a:t>
            </a:r>
            <a:r>
              <a:rPr lang="ja-JP" altLang="en-US" dirty="0">
                <a:latin typeface="+mn-ea"/>
              </a:rPr>
              <a:t>番目の要素が</a:t>
            </a:r>
            <a:r>
              <a:rPr lang="en-US" altLang="ja-JP" dirty="0">
                <a:latin typeface="+mn-ea"/>
              </a:rPr>
              <a:t>3</a:t>
            </a:r>
            <a:r>
              <a:rPr lang="ja-JP" altLang="en-US" dirty="0">
                <a:latin typeface="+mn-ea"/>
              </a:rPr>
              <a:t>で、</a:t>
            </a:r>
            <a:r>
              <a:rPr lang="en-US" altLang="ja-JP" dirty="0">
                <a:latin typeface="+mn-ea"/>
              </a:rPr>
              <a:t>2</a:t>
            </a:r>
            <a:r>
              <a:rPr lang="ja-JP" altLang="en-US" dirty="0">
                <a:latin typeface="+mn-ea"/>
              </a:rPr>
              <a:t>番目の要素が</a:t>
            </a:r>
            <a:r>
              <a:rPr lang="en-US" altLang="ja-JP" dirty="0">
                <a:latin typeface="+mn-ea"/>
              </a:rPr>
              <a:t>9</a:t>
            </a:r>
            <a:r>
              <a:rPr lang="ja-JP" altLang="en-US" dirty="0">
                <a:latin typeface="+mn-ea"/>
              </a:rPr>
              <a:t>です。それを踏まえると、⑥の意味がよくわかると思います。</a:t>
            </a:r>
          </a:p>
        </p:txBody>
      </p:sp>
      <p:grpSp>
        <p:nvGrpSpPr>
          <p:cNvPr id="15" name="グループ化 25">
            <a:extLst>
              <a:ext uri="{FF2B5EF4-FFF2-40B4-BE49-F238E27FC236}">
                <a16:creationId xmlns:a16="http://schemas.microsoft.com/office/drawing/2014/main" id="{70BC2754-27A8-4DF0-88DB-9FAF8FD627C3}"/>
              </a:ext>
            </a:extLst>
          </p:cNvPr>
          <p:cNvGrpSpPr>
            <a:grpSpLocks/>
          </p:cNvGrpSpPr>
          <p:nvPr/>
        </p:nvGrpSpPr>
        <p:grpSpPr bwMode="auto">
          <a:xfrm>
            <a:off x="216000" y="3204000"/>
            <a:ext cx="647700" cy="368300"/>
            <a:chOff x="8265543" y="5967772"/>
            <a:chExt cx="647700" cy="369332"/>
          </a:xfrm>
        </p:grpSpPr>
        <p:sp>
          <p:nvSpPr>
            <p:cNvPr id="16" name="下矢印 26">
              <a:extLst>
                <a:ext uri="{FF2B5EF4-FFF2-40B4-BE49-F238E27FC236}">
                  <a16:creationId xmlns:a16="http://schemas.microsoft.com/office/drawing/2014/main" id="{139C9994-3579-4184-8B33-8F9CC8B4BB91}"/>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7">
              <a:extLst>
                <a:ext uri="{FF2B5EF4-FFF2-40B4-BE49-F238E27FC236}">
                  <a16:creationId xmlns:a16="http://schemas.microsoft.com/office/drawing/2014/main" id="{3EC24561-1801-4DDD-8E4A-2125E5F31D07}"/>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18" name="グループ化 10">
            <a:extLst>
              <a:ext uri="{FF2B5EF4-FFF2-40B4-BE49-F238E27FC236}">
                <a16:creationId xmlns:a16="http://schemas.microsoft.com/office/drawing/2014/main" id="{9A5CCE9D-FE7D-49A0-AB07-0180AE164CD4}"/>
              </a:ext>
            </a:extLst>
          </p:cNvPr>
          <p:cNvGrpSpPr>
            <a:grpSpLocks/>
          </p:cNvGrpSpPr>
          <p:nvPr/>
        </p:nvGrpSpPr>
        <p:grpSpPr bwMode="auto">
          <a:xfrm>
            <a:off x="5457056" y="2923200"/>
            <a:ext cx="431800" cy="647700"/>
            <a:chOff x="352800" y="1453919"/>
            <a:chExt cx="432048" cy="647700"/>
          </a:xfrm>
        </p:grpSpPr>
        <p:sp>
          <p:nvSpPr>
            <p:cNvPr id="19" name="下矢印 11">
              <a:extLst>
                <a:ext uri="{FF2B5EF4-FFF2-40B4-BE49-F238E27FC236}">
                  <a16:creationId xmlns:a16="http://schemas.microsoft.com/office/drawing/2014/main" id="{E9CF2508-B1BC-4417-9DEC-8321A7F82AE7}"/>
                </a:ext>
              </a:extLst>
            </p:cNvPr>
            <p:cNvSpPr>
              <a:spLocks noChangeArrowheads="1"/>
            </p:cNvSpPr>
            <p:nvPr/>
          </p:nvSpPr>
          <p:spPr bwMode="auto">
            <a:xfrm rot="-5400000">
              <a:off x="252000" y="16341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12">
              <a:extLst>
                <a:ext uri="{FF2B5EF4-FFF2-40B4-BE49-F238E27FC236}">
                  <a16:creationId xmlns:a16="http://schemas.microsoft.com/office/drawing/2014/main" id="{38386254-D929-420D-B661-0CE43C24D933}"/>
                </a:ext>
              </a:extLst>
            </p:cNvPr>
            <p:cNvSpPr txBox="1">
              <a:spLocks noChangeArrowheads="1"/>
            </p:cNvSpPr>
            <p:nvPr/>
          </p:nvSpPr>
          <p:spPr bwMode="auto">
            <a:xfrm>
              <a:off x="352800" y="15873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Tree>
    <p:extLst>
      <p:ext uri="{BB962C8B-B14F-4D97-AF65-F5344CB8AC3E}">
        <p14:creationId xmlns:p14="http://schemas.microsoft.com/office/powerpoint/2010/main" val="39527565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B644F07-7EF8-4B4C-B3EE-568D05B35A2A}"/>
              </a:ext>
            </a:extLst>
          </p:cNvPr>
          <p:cNvPicPr>
            <a:picLocks noChangeAspect="1"/>
          </p:cNvPicPr>
          <p:nvPr/>
        </p:nvPicPr>
        <p:blipFill>
          <a:blip r:embed="rId2"/>
          <a:stretch>
            <a:fillRect/>
          </a:stretch>
        </p:blipFill>
        <p:spPr>
          <a:xfrm>
            <a:off x="36004" y="936003"/>
            <a:ext cx="8785860" cy="5722620"/>
          </a:xfrm>
          <a:prstGeom prst="rect">
            <a:avLst/>
          </a:prstGeom>
        </p:spPr>
      </p:pic>
      <p:sp>
        <p:nvSpPr>
          <p:cNvPr id="47106" name="タイトル 1"/>
          <p:cNvSpPr>
            <a:spLocks noGrp="1"/>
          </p:cNvSpPr>
          <p:nvPr>
            <p:ph type="title"/>
          </p:nvPr>
        </p:nvSpPr>
        <p:spPr>
          <a:xfrm>
            <a:off x="345600" y="187200"/>
            <a:ext cx="6263584" cy="936000"/>
          </a:xfrm>
        </p:spPr>
        <p:txBody>
          <a:bodyPr/>
          <a:lstStyle/>
          <a:p>
            <a:r>
              <a:rPr lang="en-US" altLang="ja-JP" sz="4000" dirty="0"/>
              <a:t>Environment</a:t>
            </a:r>
            <a:r>
              <a:rPr lang="ja-JP" altLang="en-US" sz="4000" dirty="0"/>
              <a:t>タブ</a:t>
            </a:r>
            <a:r>
              <a:rPr lang="en-US" altLang="ja-JP" sz="4000" dirty="0"/>
              <a:t>6</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106</a:t>
            </a:fld>
            <a:endParaRPr kumimoji="0" lang="en-US" altLang="ja-JP" sz="1200">
              <a:latin typeface="Arial Black" panose="020B0A04020102020204" pitchFamily="34" charset="0"/>
            </a:endParaRPr>
          </a:p>
        </p:txBody>
      </p:sp>
      <p:sp>
        <p:nvSpPr>
          <p:cNvPr id="40" name="Text Box 8">
            <a:extLst>
              <a:ext uri="{FF2B5EF4-FFF2-40B4-BE49-F238E27FC236}">
                <a16:creationId xmlns:a16="http://schemas.microsoft.com/office/drawing/2014/main" id="{F6ED9CBB-DD89-4993-9E00-257D2AB4A7D2}"/>
              </a:ext>
            </a:extLst>
          </p:cNvPr>
          <p:cNvSpPr txBox="1">
            <a:spLocks noChangeArrowheads="1"/>
          </p:cNvSpPr>
          <p:nvPr/>
        </p:nvSpPr>
        <p:spPr bwMode="auto">
          <a:xfrm>
            <a:off x="5796172" y="46100"/>
            <a:ext cx="4053371" cy="341632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それゆえ、⑤</a:t>
            </a:r>
            <a:r>
              <a:rPr lang="en-US" altLang="ja-JP" dirty="0">
                <a:solidFill>
                  <a:schemeClr val="bg1">
                    <a:lumMod val="50000"/>
                  </a:schemeClr>
                </a:solidFill>
                <a:latin typeface="+mn-ea"/>
              </a:rPr>
              <a:t>param</a:t>
            </a:r>
            <a:r>
              <a:rPr lang="ja-JP" altLang="en-US" dirty="0">
                <a:solidFill>
                  <a:schemeClr val="bg1">
                    <a:lumMod val="50000"/>
                  </a:schemeClr>
                </a:solidFill>
                <a:latin typeface="+mn-ea"/>
              </a:rPr>
              <a:t>というオブジェクトの中身は、</a:t>
            </a:r>
            <a:r>
              <a:rPr lang="en-US" altLang="ja-JP" dirty="0">
                <a:solidFill>
                  <a:schemeClr val="bg1">
                    <a:lumMod val="50000"/>
                  </a:schemeClr>
                </a:solidFill>
                <a:latin typeface="+mn-ea"/>
              </a:rPr>
              <a:t>2</a:t>
            </a:r>
            <a:r>
              <a:rPr lang="ja-JP" altLang="en-US" dirty="0">
                <a:solidFill>
                  <a:schemeClr val="bg1">
                    <a:lumMod val="50000"/>
                  </a:schemeClr>
                </a:solidFill>
                <a:latin typeface="+mn-ea"/>
              </a:rPr>
              <a:t>つの要素からなる数値ベクトルです。</a:t>
            </a:r>
            <a:r>
              <a:rPr lang="en-US" altLang="ja-JP" dirty="0">
                <a:solidFill>
                  <a:schemeClr val="bg1">
                    <a:lumMod val="50000"/>
                  </a:schemeClr>
                </a:solidFill>
                <a:latin typeface="+mn-ea"/>
              </a:rPr>
              <a:t>1</a:t>
            </a:r>
            <a:r>
              <a:rPr lang="ja-JP" altLang="en-US" dirty="0">
                <a:solidFill>
                  <a:schemeClr val="bg1">
                    <a:lumMod val="50000"/>
                  </a:schemeClr>
                </a:solidFill>
                <a:latin typeface="+mn-ea"/>
              </a:rPr>
              <a:t>番目の要素が</a:t>
            </a:r>
            <a:r>
              <a:rPr lang="en-US" altLang="ja-JP" dirty="0">
                <a:solidFill>
                  <a:schemeClr val="bg1">
                    <a:lumMod val="50000"/>
                  </a:schemeClr>
                </a:solidFill>
                <a:latin typeface="+mn-ea"/>
              </a:rPr>
              <a:t>3</a:t>
            </a:r>
            <a:r>
              <a:rPr lang="ja-JP" altLang="en-US" dirty="0">
                <a:solidFill>
                  <a:schemeClr val="bg1">
                    <a:lumMod val="50000"/>
                  </a:schemeClr>
                </a:solidFill>
                <a:latin typeface="+mn-ea"/>
              </a:rPr>
              <a:t>で、</a:t>
            </a:r>
            <a:r>
              <a:rPr lang="en-US" altLang="ja-JP" dirty="0">
                <a:solidFill>
                  <a:schemeClr val="bg1">
                    <a:lumMod val="50000"/>
                  </a:schemeClr>
                </a:solidFill>
                <a:latin typeface="+mn-ea"/>
              </a:rPr>
              <a:t>2</a:t>
            </a:r>
            <a:r>
              <a:rPr lang="ja-JP" altLang="en-US" dirty="0">
                <a:solidFill>
                  <a:schemeClr val="bg1">
                    <a:lumMod val="50000"/>
                  </a:schemeClr>
                </a:solidFill>
                <a:latin typeface="+mn-ea"/>
              </a:rPr>
              <a:t>番目の要素が</a:t>
            </a:r>
            <a:r>
              <a:rPr lang="en-US" altLang="ja-JP" dirty="0">
                <a:solidFill>
                  <a:schemeClr val="bg1">
                    <a:lumMod val="50000"/>
                  </a:schemeClr>
                </a:solidFill>
                <a:latin typeface="+mn-ea"/>
              </a:rPr>
              <a:t>9</a:t>
            </a:r>
            <a:r>
              <a:rPr lang="ja-JP" altLang="en-US" dirty="0">
                <a:solidFill>
                  <a:schemeClr val="bg1">
                    <a:lumMod val="50000"/>
                  </a:schemeClr>
                </a:solidFill>
                <a:latin typeface="+mn-ea"/>
              </a:rPr>
              <a:t>です。それを踏まえると、⑥の意味がよくわかると思います。</a:t>
            </a:r>
            <a:r>
              <a:rPr lang="ja-JP" altLang="en-US" dirty="0">
                <a:latin typeface="+mn-ea"/>
              </a:rPr>
              <a:t>⑦</a:t>
            </a:r>
            <a:r>
              <a:rPr lang="en-US" altLang="ja-JP" dirty="0">
                <a:latin typeface="+mn-ea"/>
              </a:rPr>
              <a:t>param</a:t>
            </a:r>
            <a:r>
              <a:rPr lang="ja-JP" altLang="en-US" dirty="0">
                <a:latin typeface="+mn-ea"/>
              </a:rPr>
              <a:t>オブジェクトの</a:t>
            </a:r>
            <a:r>
              <a:rPr lang="en-US" altLang="ja-JP" dirty="0">
                <a:latin typeface="+mn-ea"/>
              </a:rPr>
              <a:t>1</a:t>
            </a:r>
            <a:r>
              <a:rPr lang="ja-JP" altLang="en-US" dirty="0">
                <a:latin typeface="+mn-ea"/>
              </a:rPr>
              <a:t>番目の要素は</a:t>
            </a:r>
            <a:r>
              <a:rPr lang="en-US" altLang="ja-JP" dirty="0">
                <a:latin typeface="+mn-ea"/>
              </a:rPr>
              <a:t>param[1]</a:t>
            </a:r>
            <a:r>
              <a:rPr lang="ja-JP" altLang="en-US" dirty="0">
                <a:latin typeface="+mn-ea"/>
              </a:rPr>
              <a:t>、⑧</a:t>
            </a:r>
            <a:r>
              <a:rPr lang="en-US" altLang="ja-JP" dirty="0">
                <a:latin typeface="+mn-ea"/>
              </a:rPr>
              <a:t>2</a:t>
            </a:r>
            <a:r>
              <a:rPr lang="ja-JP" altLang="en-US" dirty="0">
                <a:latin typeface="+mn-ea"/>
              </a:rPr>
              <a:t>番目の要素は</a:t>
            </a:r>
            <a:r>
              <a:rPr lang="en-US" altLang="ja-JP" dirty="0">
                <a:latin typeface="+mn-ea"/>
              </a:rPr>
              <a:t>param[2]</a:t>
            </a:r>
            <a:r>
              <a:rPr lang="ja-JP" altLang="en-US" dirty="0">
                <a:latin typeface="+mn-ea"/>
              </a:rPr>
              <a:t>として表現できます。⑨は部分配列（</a:t>
            </a:r>
            <a:r>
              <a:rPr lang="en-US" altLang="ja-JP" dirty="0">
                <a:latin typeface="+mn-ea"/>
              </a:rPr>
              <a:t>subsequence</a:t>
            </a:r>
            <a:r>
              <a:rPr lang="ja-JP" altLang="en-US" dirty="0">
                <a:latin typeface="+mn-ea"/>
              </a:rPr>
              <a:t>）の抽出を行う</a:t>
            </a:r>
            <a:r>
              <a:rPr lang="en-US" altLang="ja-JP" dirty="0" err="1">
                <a:latin typeface="+mn-ea"/>
              </a:rPr>
              <a:t>subseq</a:t>
            </a:r>
            <a:r>
              <a:rPr lang="ja-JP" altLang="en-US" dirty="0">
                <a:latin typeface="+mn-ea"/>
              </a:rPr>
              <a:t>関数を用いて、⑩の情報を、⑪で入力配列、⑦で始点、⑧で終点を与えて目的の部分配列を抽出していると読み解けばよいです。</a:t>
            </a:r>
          </a:p>
        </p:txBody>
      </p:sp>
      <p:grpSp>
        <p:nvGrpSpPr>
          <p:cNvPr id="12" name="グループ化 25">
            <a:extLst>
              <a:ext uri="{FF2B5EF4-FFF2-40B4-BE49-F238E27FC236}">
                <a16:creationId xmlns:a16="http://schemas.microsoft.com/office/drawing/2014/main" id="{E5EFDE77-9864-40CA-A4E6-3031DD26F705}"/>
              </a:ext>
            </a:extLst>
          </p:cNvPr>
          <p:cNvGrpSpPr>
            <a:grpSpLocks/>
          </p:cNvGrpSpPr>
          <p:nvPr/>
        </p:nvGrpSpPr>
        <p:grpSpPr bwMode="auto">
          <a:xfrm>
            <a:off x="2288704" y="5706000"/>
            <a:ext cx="647700" cy="368300"/>
            <a:chOff x="8265543" y="5967772"/>
            <a:chExt cx="647700" cy="369332"/>
          </a:xfrm>
        </p:grpSpPr>
        <p:sp>
          <p:nvSpPr>
            <p:cNvPr id="13" name="下矢印 26">
              <a:extLst>
                <a:ext uri="{FF2B5EF4-FFF2-40B4-BE49-F238E27FC236}">
                  <a16:creationId xmlns:a16="http://schemas.microsoft.com/office/drawing/2014/main" id="{AE99714A-BE6A-47B8-8F8A-B73AD45AD08C}"/>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7">
              <a:extLst>
                <a:ext uri="{FF2B5EF4-FFF2-40B4-BE49-F238E27FC236}">
                  <a16:creationId xmlns:a16="http://schemas.microsoft.com/office/drawing/2014/main" id="{A2F12AE1-9E2D-45A0-975E-1524978FAAED}"/>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grpSp>
        <p:nvGrpSpPr>
          <p:cNvPr id="21" name="グループ化 25">
            <a:extLst>
              <a:ext uri="{FF2B5EF4-FFF2-40B4-BE49-F238E27FC236}">
                <a16:creationId xmlns:a16="http://schemas.microsoft.com/office/drawing/2014/main" id="{3BFACC96-9AB6-482F-B019-B64C69D8F3A1}"/>
              </a:ext>
            </a:extLst>
          </p:cNvPr>
          <p:cNvGrpSpPr>
            <a:grpSpLocks/>
          </p:cNvGrpSpPr>
          <p:nvPr/>
        </p:nvGrpSpPr>
        <p:grpSpPr bwMode="auto">
          <a:xfrm>
            <a:off x="3142800" y="5706000"/>
            <a:ext cx="647700" cy="368300"/>
            <a:chOff x="8265543" y="5967772"/>
            <a:chExt cx="647700" cy="369332"/>
          </a:xfrm>
        </p:grpSpPr>
        <p:sp>
          <p:nvSpPr>
            <p:cNvPr id="22" name="下矢印 26">
              <a:extLst>
                <a:ext uri="{FF2B5EF4-FFF2-40B4-BE49-F238E27FC236}">
                  <a16:creationId xmlns:a16="http://schemas.microsoft.com/office/drawing/2014/main" id="{71B4C577-116D-4CC1-A2CD-E7A6B9C09777}"/>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7">
              <a:extLst>
                <a:ext uri="{FF2B5EF4-FFF2-40B4-BE49-F238E27FC236}">
                  <a16:creationId xmlns:a16="http://schemas.microsoft.com/office/drawing/2014/main" id="{9FB5D845-09D3-4E18-A04E-1B93A496EAAC}"/>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⑧</a:t>
              </a:r>
            </a:p>
          </p:txBody>
        </p:sp>
      </p:grpSp>
      <p:grpSp>
        <p:nvGrpSpPr>
          <p:cNvPr id="24" name="グループ化 25">
            <a:extLst>
              <a:ext uri="{FF2B5EF4-FFF2-40B4-BE49-F238E27FC236}">
                <a16:creationId xmlns:a16="http://schemas.microsoft.com/office/drawing/2014/main" id="{C5F737E7-C462-4FBB-A12D-B36769A2848D}"/>
              </a:ext>
            </a:extLst>
          </p:cNvPr>
          <p:cNvGrpSpPr>
            <a:grpSpLocks/>
          </p:cNvGrpSpPr>
          <p:nvPr/>
        </p:nvGrpSpPr>
        <p:grpSpPr bwMode="auto">
          <a:xfrm>
            <a:off x="1044000" y="5733256"/>
            <a:ext cx="647700" cy="368300"/>
            <a:chOff x="8265543" y="5967772"/>
            <a:chExt cx="647700" cy="369332"/>
          </a:xfrm>
        </p:grpSpPr>
        <p:sp>
          <p:nvSpPr>
            <p:cNvPr id="25" name="下矢印 26">
              <a:extLst>
                <a:ext uri="{FF2B5EF4-FFF2-40B4-BE49-F238E27FC236}">
                  <a16:creationId xmlns:a16="http://schemas.microsoft.com/office/drawing/2014/main" id="{0B5E4A78-6549-4055-971C-C4A46A70DE41}"/>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7">
              <a:extLst>
                <a:ext uri="{FF2B5EF4-FFF2-40B4-BE49-F238E27FC236}">
                  <a16:creationId xmlns:a16="http://schemas.microsoft.com/office/drawing/2014/main" id="{0E843BC2-E027-4C89-A832-7223D4283B1C}"/>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⑨</a:t>
              </a:r>
            </a:p>
          </p:txBody>
        </p:sp>
      </p:grpSp>
      <p:grpSp>
        <p:nvGrpSpPr>
          <p:cNvPr id="27" name="グループ化 1">
            <a:extLst>
              <a:ext uri="{FF2B5EF4-FFF2-40B4-BE49-F238E27FC236}">
                <a16:creationId xmlns:a16="http://schemas.microsoft.com/office/drawing/2014/main" id="{97AE8056-FC45-46AB-B5A6-402743847710}"/>
              </a:ext>
            </a:extLst>
          </p:cNvPr>
          <p:cNvGrpSpPr>
            <a:grpSpLocks/>
          </p:cNvGrpSpPr>
          <p:nvPr/>
        </p:nvGrpSpPr>
        <p:grpSpPr bwMode="auto">
          <a:xfrm>
            <a:off x="684001" y="4653136"/>
            <a:ext cx="415498" cy="647700"/>
            <a:chOff x="8946000" y="4620357"/>
            <a:chExt cx="415497" cy="647700"/>
          </a:xfrm>
        </p:grpSpPr>
        <p:sp>
          <p:nvSpPr>
            <p:cNvPr id="28" name="下矢印 31">
              <a:extLst>
                <a:ext uri="{FF2B5EF4-FFF2-40B4-BE49-F238E27FC236}">
                  <a16:creationId xmlns:a16="http://schemas.microsoft.com/office/drawing/2014/main" id="{9790200A-2C86-4411-B95F-384D69FF8649}"/>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正方形/長方形 1">
              <a:extLst>
                <a:ext uri="{FF2B5EF4-FFF2-40B4-BE49-F238E27FC236}">
                  <a16:creationId xmlns:a16="http://schemas.microsoft.com/office/drawing/2014/main" id="{9F629B4F-3A68-4D0F-AE1C-0EF678FA8E02}"/>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⑩</a:t>
              </a:r>
            </a:p>
          </p:txBody>
        </p:sp>
      </p:grpSp>
      <p:grpSp>
        <p:nvGrpSpPr>
          <p:cNvPr id="30" name="グループ化 22">
            <a:extLst>
              <a:ext uri="{FF2B5EF4-FFF2-40B4-BE49-F238E27FC236}">
                <a16:creationId xmlns:a16="http://schemas.microsoft.com/office/drawing/2014/main" id="{AF6CF4C8-77EC-4F56-9A6C-C308AE8AB9AC}"/>
              </a:ext>
            </a:extLst>
          </p:cNvPr>
          <p:cNvGrpSpPr>
            <a:grpSpLocks/>
          </p:cNvGrpSpPr>
          <p:nvPr/>
        </p:nvGrpSpPr>
        <p:grpSpPr bwMode="auto">
          <a:xfrm>
            <a:off x="1591200" y="6213600"/>
            <a:ext cx="647700" cy="369332"/>
            <a:chOff x="8113143" y="5184000"/>
            <a:chExt cx="647700" cy="370367"/>
          </a:xfrm>
        </p:grpSpPr>
        <p:sp>
          <p:nvSpPr>
            <p:cNvPr id="31" name="下矢印 23">
              <a:extLst>
                <a:ext uri="{FF2B5EF4-FFF2-40B4-BE49-F238E27FC236}">
                  <a16:creationId xmlns:a16="http://schemas.microsoft.com/office/drawing/2014/main" id="{0514A63C-FB84-4F3A-A7AA-67388915290C}"/>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2" name="テキスト ボックス 24">
              <a:extLst>
                <a:ext uri="{FF2B5EF4-FFF2-40B4-BE49-F238E27FC236}">
                  <a16:creationId xmlns:a16="http://schemas.microsoft.com/office/drawing/2014/main" id="{04F5CBF1-0295-4396-A987-47D33394E400}"/>
                </a:ext>
              </a:extLst>
            </p:cNvPr>
            <p:cNvSpPr txBox="1">
              <a:spLocks noChangeArrowheads="1"/>
            </p:cNvSpPr>
            <p:nvPr/>
          </p:nvSpPr>
          <p:spPr bwMode="auto">
            <a:xfrm>
              <a:off x="8244000" y="5184000"/>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⑪</a:t>
              </a:r>
            </a:p>
          </p:txBody>
        </p:sp>
      </p:grpSp>
    </p:spTree>
    <p:extLst>
      <p:ext uri="{BB962C8B-B14F-4D97-AF65-F5344CB8AC3E}">
        <p14:creationId xmlns:p14="http://schemas.microsoft.com/office/powerpoint/2010/main" val="23268085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3C89A8-0B04-46CB-8086-8425EF9E9545}"/>
              </a:ext>
            </a:extLst>
          </p:cNvPr>
          <p:cNvPicPr>
            <a:picLocks noChangeAspect="1"/>
          </p:cNvPicPr>
          <p:nvPr/>
        </p:nvPicPr>
        <p:blipFill>
          <a:blip r:embed="rId2"/>
          <a:stretch>
            <a:fillRect/>
          </a:stretch>
        </p:blipFill>
        <p:spPr>
          <a:xfrm>
            <a:off x="36004" y="936003"/>
            <a:ext cx="8785860" cy="5722620"/>
          </a:xfrm>
          <a:prstGeom prst="rect">
            <a:avLst/>
          </a:prstGeom>
        </p:spPr>
      </p:pic>
      <p:sp>
        <p:nvSpPr>
          <p:cNvPr id="47106" name="タイトル 1"/>
          <p:cNvSpPr>
            <a:spLocks noGrp="1"/>
          </p:cNvSpPr>
          <p:nvPr>
            <p:ph type="title"/>
          </p:nvPr>
        </p:nvSpPr>
        <p:spPr>
          <a:xfrm>
            <a:off x="345600" y="187200"/>
            <a:ext cx="6263584" cy="936000"/>
          </a:xfrm>
        </p:spPr>
        <p:txBody>
          <a:bodyPr/>
          <a:lstStyle/>
          <a:p>
            <a:r>
              <a:rPr lang="en-US" altLang="ja-JP" sz="4000" dirty="0"/>
              <a:t>Environment</a:t>
            </a:r>
            <a:r>
              <a:rPr lang="ja-JP" altLang="en-US" sz="4000" dirty="0"/>
              <a:t>タブ</a:t>
            </a:r>
            <a:r>
              <a:rPr lang="en-US" altLang="ja-JP" sz="4000" dirty="0"/>
              <a:t>7</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107</a:t>
            </a:fld>
            <a:endParaRPr kumimoji="0" lang="en-US" altLang="ja-JP" sz="1200">
              <a:latin typeface="Arial Black" panose="020B0A04020102020204" pitchFamily="34" charset="0"/>
            </a:endParaRPr>
          </a:p>
        </p:txBody>
      </p:sp>
      <p:sp>
        <p:nvSpPr>
          <p:cNvPr id="40" name="Text Box 8">
            <a:extLst>
              <a:ext uri="{FF2B5EF4-FFF2-40B4-BE49-F238E27FC236}">
                <a16:creationId xmlns:a16="http://schemas.microsoft.com/office/drawing/2014/main" id="{F6ED9CBB-DD89-4993-9E00-257D2AB4A7D2}"/>
              </a:ext>
            </a:extLst>
          </p:cNvPr>
          <p:cNvSpPr txBox="1">
            <a:spLocks noChangeArrowheads="1"/>
          </p:cNvSpPr>
          <p:nvPr/>
        </p:nvSpPr>
        <p:spPr bwMode="auto">
          <a:xfrm>
            <a:off x="5796172" y="46100"/>
            <a:ext cx="4053371" cy="480131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それゆえ、⑤</a:t>
            </a:r>
            <a:r>
              <a:rPr lang="en-US" altLang="ja-JP" dirty="0">
                <a:solidFill>
                  <a:schemeClr val="bg1">
                    <a:lumMod val="50000"/>
                  </a:schemeClr>
                </a:solidFill>
                <a:latin typeface="+mn-ea"/>
              </a:rPr>
              <a:t>param</a:t>
            </a:r>
            <a:r>
              <a:rPr lang="ja-JP" altLang="en-US" dirty="0">
                <a:solidFill>
                  <a:schemeClr val="bg1">
                    <a:lumMod val="50000"/>
                  </a:schemeClr>
                </a:solidFill>
                <a:latin typeface="+mn-ea"/>
              </a:rPr>
              <a:t>というオブジェクトの中身は、</a:t>
            </a:r>
            <a:r>
              <a:rPr lang="en-US" altLang="ja-JP" dirty="0">
                <a:solidFill>
                  <a:schemeClr val="bg1">
                    <a:lumMod val="50000"/>
                  </a:schemeClr>
                </a:solidFill>
                <a:latin typeface="+mn-ea"/>
              </a:rPr>
              <a:t>2</a:t>
            </a:r>
            <a:r>
              <a:rPr lang="ja-JP" altLang="en-US" dirty="0">
                <a:solidFill>
                  <a:schemeClr val="bg1">
                    <a:lumMod val="50000"/>
                  </a:schemeClr>
                </a:solidFill>
                <a:latin typeface="+mn-ea"/>
              </a:rPr>
              <a:t>つの要素からなる数値ベクトルです。</a:t>
            </a:r>
            <a:r>
              <a:rPr lang="en-US" altLang="ja-JP" dirty="0">
                <a:solidFill>
                  <a:schemeClr val="bg1">
                    <a:lumMod val="50000"/>
                  </a:schemeClr>
                </a:solidFill>
                <a:latin typeface="+mn-ea"/>
              </a:rPr>
              <a:t>1</a:t>
            </a:r>
            <a:r>
              <a:rPr lang="ja-JP" altLang="en-US" dirty="0">
                <a:solidFill>
                  <a:schemeClr val="bg1">
                    <a:lumMod val="50000"/>
                  </a:schemeClr>
                </a:solidFill>
                <a:latin typeface="+mn-ea"/>
              </a:rPr>
              <a:t>番目の要素が</a:t>
            </a:r>
            <a:r>
              <a:rPr lang="en-US" altLang="ja-JP" dirty="0">
                <a:solidFill>
                  <a:schemeClr val="bg1">
                    <a:lumMod val="50000"/>
                  </a:schemeClr>
                </a:solidFill>
                <a:latin typeface="+mn-ea"/>
              </a:rPr>
              <a:t>3</a:t>
            </a:r>
            <a:r>
              <a:rPr lang="ja-JP" altLang="en-US" dirty="0">
                <a:solidFill>
                  <a:schemeClr val="bg1">
                    <a:lumMod val="50000"/>
                  </a:schemeClr>
                </a:solidFill>
                <a:latin typeface="+mn-ea"/>
              </a:rPr>
              <a:t>で、</a:t>
            </a:r>
            <a:r>
              <a:rPr lang="en-US" altLang="ja-JP" dirty="0">
                <a:solidFill>
                  <a:schemeClr val="bg1">
                    <a:lumMod val="50000"/>
                  </a:schemeClr>
                </a:solidFill>
                <a:latin typeface="+mn-ea"/>
              </a:rPr>
              <a:t>2</a:t>
            </a:r>
            <a:r>
              <a:rPr lang="ja-JP" altLang="en-US" dirty="0">
                <a:solidFill>
                  <a:schemeClr val="bg1">
                    <a:lumMod val="50000"/>
                  </a:schemeClr>
                </a:solidFill>
                <a:latin typeface="+mn-ea"/>
              </a:rPr>
              <a:t>番目の要素が</a:t>
            </a:r>
            <a:r>
              <a:rPr lang="en-US" altLang="ja-JP" dirty="0">
                <a:solidFill>
                  <a:schemeClr val="bg1">
                    <a:lumMod val="50000"/>
                  </a:schemeClr>
                </a:solidFill>
                <a:latin typeface="+mn-ea"/>
              </a:rPr>
              <a:t>9</a:t>
            </a:r>
            <a:r>
              <a:rPr lang="ja-JP" altLang="en-US" dirty="0">
                <a:solidFill>
                  <a:schemeClr val="bg1">
                    <a:lumMod val="50000"/>
                  </a:schemeClr>
                </a:solidFill>
                <a:latin typeface="+mn-ea"/>
              </a:rPr>
              <a:t>です。それを踏まえると、⑥の意味がよくわかると思います。⑦</a:t>
            </a:r>
            <a:r>
              <a:rPr lang="en-US" altLang="ja-JP" dirty="0">
                <a:solidFill>
                  <a:schemeClr val="bg1">
                    <a:lumMod val="50000"/>
                  </a:schemeClr>
                </a:solidFill>
                <a:latin typeface="+mn-ea"/>
              </a:rPr>
              <a:t>param</a:t>
            </a:r>
            <a:r>
              <a:rPr lang="ja-JP" altLang="en-US" dirty="0">
                <a:solidFill>
                  <a:schemeClr val="bg1">
                    <a:lumMod val="50000"/>
                  </a:schemeClr>
                </a:solidFill>
                <a:latin typeface="+mn-ea"/>
              </a:rPr>
              <a:t>オブジェクトの</a:t>
            </a:r>
            <a:r>
              <a:rPr lang="en-US" altLang="ja-JP" dirty="0">
                <a:solidFill>
                  <a:schemeClr val="bg1">
                    <a:lumMod val="50000"/>
                  </a:schemeClr>
                </a:solidFill>
                <a:latin typeface="+mn-ea"/>
              </a:rPr>
              <a:t>1</a:t>
            </a:r>
            <a:r>
              <a:rPr lang="ja-JP" altLang="en-US" dirty="0">
                <a:solidFill>
                  <a:schemeClr val="bg1">
                    <a:lumMod val="50000"/>
                  </a:schemeClr>
                </a:solidFill>
                <a:latin typeface="+mn-ea"/>
              </a:rPr>
              <a:t>番目の要素は</a:t>
            </a:r>
            <a:r>
              <a:rPr lang="en-US" altLang="ja-JP" dirty="0">
                <a:solidFill>
                  <a:schemeClr val="bg1">
                    <a:lumMod val="50000"/>
                  </a:schemeClr>
                </a:solidFill>
                <a:latin typeface="+mn-ea"/>
              </a:rPr>
              <a:t>param[1]</a:t>
            </a:r>
            <a:r>
              <a:rPr lang="ja-JP" altLang="en-US" dirty="0">
                <a:solidFill>
                  <a:schemeClr val="bg1">
                    <a:lumMod val="50000"/>
                  </a:schemeClr>
                </a:solidFill>
                <a:latin typeface="+mn-ea"/>
              </a:rPr>
              <a:t>、⑧</a:t>
            </a:r>
            <a:r>
              <a:rPr lang="en-US" altLang="ja-JP" dirty="0">
                <a:solidFill>
                  <a:schemeClr val="bg1">
                    <a:lumMod val="50000"/>
                  </a:schemeClr>
                </a:solidFill>
                <a:latin typeface="+mn-ea"/>
              </a:rPr>
              <a:t>2</a:t>
            </a:r>
            <a:r>
              <a:rPr lang="ja-JP" altLang="en-US" dirty="0">
                <a:solidFill>
                  <a:schemeClr val="bg1">
                    <a:lumMod val="50000"/>
                  </a:schemeClr>
                </a:solidFill>
                <a:latin typeface="+mn-ea"/>
              </a:rPr>
              <a:t>番目の要素は</a:t>
            </a:r>
            <a:r>
              <a:rPr lang="en-US" altLang="ja-JP" dirty="0">
                <a:solidFill>
                  <a:schemeClr val="bg1">
                    <a:lumMod val="50000"/>
                  </a:schemeClr>
                </a:solidFill>
                <a:latin typeface="+mn-ea"/>
              </a:rPr>
              <a:t>param[2]</a:t>
            </a:r>
            <a:r>
              <a:rPr lang="ja-JP" altLang="en-US" dirty="0">
                <a:solidFill>
                  <a:schemeClr val="bg1">
                    <a:lumMod val="50000"/>
                  </a:schemeClr>
                </a:solidFill>
                <a:latin typeface="+mn-ea"/>
              </a:rPr>
              <a:t>として表現できます。⑨は部分配列（</a:t>
            </a:r>
            <a:r>
              <a:rPr lang="en-US" altLang="ja-JP" dirty="0">
                <a:solidFill>
                  <a:schemeClr val="bg1">
                    <a:lumMod val="50000"/>
                  </a:schemeClr>
                </a:solidFill>
                <a:latin typeface="+mn-ea"/>
              </a:rPr>
              <a:t>subsequence</a:t>
            </a:r>
            <a:r>
              <a:rPr lang="ja-JP" altLang="en-US" dirty="0">
                <a:solidFill>
                  <a:schemeClr val="bg1">
                    <a:lumMod val="50000"/>
                  </a:schemeClr>
                </a:solidFill>
                <a:latin typeface="+mn-ea"/>
              </a:rPr>
              <a:t>）の抽出を行う</a:t>
            </a:r>
            <a:r>
              <a:rPr lang="en-US" altLang="ja-JP" dirty="0" err="1">
                <a:solidFill>
                  <a:schemeClr val="bg1">
                    <a:lumMod val="50000"/>
                  </a:schemeClr>
                </a:solidFill>
                <a:latin typeface="+mn-ea"/>
              </a:rPr>
              <a:t>subseq</a:t>
            </a:r>
            <a:r>
              <a:rPr lang="ja-JP" altLang="en-US" dirty="0">
                <a:solidFill>
                  <a:schemeClr val="bg1">
                    <a:lumMod val="50000"/>
                  </a:schemeClr>
                </a:solidFill>
                <a:latin typeface="+mn-ea"/>
              </a:rPr>
              <a:t>関数を用いて、⑩の情報を、⑪で入力配列、⑦で始点、⑧で終点を与えて目的の部分配列を抽出していると読み解けばよいです。</a:t>
            </a:r>
            <a:r>
              <a:rPr lang="en-US" altLang="ja-JP" dirty="0">
                <a:latin typeface="+mn-ea"/>
              </a:rPr>
              <a:t>R</a:t>
            </a:r>
            <a:r>
              <a:rPr lang="ja-JP" altLang="en-US" dirty="0">
                <a:latin typeface="+mn-ea"/>
              </a:rPr>
              <a:t>のエディタ部分を削除した状態。⑩と⑫は同じオブジェクト名であるにもかかわらず、中身が異なるのは、⑨</a:t>
            </a:r>
            <a:r>
              <a:rPr lang="en-US" altLang="ja-JP" dirty="0" err="1">
                <a:latin typeface="+mn-ea"/>
              </a:rPr>
              <a:t>subseq</a:t>
            </a:r>
            <a:r>
              <a:rPr lang="ja-JP" altLang="en-US" dirty="0">
                <a:latin typeface="+mn-ea"/>
              </a:rPr>
              <a:t>関数の実行結果を同じオブジェクト名（</a:t>
            </a:r>
            <a:r>
              <a:rPr lang="en-US" altLang="ja-JP" dirty="0" err="1">
                <a:latin typeface="+mn-ea"/>
              </a:rPr>
              <a:t>fasta</a:t>
            </a:r>
            <a:r>
              <a:rPr lang="ja-JP" altLang="en-US" dirty="0">
                <a:latin typeface="+mn-ea"/>
              </a:rPr>
              <a:t>）で保存しているからだと理解すればよいです。</a:t>
            </a:r>
          </a:p>
        </p:txBody>
      </p:sp>
      <p:grpSp>
        <p:nvGrpSpPr>
          <p:cNvPr id="5" name="グループ化 4">
            <a:extLst>
              <a:ext uri="{FF2B5EF4-FFF2-40B4-BE49-F238E27FC236}">
                <a16:creationId xmlns:a16="http://schemas.microsoft.com/office/drawing/2014/main" id="{DBE6A2E6-F045-446E-9629-8DE785DC28CF}"/>
              </a:ext>
            </a:extLst>
          </p:cNvPr>
          <p:cNvGrpSpPr/>
          <p:nvPr/>
        </p:nvGrpSpPr>
        <p:grpSpPr>
          <a:xfrm>
            <a:off x="684001" y="2916000"/>
            <a:ext cx="3106499" cy="1448420"/>
            <a:chOff x="684001" y="4653136"/>
            <a:chExt cx="3106499" cy="1448420"/>
          </a:xfrm>
        </p:grpSpPr>
        <p:grpSp>
          <p:nvGrpSpPr>
            <p:cNvPr id="12" name="グループ化 25">
              <a:extLst>
                <a:ext uri="{FF2B5EF4-FFF2-40B4-BE49-F238E27FC236}">
                  <a16:creationId xmlns:a16="http://schemas.microsoft.com/office/drawing/2014/main" id="{E5EFDE77-9864-40CA-A4E6-3031DD26F705}"/>
                </a:ext>
              </a:extLst>
            </p:cNvPr>
            <p:cNvGrpSpPr>
              <a:grpSpLocks/>
            </p:cNvGrpSpPr>
            <p:nvPr/>
          </p:nvGrpSpPr>
          <p:grpSpPr bwMode="auto">
            <a:xfrm>
              <a:off x="2288704" y="5706000"/>
              <a:ext cx="647700" cy="368300"/>
              <a:chOff x="8265543" y="5967772"/>
              <a:chExt cx="647700" cy="369332"/>
            </a:xfrm>
          </p:grpSpPr>
          <p:sp>
            <p:nvSpPr>
              <p:cNvPr id="13" name="下矢印 26">
                <a:extLst>
                  <a:ext uri="{FF2B5EF4-FFF2-40B4-BE49-F238E27FC236}">
                    <a16:creationId xmlns:a16="http://schemas.microsoft.com/office/drawing/2014/main" id="{AE99714A-BE6A-47B8-8F8A-B73AD45AD08C}"/>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7">
                <a:extLst>
                  <a:ext uri="{FF2B5EF4-FFF2-40B4-BE49-F238E27FC236}">
                    <a16:creationId xmlns:a16="http://schemas.microsoft.com/office/drawing/2014/main" id="{A2F12AE1-9E2D-45A0-975E-1524978FAAED}"/>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grpSp>
          <p:nvGrpSpPr>
            <p:cNvPr id="21" name="グループ化 25">
              <a:extLst>
                <a:ext uri="{FF2B5EF4-FFF2-40B4-BE49-F238E27FC236}">
                  <a16:creationId xmlns:a16="http://schemas.microsoft.com/office/drawing/2014/main" id="{3BFACC96-9AB6-482F-B019-B64C69D8F3A1}"/>
                </a:ext>
              </a:extLst>
            </p:cNvPr>
            <p:cNvGrpSpPr>
              <a:grpSpLocks/>
            </p:cNvGrpSpPr>
            <p:nvPr/>
          </p:nvGrpSpPr>
          <p:grpSpPr bwMode="auto">
            <a:xfrm>
              <a:off x="3142800" y="5706000"/>
              <a:ext cx="647700" cy="368300"/>
              <a:chOff x="8265543" y="5967772"/>
              <a:chExt cx="647700" cy="369332"/>
            </a:xfrm>
          </p:grpSpPr>
          <p:sp>
            <p:nvSpPr>
              <p:cNvPr id="22" name="下矢印 26">
                <a:extLst>
                  <a:ext uri="{FF2B5EF4-FFF2-40B4-BE49-F238E27FC236}">
                    <a16:creationId xmlns:a16="http://schemas.microsoft.com/office/drawing/2014/main" id="{71B4C577-116D-4CC1-A2CD-E7A6B9C09777}"/>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7">
                <a:extLst>
                  <a:ext uri="{FF2B5EF4-FFF2-40B4-BE49-F238E27FC236}">
                    <a16:creationId xmlns:a16="http://schemas.microsoft.com/office/drawing/2014/main" id="{9FB5D845-09D3-4E18-A04E-1B93A496EAAC}"/>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⑧</a:t>
                </a:r>
              </a:p>
            </p:txBody>
          </p:sp>
        </p:grpSp>
        <p:grpSp>
          <p:nvGrpSpPr>
            <p:cNvPr id="24" name="グループ化 25">
              <a:extLst>
                <a:ext uri="{FF2B5EF4-FFF2-40B4-BE49-F238E27FC236}">
                  <a16:creationId xmlns:a16="http://schemas.microsoft.com/office/drawing/2014/main" id="{C5F737E7-C462-4FBB-A12D-B36769A2848D}"/>
                </a:ext>
              </a:extLst>
            </p:cNvPr>
            <p:cNvGrpSpPr>
              <a:grpSpLocks/>
            </p:cNvGrpSpPr>
            <p:nvPr/>
          </p:nvGrpSpPr>
          <p:grpSpPr bwMode="auto">
            <a:xfrm>
              <a:off x="1044000" y="5733256"/>
              <a:ext cx="647700" cy="368300"/>
              <a:chOff x="8265543" y="5967772"/>
              <a:chExt cx="647700" cy="369332"/>
            </a:xfrm>
          </p:grpSpPr>
          <p:sp>
            <p:nvSpPr>
              <p:cNvPr id="25" name="下矢印 26">
                <a:extLst>
                  <a:ext uri="{FF2B5EF4-FFF2-40B4-BE49-F238E27FC236}">
                    <a16:creationId xmlns:a16="http://schemas.microsoft.com/office/drawing/2014/main" id="{0B5E4A78-6549-4055-971C-C4A46A70DE41}"/>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7">
                <a:extLst>
                  <a:ext uri="{FF2B5EF4-FFF2-40B4-BE49-F238E27FC236}">
                    <a16:creationId xmlns:a16="http://schemas.microsoft.com/office/drawing/2014/main" id="{0E843BC2-E027-4C89-A832-7223D4283B1C}"/>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⑨</a:t>
                </a:r>
              </a:p>
            </p:txBody>
          </p:sp>
        </p:grpSp>
        <p:grpSp>
          <p:nvGrpSpPr>
            <p:cNvPr id="27" name="グループ化 1">
              <a:extLst>
                <a:ext uri="{FF2B5EF4-FFF2-40B4-BE49-F238E27FC236}">
                  <a16:creationId xmlns:a16="http://schemas.microsoft.com/office/drawing/2014/main" id="{97AE8056-FC45-46AB-B5A6-402743847710}"/>
                </a:ext>
              </a:extLst>
            </p:cNvPr>
            <p:cNvGrpSpPr>
              <a:grpSpLocks/>
            </p:cNvGrpSpPr>
            <p:nvPr/>
          </p:nvGrpSpPr>
          <p:grpSpPr bwMode="auto">
            <a:xfrm>
              <a:off x="684001" y="4653136"/>
              <a:ext cx="415498" cy="647700"/>
              <a:chOff x="8946000" y="4620357"/>
              <a:chExt cx="415497" cy="647700"/>
            </a:xfrm>
          </p:grpSpPr>
          <p:sp>
            <p:nvSpPr>
              <p:cNvPr id="28" name="下矢印 31">
                <a:extLst>
                  <a:ext uri="{FF2B5EF4-FFF2-40B4-BE49-F238E27FC236}">
                    <a16:creationId xmlns:a16="http://schemas.microsoft.com/office/drawing/2014/main" id="{9790200A-2C86-4411-B95F-384D69FF8649}"/>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正方形/長方形 1">
                <a:extLst>
                  <a:ext uri="{FF2B5EF4-FFF2-40B4-BE49-F238E27FC236}">
                    <a16:creationId xmlns:a16="http://schemas.microsoft.com/office/drawing/2014/main" id="{9F629B4F-3A68-4D0F-AE1C-0EF678FA8E02}"/>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⑩</a:t>
                </a:r>
              </a:p>
            </p:txBody>
          </p:sp>
        </p:grpSp>
      </p:grpSp>
      <p:grpSp>
        <p:nvGrpSpPr>
          <p:cNvPr id="30" name="グループ化 1">
            <a:extLst>
              <a:ext uri="{FF2B5EF4-FFF2-40B4-BE49-F238E27FC236}">
                <a16:creationId xmlns:a16="http://schemas.microsoft.com/office/drawing/2014/main" id="{8E9523E2-4F9F-4430-A6C5-B9D41C7D09A3}"/>
              </a:ext>
            </a:extLst>
          </p:cNvPr>
          <p:cNvGrpSpPr>
            <a:grpSpLocks/>
          </p:cNvGrpSpPr>
          <p:nvPr/>
        </p:nvGrpSpPr>
        <p:grpSpPr bwMode="auto">
          <a:xfrm>
            <a:off x="684003" y="4273200"/>
            <a:ext cx="415498" cy="647700"/>
            <a:chOff x="8946000" y="4620357"/>
            <a:chExt cx="415497" cy="647700"/>
          </a:xfrm>
        </p:grpSpPr>
        <p:sp>
          <p:nvSpPr>
            <p:cNvPr id="31" name="下矢印 31">
              <a:extLst>
                <a:ext uri="{FF2B5EF4-FFF2-40B4-BE49-F238E27FC236}">
                  <a16:creationId xmlns:a16="http://schemas.microsoft.com/office/drawing/2014/main" id="{D38BDC88-EAA1-413B-8D84-127458566DAB}"/>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2" name="正方形/長方形 1">
              <a:extLst>
                <a:ext uri="{FF2B5EF4-FFF2-40B4-BE49-F238E27FC236}">
                  <a16:creationId xmlns:a16="http://schemas.microsoft.com/office/drawing/2014/main" id="{60A7572C-19CB-48DE-BB54-93C2A51E1095}"/>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⑫</a:t>
              </a:r>
            </a:p>
          </p:txBody>
        </p:sp>
      </p:grpSp>
      <p:grpSp>
        <p:nvGrpSpPr>
          <p:cNvPr id="33" name="グループ化 22">
            <a:extLst>
              <a:ext uri="{FF2B5EF4-FFF2-40B4-BE49-F238E27FC236}">
                <a16:creationId xmlns:a16="http://schemas.microsoft.com/office/drawing/2014/main" id="{B7C07FBE-2819-44A6-99B4-C72DF96D00DE}"/>
              </a:ext>
            </a:extLst>
          </p:cNvPr>
          <p:cNvGrpSpPr>
            <a:grpSpLocks/>
          </p:cNvGrpSpPr>
          <p:nvPr/>
        </p:nvGrpSpPr>
        <p:grpSpPr bwMode="auto">
          <a:xfrm>
            <a:off x="1591200" y="4500000"/>
            <a:ext cx="647700" cy="369332"/>
            <a:chOff x="8113143" y="5184000"/>
            <a:chExt cx="647700" cy="370367"/>
          </a:xfrm>
        </p:grpSpPr>
        <p:sp>
          <p:nvSpPr>
            <p:cNvPr id="34" name="下矢印 23">
              <a:extLst>
                <a:ext uri="{FF2B5EF4-FFF2-40B4-BE49-F238E27FC236}">
                  <a16:creationId xmlns:a16="http://schemas.microsoft.com/office/drawing/2014/main" id="{DFA48EB2-14C0-4AA3-9B0E-8A119F54EC73}"/>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5" name="テキスト ボックス 24">
              <a:extLst>
                <a:ext uri="{FF2B5EF4-FFF2-40B4-BE49-F238E27FC236}">
                  <a16:creationId xmlns:a16="http://schemas.microsoft.com/office/drawing/2014/main" id="{F1AE9D3F-1156-4B98-B877-7D44E3DD020E}"/>
                </a:ext>
              </a:extLst>
            </p:cNvPr>
            <p:cNvSpPr txBox="1">
              <a:spLocks noChangeArrowheads="1"/>
            </p:cNvSpPr>
            <p:nvPr/>
          </p:nvSpPr>
          <p:spPr bwMode="auto">
            <a:xfrm>
              <a:off x="8244000" y="5184000"/>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⑪</a:t>
              </a:r>
            </a:p>
          </p:txBody>
        </p:sp>
      </p:grpSp>
    </p:spTree>
    <p:extLst>
      <p:ext uri="{BB962C8B-B14F-4D97-AF65-F5344CB8AC3E}">
        <p14:creationId xmlns:p14="http://schemas.microsoft.com/office/powerpoint/2010/main" val="6878582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3C89A8-0B04-46CB-8086-8425EF9E9545}"/>
              </a:ext>
            </a:extLst>
          </p:cNvPr>
          <p:cNvPicPr>
            <a:picLocks noChangeAspect="1"/>
          </p:cNvPicPr>
          <p:nvPr/>
        </p:nvPicPr>
        <p:blipFill>
          <a:blip r:embed="rId2"/>
          <a:stretch>
            <a:fillRect/>
          </a:stretch>
        </p:blipFill>
        <p:spPr>
          <a:xfrm>
            <a:off x="36004" y="936003"/>
            <a:ext cx="8785860" cy="5722620"/>
          </a:xfrm>
          <a:prstGeom prst="rect">
            <a:avLst/>
          </a:prstGeom>
        </p:spPr>
      </p:pic>
      <p:sp>
        <p:nvSpPr>
          <p:cNvPr id="47106" name="タイトル 1"/>
          <p:cNvSpPr>
            <a:spLocks noGrp="1"/>
          </p:cNvSpPr>
          <p:nvPr>
            <p:ph type="title"/>
          </p:nvPr>
        </p:nvSpPr>
        <p:spPr>
          <a:xfrm>
            <a:off x="345600" y="187200"/>
            <a:ext cx="6263584" cy="936000"/>
          </a:xfrm>
        </p:spPr>
        <p:txBody>
          <a:bodyPr/>
          <a:lstStyle/>
          <a:p>
            <a:r>
              <a:rPr lang="en-US" altLang="ja-JP" sz="4000" dirty="0"/>
              <a:t>Environment</a:t>
            </a:r>
            <a:r>
              <a:rPr lang="ja-JP" altLang="en-US" sz="4000" dirty="0"/>
              <a:t>タブ</a:t>
            </a:r>
            <a:r>
              <a:rPr lang="en-US" altLang="ja-JP" sz="4000" dirty="0"/>
              <a:t>8</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108</a:t>
            </a:fld>
            <a:endParaRPr kumimoji="0" lang="en-US" altLang="ja-JP" sz="1200">
              <a:latin typeface="Arial Black" panose="020B0A04020102020204" pitchFamily="34" charset="0"/>
            </a:endParaRPr>
          </a:p>
        </p:txBody>
      </p:sp>
      <p:sp>
        <p:nvSpPr>
          <p:cNvPr id="40" name="Text Box 8">
            <a:extLst>
              <a:ext uri="{FF2B5EF4-FFF2-40B4-BE49-F238E27FC236}">
                <a16:creationId xmlns:a16="http://schemas.microsoft.com/office/drawing/2014/main" id="{F6ED9CBB-DD89-4993-9E00-257D2AB4A7D2}"/>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latin typeface="+mn-ea"/>
              </a:rPr>
              <a:t>①をクリックすると</a:t>
            </a:r>
            <a:r>
              <a:rPr lang="en-US" altLang="ja-JP" dirty="0" err="1">
                <a:latin typeface="+mn-ea"/>
              </a:rPr>
              <a:t>fasta</a:t>
            </a:r>
            <a:r>
              <a:rPr lang="ja-JP" altLang="en-US" dirty="0">
                <a:latin typeface="+mn-ea"/>
              </a:rPr>
              <a:t>オブジェクトの中身が見られますが、話しがややこしくなるのと、まだ難解な事柄であるため無視してよいです。②は、対応関係が理解しやすいと思います。</a:t>
            </a:r>
            <a:endParaRPr lang="en-US" altLang="ja-JP" dirty="0">
              <a:latin typeface="+mn-ea"/>
            </a:endParaRPr>
          </a:p>
        </p:txBody>
      </p:sp>
      <p:grpSp>
        <p:nvGrpSpPr>
          <p:cNvPr id="36" name="グループ化 10">
            <a:extLst>
              <a:ext uri="{FF2B5EF4-FFF2-40B4-BE49-F238E27FC236}">
                <a16:creationId xmlns:a16="http://schemas.microsoft.com/office/drawing/2014/main" id="{8039B494-DFA6-4CC5-B661-CE44E826E5A3}"/>
              </a:ext>
            </a:extLst>
          </p:cNvPr>
          <p:cNvGrpSpPr>
            <a:grpSpLocks/>
          </p:cNvGrpSpPr>
          <p:nvPr/>
        </p:nvGrpSpPr>
        <p:grpSpPr bwMode="auto">
          <a:xfrm>
            <a:off x="5400000" y="2142000"/>
            <a:ext cx="431800" cy="647700"/>
            <a:chOff x="352800" y="1453919"/>
            <a:chExt cx="432048" cy="647700"/>
          </a:xfrm>
        </p:grpSpPr>
        <p:sp>
          <p:nvSpPr>
            <p:cNvPr id="37" name="下矢印 11">
              <a:extLst>
                <a:ext uri="{FF2B5EF4-FFF2-40B4-BE49-F238E27FC236}">
                  <a16:creationId xmlns:a16="http://schemas.microsoft.com/office/drawing/2014/main" id="{5BBB8656-BF3E-4451-8036-F28729CAE13B}"/>
                </a:ext>
              </a:extLst>
            </p:cNvPr>
            <p:cNvSpPr>
              <a:spLocks noChangeArrowheads="1"/>
            </p:cNvSpPr>
            <p:nvPr/>
          </p:nvSpPr>
          <p:spPr bwMode="auto">
            <a:xfrm rot="-5400000">
              <a:off x="252000" y="16341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8" name="テキスト ボックス 12">
              <a:extLst>
                <a:ext uri="{FF2B5EF4-FFF2-40B4-BE49-F238E27FC236}">
                  <a16:creationId xmlns:a16="http://schemas.microsoft.com/office/drawing/2014/main" id="{2F1ADD90-99A7-44A5-B851-6B60416800C8}"/>
                </a:ext>
              </a:extLst>
            </p:cNvPr>
            <p:cNvSpPr txBox="1">
              <a:spLocks noChangeArrowheads="1"/>
            </p:cNvSpPr>
            <p:nvPr/>
          </p:nvSpPr>
          <p:spPr bwMode="auto">
            <a:xfrm>
              <a:off x="352800" y="15873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p>
          </p:txBody>
        </p:sp>
      </p:grpSp>
      <p:sp>
        <p:nvSpPr>
          <p:cNvPr id="43" name="右中かっこ 42">
            <a:extLst>
              <a:ext uri="{FF2B5EF4-FFF2-40B4-BE49-F238E27FC236}">
                <a16:creationId xmlns:a16="http://schemas.microsoft.com/office/drawing/2014/main" id="{9B63D201-6859-476A-8F5B-78CBB3ABEC70}"/>
              </a:ext>
            </a:extLst>
          </p:cNvPr>
          <p:cNvSpPr/>
          <p:nvPr/>
        </p:nvSpPr>
        <p:spPr>
          <a:xfrm>
            <a:off x="8193360" y="2772000"/>
            <a:ext cx="166688" cy="558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44" name="グループ化 19">
            <a:extLst>
              <a:ext uri="{FF2B5EF4-FFF2-40B4-BE49-F238E27FC236}">
                <a16:creationId xmlns:a16="http://schemas.microsoft.com/office/drawing/2014/main" id="{5839EA30-1456-4FB7-ADC5-6B33FFC3B4D0}"/>
              </a:ext>
            </a:extLst>
          </p:cNvPr>
          <p:cNvGrpSpPr>
            <a:grpSpLocks/>
          </p:cNvGrpSpPr>
          <p:nvPr/>
        </p:nvGrpSpPr>
        <p:grpSpPr bwMode="auto">
          <a:xfrm>
            <a:off x="8337376" y="2725200"/>
            <a:ext cx="433387" cy="647700"/>
            <a:chOff x="9008376" y="4278533"/>
            <a:chExt cx="432048" cy="647700"/>
          </a:xfrm>
        </p:grpSpPr>
        <p:sp>
          <p:nvSpPr>
            <p:cNvPr id="45" name="下矢印 20">
              <a:extLst>
                <a:ext uri="{FF2B5EF4-FFF2-40B4-BE49-F238E27FC236}">
                  <a16:creationId xmlns:a16="http://schemas.microsoft.com/office/drawing/2014/main" id="{CE2AB0ED-B34A-43A6-91C4-ED4013C2F83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6" name="テキスト ボックス 21">
              <a:extLst>
                <a:ext uri="{FF2B5EF4-FFF2-40B4-BE49-F238E27FC236}">
                  <a16:creationId xmlns:a16="http://schemas.microsoft.com/office/drawing/2014/main" id="{4565129B-E265-41B9-97E9-7A87B40A34FB}"/>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Tree>
    <p:extLst>
      <p:ext uri="{BB962C8B-B14F-4D97-AF65-F5344CB8AC3E}">
        <p14:creationId xmlns:p14="http://schemas.microsoft.com/office/powerpoint/2010/main" val="41155524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CF89873D-E713-4FC4-AA8F-2CFE79DF2ACC}"/>
              </a:ext>
            </a:extLst>
          </p:cNvPr>
          <p:cNvPicPr>
            <a:picLocks noChangeAspect="1"/>
          </p:cNvPicPr>
          <p:nvPr/>
        </p:nvPicPr>
        <p:blipFill>
          <a:blip r:embed="rId2"/>
          <a:stretch>
            <a:fillRect/>
          </a:stretch>
        </p:blipFill>
        <p:spPr>
          <a:xfrm>
            <a:off x="36005" y="936006"/>
            <a:ext cx="7634287" cy="5840730"/>
          </a:xfrm>
          <a:prstGeom prst="rect">
            <a:avLst/>
          </a:prstGeom>
        </p:spPr>
      </p:pic>
      <p:sp>
        <p:nvSpPr>
          <p:cNvPr id="47106" name="タイトル 1"/>
          <p:cNvSpPr>
            <a:spLocks noGrp="1"/>
          </p:cNvSpPr>
          <p:nvPr>
            <p:ph type="title"/>
          </p:nvPr>
        </p:nvSpPr>
        <p:spPr>
          <a:xfrm>
            <a:off x="345600" y="187200"/>
            <a:ext cx="6263584" cy="936000"/>
          </a:xfrm>
        </p:spPr>
        <p:txBody>
          <a:bodyPr/>
          <a:lstStyle/>
          <a:p>
            <a:r>
              <a:rPr lang="en-US" altLang="ja-JP" sz="4000" dirty="0"/>
              <a:t>Environment</a:t>
            </a:r>
            <a:r>
              <a:rPr lang="ja-JP" altLang="en-US" sz="4000" dirty="0"/>
              <a:t>タブ</a:t>
            </a:r>
            <a:r>
              <a:rPr lang="en-US" altLang="ja-JP" sz="4000" dirty="0"/>
              <a:t>9</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109</a:t>
            </a:fld>
            <a:endParaRPr kumimoji="0" lang="en-US" altLang="ja-JP" sz="1200">
              <a:latin typeface="Arial Black" panose="020B0A04020102020204" pitchFamily="34" charset="0"/>
            </a:endParaRPr>
          </a:p>
        </p:txBody>
      </p:sp>
      <p:sp>
        <p:nvSpPr>
          <p:cNvPr id="40" name="Text Box 8">
            <a:extLst>
              <a:ext uri="{FF2B5EF4-FFF2-40B4-BE49-F238E27FC236}">
                <a16:creationId xmlns:a16="http://schemas.microsoft.com/office/drawing/2014/main" id="{F6ED9CBB-DD89-4993-9E00-257D2AB4A7D2}"/>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①をクリックすると</a:t>
            </a:r>
            <a:r>
              <a:rPr lang="en-US" altLang="ja-JP" dirty="0" err="1">
                <a:solidFill>
                  <a:schemeClr val="bg1">
                    <a:lumMod val="50000"/>
                  </a:schemeClr>
                </a:solidFill>
                <a:latin typeface="+mn-ea"/>
              </a:rPr>
              <a:t>fasta</a:t>
            </a:r>
            <a:r>
              <a:rPr lang="ja-JP" altLang="en-US" dirty="0">
                <a:solidFill>
                  <a:schemeClr val="bg1">
                    <a:lumMod val="50000"/>
                  </a:schemeClr>
                </a:solidFill>
                <a:latin typeface="+mn-ea"/>
              </a:rPr>
              <a:t>オブジェクトの中身が見られますが、話しがややこしくなるのと、まだ難解な事柄であるため無視してよいです。②は、対応関係が理解しやすいと思います。</a:t>
            </a:r>
            <a:r>
              <a:rPr lang="ja-JP" altLang="en-US" dirty="0">
                <a:latin typeface="+mn-ea"/>
              </a:rPr>
              <a:t>理由は、③で自分が指定している内容だからです。</a:t>
            </a:r>
            <a:endParaRPr lang="en-US" altLang="ja-JP" dirty="0">
              <a:latin typeface="+mn-ea"/>
            </a:endParaRPr>
          </a:p>
        </p:txBody>
      </p:sp>
      <p:sp>
        <p:nvSpPr>
          <p:cNvPr id="14" name="右中かっこ 13">
            <a:extLst>
              <a:ext uri="{FF2B5EF4-FFF2-40B4-BE49-F238E27FC236}">
                <a16:creationId xmlns:a16="http://schemas.microsoft.com/office/drawing/2014/main" id="{AA4006EB-03BD-4FD3-AD5F-C89906CD5703}"/>
              </a:ext>
            </a:extLst>
          </p:cNvPr>
          <p:cNvSpPr/>
          <p:nvPr/>
        </p:nvSpPr>
        <p:spPr>
          <a:xfrm>
            <a:off x="2016000" y="3404164"/>
            <a:ext cx="166688" cy="432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15" name="グループ化 19">
            <a:extLst>
              <a:ext uri="{FF2B5EF4-FFF2-40B4-BE49-F238E27FC236}">
                <a16:creationId xmlns:a16="http://schemas.microsoft.com/office/drawing/2014/main" id="{CE47E3E3-6210-44D8-B712-899EA138C193}"/>
              </a:ext>
            </a:extLst>
          </p:cNvPr>
          <p:cNvGrpSpPr>
            <a:grpSpLocks/>
          </p:cNvGrpSpPr>
          <p:nvPr/>
        </p:nvGrpSpPr>
        <p:grpSpPr bwMode="auto">
          <a:xfrm>
            <a:off x="2196000" y="3294000"/>
            <a:ext cx="433387" cy="647700"/>
            <a:chOff x="9008376" y="4278533"/>
            <a:chExt cx="432048" cy="647700"/>
          </a:xfrm>
        </p:grpSpPr>
        <p:sp>
          <p:nvSpPr>
            <p:cNvPr id="16" name="下矢印 20">
              <a:extLst>
                <a:ext uri="{FF2B5EF4-FFF2-40B4-BE49-F238E27FC236}">
                  <a16:creationId xmlns:a16="http://schemas.microsoft.com/office/drawing/2014/main" id="{C69D6904-7CCC-4690-9721-4A1AB51C8530}"/>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1">
              <a:extLst>
                <a:ext uri="{FF2B5EF4-FFF2-40B4-BE49-F238E27FC236}">
                  <a16:creationId xmlns:a16="http://schemas.microsoft.com/office/drawing/2014/main" id="{A357B437-1DF6-42AB-9AE2-22C4987938B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pic>
        <p:nvPicPr>
          <p:cNvPr id="18" name="Picture 18" descr="ロクひらめいた">
            <a:extLst>
              <a:ext uri="{FF2B5EF4-FFF2-40B4-BE49-F238E27FC236}">
                <a16:creationId xmlns:a16="http://schemas.microsoft.com/office/drawing/2014/main" id="{923ED1C0-3EA0-45B4-BBCD-0A52A9CD4386}"/>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13440" y="1916832"/>
            <a:ext cx="871537"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1174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A7E1D58B-0581-4F9B-AE44-30CA86FC1023}"/>
              </a:ext>
            </a:extLst>
          </p:cNvPr>
          <p:cNvPicPr>
            <a:picLocks noChangeAspect="1"/>
          </p:cNvPicPr>
          <p:nvPr/>
        </p:nvPicPr>
        <p:blipFill>
          <a:blip r:embed="rId3"/>
          <a:stretch>
            <a:fillRect/>
          </a:stretch>
        </p:blipFill>
        <p:spPr>
          <a:xfrm>
            <a:off x="36000" y="936000"/>
            <a:ext cx="8715375" cy="5457825"/>
          </a:xfrm>
          <a:prstGeom prst="rect">
            <a:avLst/>
          </a:prstGeom>
        </p:spPr>
      </p:pic>
      <p:sp>
        <p:nvSpPr>
          <p:cNvPr id="279554" name="Rectangle 2"/>
          <p:cNvSpPr>
            <a:spLocks noGrp="1" noChangeArrowheads="1"/>
          </p:cNvSpPr>
          <p:nvPr>
            <p:ph type="title"/>
          </p:nvPr>
        </p:nvSpPr>
        <p:spPr>
          <a:xfrm>
            <a:off x="344488" y="188640"/>
            <a:ext cx="5328592" cy="936104"/>
          </a:xfrm>
        </p:spPr>
        <p:txBody>
          <a:bodyPr/>
          <a:lstStyle/>
          <a:p>
            <a:r>
              <a:rPr lang="ja-JP" altLang="en-US" sz="4000" dirty="0"/>
              <a:t>見栄えの統一</a:t>
            </a:r>
            <a:r>
              <a:rPr lang="en-US" altLang="ja-JP" sz="4000" dirty="0"/>
              <a:t>7</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11</a:t>
            </a:fld>
            <a:endParaRPr lang="en-US" altLang="ja-JP" dirty="0">
              <a:solidFill>
                <a:srgbClr val="000000"/>
              </a:solidFill>
            </a:endParaRPr>
          </a:p>
        </p:txBody>
      </p:sp>
      <p:sp>
        <p:nvSpPr>
          <p:cNvPr id="8" name="テキスト ボックス 17">
            <a:extLst>
              <a:ext uri="{FF2B5EF4-FFF2-40B4-BE49-F238E27FC236}">
                <a16:creationId xmlns:a16="http://schemas.microsoft.com/office/drawing/2014/main" id="{A1679EEF-E0A3-46C6-96C2-7C7FD373EC87}"/>
              </a:ext>
            </a:extLst>
          </p:cNvPr>
          <p:cNvSpPr txBox="1">
            <a:spLocks noChangeArrowheads="1"/>
          </p:cNvSpPr>
          <p:nvPr/>
        </p:nvSpPr>
        <p:spPr bwMode="auto">
          <a:xfrm>
            <a:off x="4527938"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
        <p:nvSpPr>
          <p:cNvPr id="22" name="Text Box 8">
            <a:extLst>
              <a:ext uri="{FF2B5EF4-FFF2-40B4-BE49-F238E27FC236}">
                <a16:creationId xmlns:a16="http://schemas.microsoft.com/office/drawing/2014/main" id="{56419865-B533-4E0C-AE4A-A19BEDCC2A1F}"/>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a:t>
            </a:r>
            <a:r>
              <a:rPr lang="en-US" altLang="ja-JP" dirty="0">
                <a:solidFill>
                  <a:schemeClr val="bg1">
                    <a:lumMod val="50000"/>
                  </a:schemeClr>
                </a:solidFill>
                <a:latin typeface="+mn-ea"/>
              </a:rPr>
              <a:t>×</a:t>
            </a:r>
            <a:r>
              <a:rPr lang="ja-JP" altLang="en-US" dirty="0">
                <a:solidFill>
                  <a:schemeClr val="bg1">
                    <a:lumMod val="50000"/>
                  </a:schemeClr>
                </a:solidFill>
                <a:latin typeface="+mn-ea"/>
              </a:rPr>
              <a:t>次に、①を押して、赤枠内にごちゃごちゃ書かれている（記載事項はヒトによって異なる）のをすっきりさせます。</a:t>
            </a:r>
            <a:r>
              <a:rPr lang="ja-JP" altLang="en-US" dirty="0">
                <a:latin typeface="+mn-ea"/>
              </a:rPr>
              <a:t>こんな感じになります。</a:t>
            </a:r>
            <a:endParaRPr lang="en-US" altLang="ja-JP" dirty="0">
              <a:solidFill>
                <a:schemeClr val="bg1">
                  <a:lumMod val="50000"/>
                </a:schemeClr>
              </a:solidFill>
              <a:latin typeface="+mn-ea"/>
            </a:endParaRPr>
          </a:p>
        </p:txBody>
      </p:sp>
    </p:spTree>
    <p:extLst>
      <p:ext uri="{BB962C8B-B14F-4D97-AF65-F5344CB8AC3E}">
        <p14:creationId xmlns:p14="http://schemas.microsoft.com/office/powerpoint/2010/main" val="8196195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813544" cy="4365208"/>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dirty="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見栄えの統一、終了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枠の幅、電卓的な利用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計算の中断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項目と例題、入力ファイルの保存</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作業ディレクトリの変更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dirty="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コピペ実行、出力ファイルの確認、</a:t>
            </a:r>
            <a:r>
              <a:rPr lang="en-US" altLang="ja-JP" sz="2000" dirty="0">
                <a:solidFill>
                  <a:schemeClr val="bg1">
                    <a:lumMod val="50000"/>
                  </a:schemeClr>
                </a:solidFill>
              </a:rPr>
              <a:t>Environment</a:t>
            </a:r>
            <a:r>
              <a:rPr lang="ja-JP" altLang="en-US" sz="2000" dirty="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t>フィルタリング（任意のキーワードを含む行を抽出）</a:t>
            </a:r>
            <a:endParaRPr lang="en-US" altLang="ja-JP" sz="2400" dirty="0"/>
          </a:p>
          <a:p>
            <a:pPr lvl="1" eaLnBrk="1" hangingPunct="1">
              <a:lnSpc>
                <a:spcPct val="90000"/>
              </a:lnSpc>
            </a:pPr>
            <a:r>
              <a:rPr lang="ja-JP" altLang="en-US" sz="2000" dirty="0"/>
              <a:t>全体像の把握</a:t>
            </a:r>
            <a:r>
              <a:rPr lang="ja-JP" altLang="en-US" sz="2000" dirty="0">
                <a:solidFill>
                  <a:schemeClr val="bg1">
                    <a:lumMod val="50000"/>
                  </a:schemeClr>
                </a:solidFill>
              </a:rPr>
              <a:t>、入力ファイルの保存、コピペ実行、出力ファイルの確認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en-US" altLang="ja-JP" sz="2000" dirty="0">
                <a:solidFill>
                  <a:schemeClr val="bg1">
                    <a:lumMod val="50000"/>
                  </a:schemeClr>
                </a:solidFill>
              </a:rPr>
              <a:t>Win</a:t>
            </a:r>
            <a:r>
              <a:rPr lang="ja-JP" altLang="en-US" sz="2000" dirty="0">
                <a:solidFill>
                  <a:schemeClr val="bg1">
                    <a:lumMod val="50000"/>
                  </a:schemeClr>
                </a:solidFill>
              </a:rPr>
              <a:t>ユーザ向け注意点、応用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110</a:t>
            </a:fld>
            <a:endParaRPr kumimoji="0" lang="en-US" altLang="ja-JP">
              <a:latin typeface="Arial Black" pitchFamily="34" charset="0"/>
            </a:endParaRPr>
          </a:p>
        </p:txBody>
      </p:sp>
      <p:sp>
        <p:nvSpPr>
          <p:cNvPr id="5" name="Text Box 8">
            <a:extLst>
              <a:ext uri="{FF2B5EF4-FFF2-40B4-BE49-F238E27FC236}">
                <a16:creationId xmlns:a16="http://schemas.microsoft.com/office/drawing/2014/main" id="{69BC5350-49CE-4205-9E09-A30B94603E87}"/>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latin typeface="+mn-ea"/>
              </a:rPr>
              <a:t>①で行う内容自体は非常に原始的なものであり、実際には同じ目的を果たすより美しい手段が存在します。しかし、</a:t>
            </a:r>
            <a:r>
              <a:rPr lang="ja-JP" altLang="en-US" dirty="0">
                <a:solidFill>
                  <a:srgbClr val="FF0000"/>
                </a:solidFill>
                <a:latin typeface="+mn-ea"/>
              </a:rPr>
              <a:t>最初のうちは原始的な方法のほうが理解しやすい</a:t>
            </a:r>
            <a:r>
              <a:rPr lang="ja-JP" altLang="en-US" dirty="0">
                <a:latin typeface="+mn-ea"/>
              </a:rPr>
              <a:t>と思います。②のあたりもしっかり理解し、</a:t>
            </a:r>
            <a:r>
              <a:rPr lang="en-US" altLang="ja-JP" dirty="0">
                <a:latin typeface="+mn-ea"/>
              </a:rPr>
              <a:t>R</a:t>
            </a:r>
            <a:r>
              <a:rPr lang="ja-JP" altLang="en-US" dirty="0">
                <a:latin typeface="+mn-ea"/>
              </a:rPr>
              <a:t>を使う</a:t>
            </a:r>
            <a:r>
              <a:rPr lang="ja-JP" altLang="en-US" dirty="0">
                <a:solidFill>
                  <a:srgbClr val="FF0000"/>
                </a:solidFill>
                <a:latin typeface="+mn-ea"/>
              </a:rPr>
              <a:t>他の先生の講義の中身に集中できるように</a:t>
            </a:r>
            <a:r>
              <a:rPr lang="ja-JP" altLang="en-US" dirty="0">
                <a:latin typeface="+mn-ea"/>
              </a:rPr>
              <a:t>しておきましょう。</a:t>
            </a:r>
            <a:endParaRPr lang="en-US" altLang="ja-JP" dirty="0">
              <a:latin typeface="+mn-ea"/>
            </a:endParaRPr>
          </a:p>
        </p:txBody>
      </p:sp>
      <p:sp>
        <p:nvSpPr>
          <p:cNvPr id="6" name="正方形/長方形 5">
            <a:extLst>
              <a:ext uri="{FF2B5EF4-FFF2-40B4-BE49-F238E27FC236}">
                <a16:creationId xmlns:a16="http://schemas.microsoft.com/office/drawing/2014/main" id="{D53923CB-BC43-477D-9D81-910ADDA76E5C}"/>
              </a:ext>
            </a:extLst>
          </p:cNvPr>
          <p:cNvSpPr/>
          <p:nvPr/>
        </p:nvSpPr>
        <p:spPr>
          <a:xfrm>
            <a:off x="432000" y="5118894"/>
            <a:ext cx="7977384" cy="720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右中かっこ 6">
            <a:extLst>
              <a:ext uri="{FF2B5EF4-FFF2-40B4-BE49-F238E27FC236}">
                <a16:creationId xmlns:a16="http://schemas.microsoft.com/office/drawing/2014/main" id="{45E10520-3E7F-4608-BB01-FDEB72398AED}"/>
              </a:ext>
            </a:extLst>
          </p:cNvPr>
          <p:cNvSpPr/>
          <p:nvPr/>
        </p:nvSpPr>
        <p:spPr>
          <a:xfrm>
            <a:off x="4520952" y="5863883"/>
            <a:ext cx="166688" cy="677862"/>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9" name="グループ化 19">
            <a:extLst>
              <a:ext uri="{FF2B5EF4-FFF2-40B4-BE49-F238E27FC236}">
                <a16:creationId xmlns:a16="http://schemas.microsoft.com/office/drawing/2014/main" id="{A654767E-9D3D-4CFC-90D6-ECFC5BEFF781}"/>
              </a:ext>
            </a:extLst>
          </p:cNvPr>
          <p:cNvGrpSpPr>
            <a:grpSpLocks/>
          </p:cNvGrpSpPr>
          <p:nvPr/>
        </p:nvGrpSpPr>
        <p:grpSpPr bwMode="auto">
          <a:xfrm>
            <a:off x="8388000" y="5148297"/>
            <a:ext cx="433387" cy="647700"/>
            <a:chOff x="9008376" y="4278533"/>
            <a:chExt cx="432048" cy="647700"/>
          </a:xfrm>
        </p:grpSpPr>
        <p:sp>
          <p:nvSpPr>
            <p:cNvPr id="10" name="下矢印 20">
              <a:extLst>
                <a:ext uri="{FF2B5EF4-FFF2-40B4-BE49-F238E27FC236}">
                  <a16:creationId xmlns:a16="http://schemas.microsoft.com/office/drawing/2014/main" id="{B3C39FE3-EB3A-4CB9-BEBB-BAD69F7988F0}"/>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1" name="テキスト ボックス 21">
              <a:extLst>
                <a:ext uri="{FF2B5EF4-FFF2-40B4-BE49-F238E27FC236}">
                  <a16:creationId xmlns:a16="http://schemas.microsoft.com/office/drawing/2014/main" id="{67F21DA8-0F84-4CAE-BCB8-08FB6D986273}"/>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2" name="グループ化 19">
            <a:extLst>
              <a:ext uri="{FF2B5EF4-FFF2-40B4-BE49-F238E27FC236}">
                <a16:creationId xmlns:a16="http://schemas.microsoft.com/office/drawing/2014/main" id="{37986BA4-3710-47E5-8ED0-E5733BDB6971}"/>
              </a:ext>
            </a:extLst>
          </p:cNvPr>
          <p:cNvGrpSpPr>
            <a:grpSpLocks/>
          </p:cNvGrpSpPr>
          <p:nvPr/>
        </p:nvGrpSpPr>
        <p:grpSpPr bwMode="auto">
          <a:xfrm>
            <a:off x="4687640" y="5878964"/>
            <a:ext cx="433387" cy="647700"/>
            <a:chOff x="9008376" y="4278533"/>
            <a:chExt cx="432048" cy="647700"/>
          </a:xfrm>
        </p:grpSpPr>
        <p:sp>
          <p:nvSpPr>
            <p:cNvPr id="13" name="下矢印 20">
              <a:extLst>
                <a:ext uri="{FF2B5EF4-FFF2-40B4-BE49-F238E27FC236}">
                  <a16:creationId xmlns:a16="http://schemas.microsoft.com/office/drawing/2014/main" id="{D70EC842-009C-4376-9EEB-B89BC6433E1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BAD507BB-A033-4DD8-94B1-591A9FC60CE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Tree>
    <p:extLst>
      <p:ext uri="{BB962C8B-B14F-4D97-AF65-F5344CB8AC3E}">
        <p14:creationId xmlns:p14="http://schemas.microsoft.com/office/powerpoint/2010/main" val="9219490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9410700" cy="936104"/>
          </a:xfrm>
        </p:spPr>
        <p:txBody>
          <a:bodyPr/>
          <a:lstStyle/>
          <a:p>
            <a:r>
              <a:rPr lang="ja-JP" altLang="en-US" sz="4000" dirty="0"/>
              <a:t>全体像の把握</a:t>
            </a:r>
            <a:r>
              <a:rPr lang="en-US" altLang="ja-JP" sz="4000" dirty="0"/>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111</a:t>
            </a:fld>
            <a:endParaRPr lang="en-US" altLang="ja-JP" dirty="0">
              <a:solidFill>
                <a:srgbClr val="000000"/>
              </a:solidFill>
            </a:endParaRPr>
          </a:p>
        </p:txBody>
      </p:sp>
      <p:pic>
        <p:nvPicPr>
          <p:cNvPr id="11" name="Picture 14"/>
          <p:cNvPicPr>
            <a:picLocks noChangeAspect="1" noChangeArrowheads="1"/>
          </p:cNvPicPr>
          <p:nvPr/>
        </p:nvPicPr>
        <p:blipFill>
          <a:blip r:embed="rId3">
            <a:extLst>
              <a:ext uri="{28A0092B-C50C-407E-A947-70E740481C1C}">
                <a14:useLocalDpi xmlns:a14="http://schemas.microsoft.com/office/drawing/2010/main" val="0"/>
              </a:ext>
            </a:extLst>
          </a:blip>
          <a:srcRect l="46431" t="14801" r="45534" b="76222"/>
          <a:stretch>
            <a:fillRect/>
          </a:stretch>
        </p:blipFill>
        <p:spPr bwMode="auto">
          <a:xfrm>
            <a:off x="488503" y="4806442"/>
            <a:ext cx="1175552" cy="8208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16"/>
          <p:cNvSpPr txBox="1">
            <a:spLocks noChangeArrowheads="1"/>
          </p:cNvSpPr>
          <p:nvPr/>
        </p:nvSpPr>
        <p:spPr bwMode="auto">
          <a:xfrm>
            <a:off x="120601" y="1412776"/>
            <a:ext cx="45807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入力：アノテーションファイル（</a:t>
            </a:r>
            <a:r>
              <a:rPr lang="en-US" altLang="ja-JP" dirty="0">
                <a:solidFill>
                  <a:srgbClr val="669900"/>
                </a:solidFill>
              </a:rPr>
              <a:t>annotation.txt</a:t>
            </a:r>
            <a:r>
              <a:rPr lang="ja-JP" altLang="en-US" dirty="0"/>
              <a:t>）</a:t>
            </a:r>
          </a:p>
        </p:txBody>
      </p:sp>
      <p:sp>
        <p:nvSpPr>
          <p:cNvPr id="14" name="テキスト ボックス 17"/>
          <p:cNvSpPr txBox="1">
            <a:spLocks noChangeArrowheads="1"/>
          </p:cNvSpPr>
          <p:nvPr/>
        </p:nvSpPr>
        <p:spPr bwMode="auto">
          <a:xfrm>
            <a:off x="120601" y="4437112"/>
            <a:ext cx="38242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入力：リストファイル（</a:t>
            </a:r>
            <a:r>
              <a:rPr lang="en-US" altLang="ja-JP" dirty="0">
                <a:solidFill>
                  <a:srgbClr val="669900"/>
                </a:solidFill>
              </a:rPr>
              <a:t>genelist1.txt</a:t>
            </a:r>
            <a:r>
              <a:rPr lang="ja-JP" altLang="en-US" dirty="0"/>
              <a:t>）</a:t>
            </a:r>
          </a:p>
        </p:txBody>
      </p:sp>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l="1636" t="13817" r="67000" b="55473"/>
          <a:stretch>
            <a:fillRect/>
          </a:stretch>
        </p:blipFill>
        <p:spPr bwMode="auto">
          <a:xfrm>
            <a:off x="271954" y="1775747"/>
            <a:ext cx="4321006" cy="26443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テキスト ボックス 19"/>
          <p:cNvSpPr txBox="1">
            <a:spLocks noChangeArrowheads="1"/>
          </p:cNvSpPr>
          <p:nvPr/>
        </p:nvSpPr>
        <p:spPr bwMode="auto">
          <a:xfrm>
            <a:off x="5528817" y="2348880"/>
            <a:ext cx="4232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出力：</a:t>
            </a:r>
            <a:r>
              <a:rPr lang="en-US" altLang="ja-JP" dirty="0">
                <a:solidFill>
                  <a:srgbClr val="669900"/>
                </a:solidFill>
              </a:rPr>
              <a:t>hoge1.txt</a:t>
            </a:r>
            <a:endParaRPr lang="ja-JP" altLang="en-US" dirty="0">
              <a:solidFill>
                <a:srgbClr val="669900"/>
              </a:solidFill>
            </a:endParaRPr>
          </a:p>
        </p:txBody>
      </p:sp>
      <p:sp>
        <p:nvSpPr>
          <p:cNvPr id="18" name="下矢印 8"/>
          <p:cNvSpPr>
            <a:spLocks noChangeArrowheads="1"/>
          </p:cNvSpPr>
          <p:nvPr/>
        </p:nvSpPr>
        <p:spPr bwMode="auto">
          <a:xfrm rot="-5400000">
            <a:off x="4556596" y="3104604"/>
            <a:ext cx="1081087" cy="431800"/>
          </a:xfrm>
          <a:prstGeom prst="downArrow">
            <a:avLst>
              <a:gd name="adj1" fmla="val 50000"/>
              <a:gd name="adj2" fmla="val 69843"/>
            </a:avLst>
          </a:prstGeom>
          <a:solidFill>
            <a:schemeClr val="bg1"/>
          </a:solidFill>
          <a:ln w="9525">
            <a:solidFill>
              <a:schemeClr val="tx1"/>
            </a:solidFill>
            <a:round/>
            <a:headEnd/>
            <a:tailEnd/>
          </a:ln>
        </p:spPr>
        <p:txBody>
          <a:bodyPr anchor="ctr"/>
          <a:lstStyle/>
          <a:p>
            <a:pPr algn="ctr"/>
            <a:endParaRPr lang="ja-JP" altLang="en-US"/>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latin typeface="+mn-ea"/>
              </a:rPr>
              <a:t>アノテーションファイル（</a:t>
            </a:r>
            <a:r>
              <a:rPr lang="en-US" altLang="ja-JP" dirty="0">
                <a:solidFill>
                  <a:srgbClr val="669900"/>
                </a:solidFill>
                <a:latin typeface="+mn-ea"/>
              </a:rPr>
              <a:t>annotation.txt</a:t>
            </a:r>
            <a:r>
              <a:rPr lang="ja-JP" altLang="en-US" dirty="0">
                <a:latin typeface="+mn-ea"/>
              </a:rPr>
              <a:t>）中の第</a:t>
            </a:r>
            <a:r>
              <a:rPr lang="en-US" altLang="ja-JP" dirty="0">
                <a:solidFill>
                  <a:srgbClr val="669900"/>
                </a:solidFill>
                <a:latin typeface="+mn-ea"/>
              </a:rPr>
              <a:t>1</a:t>
            </a:r>
            <a:r>
              <a:rPr lang="ja-JP" altLang="en-US" dirty="0">
                <a:latin typeface="+mn-ea"/>
              </a:rPr>
              <a:t>列目に対して、リストファイル（</a:t>
            </a:r>
            <a:r>
              <a:rPr lang="en-US" altLang="ja-JP" dirty="0">
                <a:solidFill>
                  <a:srgbClr val="669900"/>
                </a:solidFill>
                <a:latin typeface="+mn-ea"/>
              </a:rPr>
              <a:t>genelist1.txt</a:t>
            </a:r>
            <a:r>
              <a:rPr lang="ja-JP" altLang="en-US" dirty="0">
                <a:latin typeface="+mn-ea"/>
              </a:rPr>
              <a:t>）中の文字列と一致する行を抜き出して、</a:t>
            </a:r>
            <a:r>
              <a:rPr lang="en-US" altLang="ja-JP" dirty="0">
                <a:solidFill>
                  <a:srgbClr val="669900"/>
                </a:solidFill>
                <a:latin typeface="+mn-ea"/>
              </a:rPr>
              <a:t>hoge1.txt</a:t>
            </a:r>
            <a:r>
              <a:rPr lang="ja-JP" altLang="en-US" dirty="0">
                <a:latin typeface="+mn-ea"/>
              </a:rPr>
              <a:t>というファイル名で出力したい。</a:t>
            </a:r>
          </a:p>
        </p:txBody>
      </p:sp>
      <p:pic>
        <p:nvPicPr>
          <p:cNvPr id="20" name="Picture 15">
            <a:extLst>
              <a:ext uri="{FF2B5EF4-FFF2-40B4-BE49-F238E27FC236}">
                <a16:creationId xmlns:a16="http://schemas.microsoft.com/office/drawing/2014/main" id="{44F18E98-7C8C-4E6E-ACD3-0910B57900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323" t="62399" r="47083" b="26320"/>
          <a:stretch/>
        </p:blipFill>
        <p:spPr bwMode="auto">
          <a:xfrm>
            <a:off x="5399999" y="2808000"/>
            <a:ext cx="4468250" cy="99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19439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BF1B079A-508A-43BF-8910-B344471EBA61}"/>
              </a:ext>
            </a:extLst>
          </p:cNvPr>
          <p:cNvPicPr>
            <a:picLocks noChangeAspect="1"/>
          </p:cNvPicPr>
          <p:nvPr/>
        </p:nvPicPr>
        <p:blipFill>
          <a:blip r:embed="rId3"/>
          <a:stretch>
            <a:fillRect/>
          </a:stretch>
        </p:blipFill>
        <p:spPr>
          <a:xfrm>
            <a:off x="36005" y="936006"/>
            <a:ext cx="7634287" cy="584073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全体像の把握</a:t>
            </a:r>
            <a:r>
              <a:rPr lang="en-US" altLang="ja-JP" sz="4000" dirty="0"/>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112</a:t>
            </a:fld>
            <a:endParaRPr lang="en-US" altLang="ja-JP" dirty="0">
              <a:solidFill>
                <a:srgbClr val="000000"/>
              </a:solidFill>
            </a:endParaRPr>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アノテーションファイル（</a:t>
            </a:r>
            <a:r>
              <a:rPr lang="en-US" altLang="ja-JP" dirty="0">
                <a:solidFill>
                  <a:schemeClr val="bg1">
                    <a:lumMod val="50000"/>
                  </a:schemeClr>
                </a:solidFill>
                <a:latin typeface="+mn-ea"/>
              </a:rPr>
              <a:t>annotation.txt</a:t>
            </a:r>
            <a:r>
              <a:rPr lang="ja-JP" altLang="en-US" dirty="0">
                <a:solidFill>
                  <a:schemeClr val="bg1">
                    <a:lumMod val="50000"/>
                  </a:schemeClr>
                </a:solidFill>
                <a:latin typeface="+mn-ea"/>
              </a:rPr>
              <a:t>）中の第</a:t>
            </a:r>
            <a:r>
              <a:rPr lang="en-US" altLang="ja-JP" dirty="0">
                <a:solidFill>
                  <a:schemeClr val="bg1">
                    <a:lumMod val="50000"/>
                  </a:schemeClr>
                </a:solidFill>
                <a:latin typeface="+mn-ea"/>
              </a:rPr>
              <a:t>1</a:t>
            </a:r>
            <a:r>
              <a:rPr lang="ja-JP" altLang="en-US" dirty="0">
                <a:solidFill>
                  <a:schemeClr val="bg1">
                    <a:lumMod val="50000"/>
                  </a:schemeClr>
                </a:solidFill>
                <a:latin typeface="+mn-ea"/>
              </a:rPr>
              <a:t>列目に対して、リストファイル（</a:t>
            </a:r>
            <a:r>
              <a:rPr lang="en-US" altLang="ja-JP" dirty="0">
                <a:solidFill>
                  <a:schemeClr val="bg1">
                    <a:lumMod val="50000"/>
                  </a:schemeClr>
                </a:solidFill>
                <a:latin typeface="+mn-ea"/>
              </a:rPr>
              <a:t>genelist1.txt</a:t>
            </a:r>
            <a:r>
              <a:rPr lang="ja-JP" altLang="en-US" dirty="0">
                <a:solidFill>
                  <a:schemeClr val="bg1">
                    <a:lumMod val="50000"/>
                  </a:schemeClr>
                </a:solidFill>
                <a:latin typeface="+mn-ea"/>
              </a:rPr>
              <a:t>）中の文字列と一致する行を抜き出して、</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というファイル名で出力したい。</a:t>
            </a:r>
            <a:r>
              <a:rPr lang="ja-JP" altLang="en-US" dirty="0">
                <a:latin typeface="+mn-ea"/>
              </a:rPr>
              <a:t>①を押して一番上に移動。</a:t>
            </a:r>
          </a:p>
        </p:txBody>
      </p:sp>
      <p:grpSp>
        <p:nvGrpSpPr>
          <p:cNvPr id="10" name="グループ化 1">
            <a:extLst>
              <a:ext uri="{FF2B5EF4-FFF2-40B4-BE49-F238E27FC236}">
                <a16:creationId xmlns:a16="http://schemas.microsoft.com/office/drawing/2014/main" id="{824AC5AD-0BA7-4461-A158-CDE4AC9AB9C7}"/>
              </a:ext>
            </a:extLst>
          </p:cNvPr>
          <p:cNvGrpSpPr>
            <a:grpSpLocks/>
          </p:cNvGrpSpPr>
          <p:nvPr/>
        </p:nvGrpSpPr>
        <p:grpSpPr bwMode="auto">
          <a:xfrm>
            <a:off x="7257677" y="5981700"/>
            <a:ext cx="415498" cy="647700"/>
            <a:chOff x="8946000" y="4620357"/>
            <a:chExt cx="415497" cy="647700"/>
          </a:xfrm>
        </p:grpSpPr>
        <p:sp>
          <p:nvSpPr>
            <p:cNvPr id="11" name="下矢印 31">
              <a:extLst>
                <a:ext uri="{FF2B5EF4-FFF2-40B4-BE49-F238E27FC236}">
                  <a16:creationId xmlns:a16="http://schemas.microsoft.com/office/drawing/2014/main" id="{49AA7714-0827-4A56-BAE6-4F0025D14F45}"/>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正方形/長方形 1">
              <a:extLst>
                <a:ext uri="{FF2B5EF4-FFF2-40B4-BE49-F238E27FC236}">
                  <a16:creationId xmlns:a16="http://schemas.microsoft.com/office/drawing/2014/main" id="{9F3EE82E-DD88-4336-8CA8-423B99CF2161}"/>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6993513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2D6135DA-0620-4D00-B2F6-04FC4A33A12C}"/>
              </a:ext>
            </a:extLst>
          </p:cNvPr>
          <p:cNvPicPr>
            <a:picLocks noChangeAspect="1"/>
          </p:cNvPicPr>
          <p:nvPr/>
        </p:nvPicPr>
        <p:blipFill>
          <a:blip r:embed="rId3"/>
          <a:stretch>
            <a:fillRect/>
          </a:stretch>
        </p:blipFill>
        <p:spPr>
          <a:xfrm>
            <a:off x="36005" y="936006"/>
            <a:ext cx="7634287" cy="5840730"/>
          </a:xfrm>
          <a:prstGeom prst="rect">
            <a:avLst/>
          </a:prstGeom>
        </p:spPr>
      </p:pic>
      <p:grpSp>
        <p:nvGrpSpPr>
          <p:cNvPr id="14" name="グループ化 19">
            <a:extLst>
              <a:ext uri="{FF2B5EF4-FFF2-40B4-BE49-F238E27FC236}">
                <a16:creationId xmlns:a16="http://schemas.microsoft.com/office/drawing/2014/main" id="{F9F7F1DB-734C-4ACB-B36C-09B0CD6A8ABD}"/>
              </a:ext>
            </a:extLst>
          </p:cNvPr>
          <p:cNvGrpSpPr>
            <a:grpSpLocks/>
          </p:cNvGrpSpPr>
          <p:nvPr/>
        </p:nvGrpSpPr>
        <p:grpSpPr bwMode="auto">
          <a:xfrm>
            <a:off x="3492000" y="4197600"/>
            <a:ext cx="433387" cy="647700"/>
            <a:chOff x="9008376" y="4278533"/>
            <a:chExt cx="432048" cy="647700"/>
          </a:xfrm>
        </p:grpSpPr>
        <p:sp>
          <p:nvSpPr>
            <p:cNvPr id="23" name="下矢印 20">
              <a:extLst>
                <a:ext uri="{FF2B5EF4-FFF2-40B4-BE49-F238E27FC236}">
                  <a16:creationId xmlns:a16="http://schemas.microsoft.com/office/drawing/2014/main" id="{F0B75047-5541-482C-8FEA-0296334065F3}"/>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427247BE-AE21-4444-B89D-045887CD9619}"/>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
        <p:nvSpPr>
          <p:cNvPr id="279554" name="Rectangle 2"/>
          <p:cNvSpPr>
            <a:spLocks noGrp="1" noChangeArrowheads="1"/>
          </p:cNvSpPr>
          <p:nvPr>
            <p:ph type="title"/>
          </p:nvPr>
        </p:nvSpPr>
        <p:spPr>
          <a:xfrm>
            <a:off x="344488" y="188640"/>
            <a:ext cx="9410700" cy="936104"/>
          </a:xfrm>
        </p:spPr>
        <p:txBody>
          <a:bodyPr/>
          <a:lstStyle/>
          <a:p>
            <a:r>
              <a:rPr lang="ja-JP" altLang="en-US" sz="4000" dirty="0"/>
              <a:t>全体像の把握</a:t>
            </a:r>
            <a:r>
              <a:rPr lang="en-US" altLang="ja-JP" sz="4000" dirty="0"/>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113</a:t>
            </a:fld>
            <a:endParaRPr lang="en-US" altLang="ja-JP" dirty="0">
              <a:solidFill>
                <a:srgbClr val="000000"/>
              </a:solidFill>
            </a:endParaRPr>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アノテーションファイル（</a:t>
            </a:r>
            <a:r>
              <a:rPr lang="en-US" altLang="ja-JP" dirty="0">
                <a:solidFill>
                  <a:schemeClr val="bg1">
                    <a:lumMod val="50000"/>
                  </a:schemeClr>
                </a:solidFill>
                <a:latin typeface="+mn-ea"/>
              </a:rPr>
              <a:t>annotation.txt</a:t>
            </a:r>
            <a:r>
              <a:rPr lang="ja-JP" altLang="en-US" dirty="0">
                <a:solidFill>
                  <a:schemeClr val="bg1">
                    <a:lumMod val="50000"/>
                  </a:schemeClr>
                </a:solidFill>
                <a:latin typeface="+mn-ea"/>
              </a:rPr>
              <a:t>）中の第</a:t>
            </a:r>
            <a:r>
              <a:rPr lang="en-US" altLang="ja-JP" dirty="0">
                <a:solidFill>
                  <a:schemeClr val="bg1">
                    <a:lumMod val="50000"/>
                  </a:schemeClr>
                </a:solidFill>
                <a:latin typeface="+mn-ea"/>
              </a:rPr>
              <a:t>1</a:t>
            </a:r>
            <a:r>
              <a:rPr lang="ja-JP" altLang="en-US" dirty="0">
                <a:solidFill>
                  <a:schemeClr val="bg1">
                    <a:lumMod val="50000"/>
                  </a:schemeClr>
                </a:solidFill>
                <a:latin typeface="+mn-ea"/>
              </a:rPr>
              <a:t>列目に対して、リストファイル（</a:t>
            </a:r>
            <a:r>
              <a:rPr lang="en-US" altLang="ja-JP" dirty="0">
                <a:solidFill>
                  <a:schemeClr val="bg1">
                    <a:lumMod val="50000"/>
                  </a:schemeClr>
                </a:solidFill>
                <a:latin typeface="+mn-ea"/>
              </a:rPr>
              <a:t>genelist1.txt</a:t>
            </a:r>
            <a:r>
              <a:rPr lang="ja-JP" altLang="en-US" dirty="0">
                <a:solidFill>
                  <a:schemeClr val="bg1">
                    <a:lumMod val="50000"/>
                  </a:schemeClr>
                </a:solidFill>
                <a:latin typeface="+mn-ea"/>
              </a:rPr>
              <a:t>）中の文字列と一致する行を抜き出して、</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というファイル名で出力したい。①を押して一番上に移動。</a:t>
            </a:r>
            <a:r>
              <a:rPr lang="ja-JP" altLang="en-US" dirty="0">
                <a:latin typeface="+mn-ea"/>
              </a:rPr>
              <a:t>②さきほど行った項目の上部にある、③をクリック。</a:t>
            </a:r>
          </a:p>
        </p:txBody>
      </p:sp>
      <p:grpSp>
        <p:nvGrpSpPr>
          <p:cNvPr id="18" name="グループ化 19">
            <a:extLst>
              <a:ext uri="{FF2B5EF4-FFF2-40B4-BE49-F238E27FC236}">
                <a16:creationId xmlns:a16="http://schemas.microsoft.com/office/drawing/2014/main" id="{EDB3EDF4-BAAB-425C-B022-F5755F6F2755}"/>
              </a:ext>
            </a:extLst>
          </p:cNvPr>
          <p:cNvGrpSpPr>
            <a:grpSpLocks/>
          </p:cNvGrpSpPr>
          <p:nvPr/>
        </p:nvGrpSpPr>
        <p:grpSpPr bwMode="auto">
          <a:xfrm>
            <a:off x="3542400" y="3232800"/>
            <a:ext cx="433387" cy="647700"/>
            <a:chOff x="9008376" y="4278533"/>
            <a:chExt cx="432048" cy="647700"/>
          </a:xfrm>
        </p:grpSpPr>
        <p:sp>
          <p:nvSpPr>
            <p:cNvPr id="20" name="下矢印 20">
              <a:extLst>
                <a:ext uri="{FF2B5EF4-FFF2-40B4-BE49-F238E27FC236}">
                  <a16:creationId xmlns:a16="http://schemas.microsoft.com/office/drawing/2014/main" id="{00218792-D4AA-4CCA-8DBC-08405CD020F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1">
              <a:extLst>
                <a:ext uri="{FF2B5EF4-FFF2-40B4-BE49-F238E27FC236}">
                  <a16:creationId xmlns:a16="http://schemas.microsoft.com/office/drawing/2014/main" id="{EDC2ED12-5E9D-4D45-89EF-2B7B1379B23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pic>
        <p:nvPicPr>
          <p:cNvPr id="22" name="図 21">
            <a:extLst>
              <a:ext uri="{FF2B5EF4-FFF2-40B4-BE49-F238E27FC236}">
                <a16:creationId xmlns:a16="http://schemas.microsoft.com/office/drawing/2014/main" id="{804F8105-D420-48D2-A175-295C0E0886CC}"/>
              </a:ext>
            </a:extLst>
          </p:cNvPr>
          <p:cNvPicPr>
            <a:picLocks noChangeAspect="1"/>
          </p:cNvPicPr>
          <p:nvPr/>
        </p:nvPicPr>
        <p:blipFill>
          <a:blip r:embed="rId4"/>
          <a:stretch>
            <a:fillRect/>
          </a:stretch>
        </p:blipFill>
        <p:spPr>
          <a:xfrm>
            <a:off x="792000" y="180000"/>
            <a:ext cx="3856054" cy="167655"/>
          </a:xfrm>
          <a:prstGeom prst="rect">
            <a:avLst/>
          </a:prstGeom>
        </p:spPr>
      </p:pic>
    </p:spTree>
    <p:extLst>
      <p:ext uri="{BB962C8B-B14F-4D97-AF65-F5344CB8AC3E}">
        <p14:creationId xmlns:p14="http://schemas.microsoft.com/office/powerpoint/2010/main" val="15357510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A6E89FD-A0D0-4FF8-A713-8B53A5A9CE8E}"/>
              </a:ext>
            </a:extLst>
          </p:cNvPr>
          <p:cNvPicPr>
            <a:picLocks noChangeAspect="1"/>
          </p:cNvPicPr>
          <p:nvPr/>
        </p:nvPicPr>
        <p:blipFill>
          <a:blip r:embed="rId3"/>
          <a:stretch>
            <a:fillRect/>
          </a:stretch>
        </p:blipFill>
        <p:spPr>
          <a:xfrm>
            <a:off x="36003" y="936002"/>
            <a:ext cx="8460581" cy="5740241"/>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全体像の把握</a:t>
            </a:r>
            <a:r>
              <a:rPr lang="en-US" altLang="ja-JP" sz="4000" dirty="0"/>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114</a:t>
            </a:fld>
            <a:endParaRPr lang="en-US" altLang="ja-JP" dirty="0">
              <a:solidFill>
                <a:srgbClr val="000000"/>
              </a:solidFill>
            </a:endParaRPr>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latin typeface="+mn-ea"/>
              </a:rPr>
              <a:t>こんな感じになります。①例題</a:t>
            </a:r>
            <a:r>
              <a:rPr lang="en-US" altLang="ja-JP" dirty="0">
                <a:latin typeface="+mn-ea"/>
              </a:rPr>
              <a:t>1</a:t>
            </a:r>
            <a:r>
              <a:rPr lang="ja-JP" altLang="en-US" dirty="0">
                <a:latin typeface="+mn-ea"/>
              </a:rPr>
              <a:t>が一番上になるように、</a:t>
            </a:r>
            <a:r>
              <a:rPr lang="en-US" altLang="ja-JP" dirty="0">
                <a:latin typeface="+mn-ea"/>
              </a:rPr>
              <a:t>5</a:t>
            </a:r>
            <a:r>
              <a:rPr lang="ja-JP" altLang="en-US" dirty="0">
                <a:latin typeface="+mn-ea"/>
              </a:rPr>
              <a:t>行分ほど下部に移動。</a:t>
            </a: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grpSp>
        <p:nvGrpSpPr>
          <p:cNvPr id="22" name="グループ化 1">
            <a:extLst>
              <a:ext uri="{FF2B5EF4-FFF2-40B4-BE49-F238E27FC236}">
                <a16:creationId xmlns:a16="http://schemas.microsoft.com/office/drawing/2014/main" id="{E7197BED-B755-4CCF-B612-3A28A29792C3}"/>
              </a:ext>
            </a:extLst>
          </p:cNvPr>
          <p:cNvGrpSpPr>
            <a:grpSpLocks/>
          </p:cNvGrpSpPr>
          <p:nvPr/>
        </p:nvGrpSpPr>
        <p:grpSpPr bwMode="auto">
          <a:xfrm>
            <a:off x="344488" y="2421260"/>
            <a:ext cx="415498" cy="647700"/>
            <a:chOff x="8946000" y="4620357"/>
            <a:chExt cx="415497" cy="647700"/>
          </a:xfrm>
        </p:grpSpPr>
        <p:sp>
          <p:nvSpPr>
            <p:cNvPr id="23" name="下矢印 31">
              <a:extLst>
                <a:ext uri="{FF2B5EF4-FFF2-40B4-BE49-F238E27FC236}">
                  <a16:creationId xmlns:a16="http://schemas.microsoft.com/office/drawing/2014/main" id="{DC936057-CE31-44F3-AF5F-AEA4E33A9F0E}"/>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正方形/長方形 1">
              <a:extLst>
                <a:ext uri="{FF2B5EF4-FFF2-40B4-BE49-F238E27FC236}">
                  <a16:creationId xmlns:a16="http://schemas.microsoft.com/office/drawing/2014/main" id="{8709F72F-5285-4A35-97CB-51E6FD03D51D}"/>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31092968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7DA6F19-C4E9-4C6B-88B9-C942E1C1A9FF}"/>
              </a:ext>
            </a:extLst>
          </p:cNvPr>
          <p:cNvPicPr>
            <a:picLocks noChangeAspect="1"/>
          </p:cNvPicPr>
          <p:nvPr/>
        </p:nvPicPr>
        <p:blipFill>
          <a:blip r:embed="rId3"/>
          <a:stretch>
            <a:fillRect/>
          </a:stretch>
        </p:blipFill>
        <p:spPr>
          <a:xfrm>
            <a:off x="36003" y="936005"/>
            <a:ext cx="8460581" cy="4541996"/>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全体像の把握</a:t>
            </a:r>
            <a:r>
              <a:rPr lang="en-US" altLang="ja-JP" sz="4000" dirty="0"/>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115</a:t>
            </a:fld>
            <a:endParaRPr lang="en-US" altLang="ja-JP" dirty="0">
              <a:solidFill>
                <a:srgbClr val="000000"/>
              </a:solidFill>
            </a:endParaRPr>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こんな感じになります。①例題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が一番上になるように、</a:t>
            </a:r>
            <a:r>
              <a:rPr lang="en-US" altLang="ja-JP" dirty="0">
                <a:solidFill>
                  <a:schemeClr val="bg1">
                    <a:lumMod val="50000"/>
                  </a:schemeClr>
                </a:solidFill>
                <a:latin typeface="+mn-ea"/>
              </a:rPr>
              <a:t>5</a:t>
            </a:r>
            <a:r>
              <a:rPr lang="ja-JP" altLang="en-US" dirty="0">
                <a:solidFill>
                  <a:schemeClr val="bg1">
                    <a:lumMod val="50000"/>
                  </a:schemeClr>
                </a:solidFill>
                <a:latin typeface="+mn-ea"/>
              </a:rPr>
              <a:t>行分ほど下部に移動。</a:t>
            </a:r>
            <a:r>
              <a:rPr lang="ja-JP" altLang="en-US" dirty="0">
                <a:latin typeface="+mn-ea"/>
              </a:rPr>
              <a:t>こんな感じ。</a:t>
            </a: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grpSp>
        <p:nvGrpSpPr>
          <p:cNvPr id="22" name="グループ化 1">
            <a:extLst>
              <a:ext uri="{FF2B5EF4-FFF2-40B4-BE49-F238E27FC236}">
                <a16:creationId xmlns:a16="http://schemas.microsoft.com/office/drawing/2014/main" id="{E7197BED-B755-4CCF-B612-3A28A29792C3}"/>
              </a:ext>
            </a:extLst>
          </p:cNvPr>
          <p:cNvGrpSpPr>
            <a:grpSpLocks/>
          </p:cNvGrpSpPr>
          <p:nvPr/>
        </p:nvGrpSpPr>
        <p:grpSpPr bwMode="auto">
          <a:xfrm>
            <a:off x="344488" y="1296000"/>
            <a:ext cx="415498" cy="647700"/>
            <a:chOff x="8946000" y="4620357"/>
            <a:chExt cx="415497" cy="647700"/>
          </a:xfrm>
        </p:grpSpPr>
        <p:sp>
          <p:nvSpPr>
            <p:cNvPr id="23" name="下矢印 31">
              <a:extLst>
                <a:ext uri="{FF2B5EF4-FFF2-40B4-BE49-F238E27FC236}">
                  <a16:creationId xmlns:a16="http://schemas.microsoft.com/office/drawing/2014/main" id="{DC936057-CE31-44F3-AF5F-AEA4E33A9F0E}"/>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正方形/長方形 1">
              <a:extLst>
                <a:ext uri="{FF2B5EF4-FFF2-40B4-BE49-F238E27FC236}">
                  <a16:creationId xmlns:a16="http://schemas.microsoft.com/office/drawing/2014/main" id="{8709F72F-5285-4A35-97CB-51E6FD03D51D}"/>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32249482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813544" cy="4365208"/>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dirty="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見栄えの統一、終了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枠の幅、電卓的な利用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計算の中断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項目と例題、入力ファイルの保存</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作業ディレクトリの変更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dirty="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コピペ実行、出力ファイルの確認、</a:t>
            </a:r>
            <a:r>
              <a:rPr lang="en-US" altLang="ja-JP" sz="2000" dirty="0">
                <a:solidFill>
                  <a:schemeClr val="bg1">
                    <a:lumMod val="50000"/>
                  </a:schemeClr>
                </a:solidFill>
              </a:rPr>
              <a:t>Environment</a:t>
            </a:r>
            <a:r>
              <a:rPr lang="ja-JP" altLang="en-US" sz="2000" dirty="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a:t>
            </a:r>
            <a:r>
              <a:rPr lang="ja-JP" altLang="en-US" sz="2000" dirty="0"/>
              <a:t>入力ファイルの保存</a:t>
            </a:r>
            <a:r>
              <a:rPr lang="ja-JP" altLang="en-US" sz="2000" dirty="0">
                <a:solidFill>
                  <a:schemeClr val="bg1">
                    <a:lumMod val="50000"/>
                  </a:schemeClr>
                </a:solidFill>
              </a:rPr>
              <a:t>、コピペ実行、出力ファイルの確認</a:t>
            </a:r>
            <a:endParaRPr lang="en-US" altLang="ja-JP" sz="2000" dirty="0">
              <a:solidFill>
                <a:schemeClr val="bg1">
                  <a:lumMod val="50000"/>
                </a:schemeClr>
              </a:solidFill>
            </a:endParaRPr>
          </a:p>
          <a:p>
            <a:pPr lvl="1" eaLnBrk="1" hangingPunct="1">
              <a:lnSpc>
                <a:spcPct val="90000"/>
              </a:lnSpc>
            </a:pPr>
            <a:r>
              <a:rPr lang="en-US" altLang="ja-JP" sz="2000" dirty="0">
                <a:solidFill>
                  <a:schemeClr val="bg1">
                    <a:lumMod val="50000"/>
                  </a:schemeClr>
                </a:solidFill>
              </a:rPr>
              <a:t>Win</a:t>
            </a:r>
            <a:r>
              <a:rPr lang="ja-JP" altLang="en-US" sz="2000" dirty="0">
                <a:solidFill>
                  <a:schemeClr val="bg1">
                    <a:lumMod val="50000"/>
                  </a:schemeClr>
                </a:solidFill>
              </a:rPr>
              <a:t>ユーザ向け注意点、応用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116</a:t>
            </a:fld>
            <a:endParaRPr kumimoji="0" lang="en-US" altLang="ja-JP">
              <a:latin typeface="Arial Black" pitchFamily="34" charset="0"/>
            </a:endParaRPr>
          </a:p>
        </p:txBody>
      </p:sp>
    </p:spTree>
    <p:extLst>
      <p:ext uri="{BB962C8B-B14F-4D97-AF65-F5344CB8AC3E}">
        <p14:creationId xmlns:p14="http://schemas.microsoft.com/office/powerpoint/2010/main" val="11340089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7DA6F19-C4E9-4C6B-88B9-C942E1C1A9FF}"/>
              </a:ext>
            </a:extLst>
          </p:cNvPr>
          <p:cNvPicPr>
            <a:picLocks noChangeAspect="1"/>
          </p:cNvPicPr>
          <p:nvPr/>
        </p:nvPicPr>
        <p:blipFill>
          <a:blip r:embed="rId3"/>
          <a:stretch>
            <a:fillRect/>
          </a:stretch>
        </p:blipFill>
        <p:spPr>
          <a:xfrm>
            <a:off x="36003" y="936005"/>
            <a:ext cx="8460581" cy="4541996"/>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入力ファイルの保存</a:t>
            </a:r>
            <a:r>
              <a:rPr lang="en-US" altLang="ja-JP" sz="4000" dirty="0"/>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117</a:t>
            </a:fld>
            <a:endParaRPr lang="en-US" altLang="ja-JP" dirty="0">
              <a:solidFill>
                <a:srgbClr val="000000"/>
              </a:solidFill>
            </a:endParaRPr>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こんな感じになります。①例題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が一番上になるように、</a:t>
            </a:r>
            <a:r>
              <a:rPr lang="en-US" altLang="ja-JP" dirty="0">
                <a:solidFill>
                  <a:schemeClr val="bg1">
                    <a:lumMod val="50000"/>
                  </a:schemeClr>
                </a:solidFill>
                <a:latin typeface="+mn-ea"/>
              </a:rPr>
              <a:t>5</a:t>
            </a:r>
            <a:r>
              <a:rPr lang="ja-JP" altLang="en-US" dirty="0">
                <a:solidFill>
                  <a:schemeClr val="bg1">
                    <a:lumMod val="50000"/>
                  </a:schemeClr>
                </a:solidFill>
                <a:latin typeface="+mn-ea"/>
              </a:rPr>
              <a:t>行分ほど下部に移動。こんな感じ。</a:t>
            </a:r>
            <a:r>
              <a:rPr lang="ja-JP" altLang="en-US" dirty="0">
                <a:latin typeface="+mn-ea"/>
              </a:rPr>
              <a:t>②が入力ファイルであり、③と④からダウンロード可能なので、右クリックで「デスクトップ上にある</a:t>
            </a:r>
            <a:r>
              <a:rPr lang="en-US" altLang="ja-JP" dirty="0" err="1">
                <a:latin typeface="+mn-ea"/>
              </a:rPr>
              <a:t>hoge</a:t>
            </a:r>
            <a:r>
              <a:rPr lang="ja-JP" altLang="en-US" dirty="0">
                <a:latin typeface="+mn-ea"/>
              </a:rPr>
              <a:t>フォルダ」に保存。</a:t>
            </a: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10" name="右中かっこ 9">
            <a:extLst>
              <a:ext uri="{FF2B5EF4-FFF2-40B4-BE49-F238E27FC236}">
                <a16:creationId xmlns:a16="http://schemas.microsoft.com/office/drawing/2014/main" id="{A0B8A8AD-7BF3-4382-AF70-924BB7548EDD}"/>
              </a:ext>
            </a:extLst>
          </p:cNvPr>
          <p:cNvSpPr/>
          <p:nvPr/>
        </p:nvSpPr>
        <p:spPr>
          <a:xfrm>
            <a:off x="2482056" y="2340000"/>
            <a:ext cx="144000" cy="306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11" name="グループ化 19">
            <a:extLst>
              <a:ext uri="{FF2B5EF4-FFF2-40B4-BE49-F238E27FC236}">
                <a16:creationId xmlns:a16="http://schemas.microsoft.com/office/drawing/2014/main" id="{4BFDBED5-56B7-4A79-BD5C-821DAD8641ED}"/>
              </a:ext>
            </a:extLst>
          </p:cNvPr>
          <p:cNvGrpSpPr>
            <a:grpSpLocks/>
          </p:cNvGrpSpPr>
          <p:nvPr/>
        </p:nvGrpSpPr>
        <p:grpSpPr bwMode="auto">
          <a:xfrm>
            <a:off x="2648744" y="2160000"/>
            <a:ext cx="433387" cy="647700"/>
            <a:chOff x="9008376" y="4278533"/>
            <a:chExt cx="432048" cy="647700"/>
          </a:xfrm>
        </p:grpSpPr>
        <p:sp>
          <p:nvSpPr>
            <p:cNvPr id="13" name="下矢印 20">
              <a:extLst>
                <a:ext uri="{FF2B5EF4-FFF2-40B4-BE49-F238E27FC236}">
                  <a16:creationId xmlns:a16="http://schemas.microsoft.com/office/drawing/2014/main" id="{34F7E8C3-6B97-4213-8AC0-F734EBD73AC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3F95A3F5-450A-4BC8-857C-F46D23ABB49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15" name="グループ化 25">
            <a:extLst>
              <a:ext uri="{FF2B5EF4-FFF2-40B4-BE49-F238E27FC236}">
                <a16:creationId xmlns:a16="http://schemas.microsoft.com/office/drawing/2014/main" id="{B4C11AF2-E666-4ECB-BD2C-120246CB18CE}"/>
              </a:ext>
            </a:extLst>
          </p:cNvPr>
          <p:cNvGrpSpPr>
            <a:grpSpLocks/>
          </p:cNvGrpSpPr>
          <p:nvPr/>
        </p:nvGrpSpPr>
        <p:grpSpPr bwMode="auto">
          <a:xfrm>
            <a:off x="3132000" y="1404000"/>
            <a:ext cx="647700" cy="368300"/>
            <a:chOff x="8265543" y="5967772"/>
            <a:chExt cx="647700" cy="369332"/>
          </a:xfrm>
        </p:grpSpPr>
        <p:sp>
          <p:nvSpPr>
            <p:cNvPr id="16" name="下矢印 26">
              <a:extLst>
                <a:ext uri="{FF2B5EF4-FFF2-40B4-BE49-F238E27FC236}">
                  <a16:creationId xmlns:a16="http://schemas.microsoft.com/office/drawing/2014/main" id="{28EB7598-14E6-48BF-8587-A2D034349D69}"/>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7">
              <a:extLst>
                <a:ext uri="{FF2B5EF4-FFF2-40B4-BE49-F238E27FC236}">
                  <a16:creationId xmlns:a16="http://schemas.microsoft.com/office/drawing/2014/main" id="{8C4B24DB-0109-4B78-B2EA-85BA580BD6D8}"/>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grpSp>
        <p:nvGrpSpPr>
          <p:cNvPr id="18" name="グループ化 22">
            <a:extLst>
              <a:ext uri="{FF2B5EF4-FFF2-40B4-BE49-F238E27FC236}">
                <a16:creationId xmlns:a16="http://schemas.microsoft.com/office/drawing/2014/main" id="{5A2D1D63-F35A-4718-83C4-150C9A110FC4}"/>
              </a:ext>
            </a:extLst>
          </p:cNvPr>
          <p:cNvGrpSpPr>
            <a:grpSpLocks/>
          </p:cNvGrpSpPr>
          <p:nvPr/>
        </p:nvGrpSpPr>
        <p:grpSpPr bwMode="auto">
          <a:xfrm>
            <a:off x="504000" y="2124000"/>
            <a:ext cx="647700" cy="368300"/>
            <a:chOff x="8113143" y="5184000"/>
            <a:chExt cx="647700" cy="369332"/>
          </a:xfrm>
        </p:grpSpPr>
        <p:sp>
          <p:nvSpPr>
            <p:cNvPr id="20" name="下矢印 23">
              <a:extLst>
                <a:ext uri="{FF2B5EF4-FFF2-40B4-BE49-F238E27FC236}">
                  <a16:creationId xmlns:a16="http://schemas.microsoft.com/office/drawing/2014/main" id="{55A8B51D-6C88-4C61-BD9B-39BBE5CF7AAA}"/>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4">
              <a:extLst>
                <a:ext uri="{FF2B5EF4-FFF2-40B4-BE49-F238E27FC236}">
                  <a16:creationId xmlns:a16="http://schemas.microsoft.com/office/drawing/2014/main" id="{0D772445-FD78-406F-B7A8-56A914E77467}"/>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5299740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77852923-1D62-4E2F-8ECC-9252D0C7F42A}"/>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入力ファイルの保存</a:t>
            </a:r>
            <a:r>
              <a:rPr lang="en-US" altLang="ja-JP" sz="4000" dirty="0"/>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118</a:t>
            </a:fld>
            <a:endParaRPr lang="en-US" altLang="ja-JP" dirty="0">
              <a:solidFill>
                <a:srgbClr val="000000"/>
              </a:solidFill>
            </a:endParaRPr>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latin typeface="+mn-ea"/>
              </a:rPr>
              <a:t>正しく保存できれば、</a:t>
            </a:r>
            <a:r>
              <a:rPr lang="en-US" altLang="ja-JP" dirty="0">
                <a:latin typeface="+mn-ea"/>
              </a:rPr>
              <a:t>RStudio</a:t>
            </a:r>
            <a:r>
              <a:rPr lang="ja-JP" altLang="en-US" dirty="0">
                <a:latin typeface="+mn-ea"/>
              </a:rPr>
              <a:t>上の①</a:t>
            </a:r>
            <a:r>
              <a:rPr lang="en-US" altLang="ja-JP" dirty="0" err="1">
                <a:latin typeface="+mn-ea"/>
              </a:rPr>
              <a:t>hoge</a:t>
            </a:r>
            <a:r>
              <a:rPr lang="ja-JP" altLang="en-US" dirty="0">
                <a:latin typeface="+mn-ea"/>
              </a:rPr>
              <a:t>フォルダは、②のように見えていると思います。③必要に応じてリロードも行ってください。</a:t>
            </a: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grpSp>
        <p:nvGrpSpPr>
          <p:cNvPr id="22" name="グループ化 19">
            <a:extLst>
              <a:ext uri="{FF2B5EF4-FFF2-40B4-BE49-F238E27FC236}">
                <a16:creationId xmlns:a16="http://schemas.microsoft.com/office/drawing/2014/main" id="{511062A6-5EC9-4ADF-87A3-8F3505C265EB}"/>
              </a:ext>
            </a:extLst>
          </p:cNvPr>
          <p:cNvGrpSpPr>
            <a:grpSpLocks/>
          </p:cNvGrpSpPr>
          <p:nvPr/>
        </p:nvGrpSpPr>
        <p:grpSpPr bwMode="auto">
          <a:xfrm>
            <a:off x="8568000" y="3420000"/>
            <a:ext cx="433387" cy="647700"/>
            <a:chOff x="9008376" y="4278533"/>
            <a:chExt cx="432048" cy="647700"/>
          </a:xfrm>
        </p:grpSpPr>
        <p:sp>
          <p:nvSpPr>
            <p:cNvPr id="23" name="下矢印 20">
              <a:extLst>
                <a:ext uri="{FF2B5EF4-FFF2-40B4-BE49-F238E27FC236}">
                  <a16:creationId xmlns:a16="http://schemas.microsoft.com/office/drawing/2014/main" id="{F2304274-FD9F-4857-BFB3-FA8D0E84C5D9}"/>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13D6D46E-5AC6-438F-9152-15F96B5DD20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25" name="右中かっこ 24">
            <a:extLst>
              <a:ext uri="{FF2B5EF4-FFF2-40B4-BE49-F238E27FC236}">
                <a16:creationId xmlns:a16="http://schemas.microsoft.com/office/drawing/2014/main" id="{06FACBEB-7C82-45F0-851E-E2B3A1AA905A}"/>
              </a:ext>
            </a:extLst>
          </p:cNvPr>
          <p:cNvSpPr/>
          <p:nvPr/>
        </p:nvSpPr>
        <p:spPr>
          <a:xfrm>
            <a:off x="7593285" y="4761500"/>
            <a:ext cx="144000" cy="306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26" name="グループ化 19">
            <a:extLst>
              <a:ext uri="{FF2B5EF4-FFF2-40B4-BE49-F238E27FC236}">
                <a16:creationId xmlns:a16="http://schemas.microsoft.com/office/drawing/2014/main" id="{0BBCD6E1-6E6B-410D-95BE-6778597C78B7}"/>
              </a:ext>
            </a:extLst>
          </p:cNvPr>
          <p:cNvGrpSpPr>
            <a:grpSpLocks/>
          </p:cNvGrpSpPr>
          <p:nvPr/>
        </p:nvGrpSpPr>
        <p:grpSpPr bwMode="auto">
          <a:xfrm>
            <a:off x="7759973" y="4581500"/>
            <a:ext cx="433387" cy="647700"/>
            <a:chOff x="9008376" y="4278533"/>
            <a:chExt cx="432048" cy="647700"/>
          </a:xfrm>
        </p:grpSpPr>
        <p:sp>
          <p:nvSpPr>
            <p:cNvPr id="27" name="下矢印 20">
              <a:extLst>
                <a:ext uri="{FF2B5EF4-FFF2-40B4-BE49-F238E27FC236}">
                  <a16:creationId xmlns:a16="http://schemas.microsoft.com/office/drawing/2014/main" id="{22223B32-24C9-4F43-87CF-78890EF2A8A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A8071DAA-EF6F-48C2-9694-D6D94546F9E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29" name="グループ化 19">
            <a:extLst>
              <a:ext uri="{FF2B5EF4-FFF2-40B4-BE49-F238E27FC236}">
                <a16:creationId xmlns:a16="http://schemas.microsoft.com/office/drawing/2014/main" id="{65D17D76-6207-40E3-ACE4-6B82E154BC6A}"/>
              </a:ext>
            </a:extLst>
          </p:cNvPr>
          <p:cNvGrpSpPr>
            <a:grpSpLocks/>
          </p:cNvGrpSpPr>
          <p:nvPr/>
        </p:nvGrpSpPr>
        <p:grpSpPr bwMode="auto">
          <a:xfrm>
            <a:off x="9273480" y="3212976"/>
            <a:ext cx="433387" cy="647700"/>
            <a:chOff x="9008376" y="4278533"/>
            <a:chExt cx="432048" cy="647700"/>
          </a:xfrm>
        </p:grpSpPr>
        <p:sp>
          <p:nvSpPr>
            <p:cNvPr id="30" name="下矢印 20">
              <a:extLst>
                <a:ext uri="{FF2B5EF4-FFF2-40B4-BE49-F238E27FC236}">
                  <a16:creationId xmlns:a16="http://schemas.microsoft.com/office/drawing/2014/main" id="{4B6279E3-1397-4DBA-8A47-4F9DE244356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テキスト ボックス 21">
              <a:extLst>
                <a:ext uri="{FF2B5EF4-FFF2-40B4-BE49-F238E27FC236}">
                  <a16:creationId xmlns:a16="http://schemas.microsoft.com/office/drawing/2014/main" id="{AFEAC12E-CD12-49DA-B76F-67D07FA48F7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28345626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77852923-1D62-4E2F-8ECC-9252D0C7F42A}"/>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入力ファイルの保存</a:t>
            </a:r>
            <a:r>
              <a:rPr lang="en-US" altLang="ja-JP" sz="4000" dirty="0"/>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119</a:t>
            </a:fld>
            <a:endParaRPr lang="en-US" altLang="ja-JP" dirty="0">
              <a:solidFill>
                <a:srgbClr val="000000"/>
              </a:solidFill>
            </a:endParaRPr>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正しく保存できれば、</a:t>
            </a:r>
            <a:r>
              <a:rPr lang="en-US" altLang="ja-JP" dirty="0">
                <a:solidFill>
                  <a:schemeClr val="bg1">
                    <a:lumMod val="50000"/>
                  </a:schemeClr>
                </a:solidFill>
                <a:latin typeface="+mn-ea"/>
              </a:rPr>
              <a:t>RStudio</a:t>
            </a:r>
            <a:r>
              <a:rPr lang="ja-JP" altLang="en-US" dirty="0">
                <a:solidFill>
                  <a:schemeClr val="bg1">
                    <a:lumMod val="50000"/>
                  </a:schemeClr>
                </a:solidFill>
                <a:latin typeface="+mn-ea"/>
              </a:rPr>
              <a:t>上の①</a:t>
            </a:r>
            <a:r>
              <a:rPr lang="en-US" altLang="ja-JP" dirty="0" err="1">
                <a:solidFill>
                  <a:schemeClr val="bg1">
                    <a:lumMod val="50000"/>
                  </a:schemeClr>
                </a:solidFill>
                <a:latin typeface="+mn-ea"/>
              </a:rPr>
              <a:t>hoge</a:t>
            </a:r>
            <a:r>
              <a:rPr lang="ja-JP" altLang="en-US" dirty="0">
                <a:solidFill>
                  <a:schemeClr val="bg1">
                    <a:lumMod val="50000"/>
                  </a:schemeClr>
                </a:solidFill>
                <a:latin typeface="+mn-ea"/>
              </a:rPr>
              <a:t>フォルダは、②のように見えていると思います。③必要に応じてリロードも行ってください。</a:t>
            </a:r>
            <a:r>
              <a:rPr lang="ja-JP" altLang="en-US" dirty="0">
                <a:latin typeface="+mn-ea"/>
              </a:rPr>
              <a:t>この画面はエディタを閉じて、④</a:t>
            </a:r>
            <a:r>
              <a:rPr lang="en-US" altLang="ja-JP" dirty="0">
                <a:latin typeface="+mn-ea"/>
              </a:rPr>
              <a:t>Console</a:t>
            </a:r>
            <a:r>
              <a:rPr lang="ja-JP" altLang="en-US" dirty="0">
                <a:latin typeface="+mn-ea"/>
              </a:rPr>
              <a:t>画面のクリア後の状態です。</a:t>
            </a: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grpSp>
        <p:nvGrpSpPr>
          <p:cNvPr id="22" name="グループ化 19">
            <a:extLst>
              <a:ext uri="{FF2B5EF4-FFF2-40B4-BE49-F238E27FC236}">
                <a16:creationId xmlns:a16="http://schemas.microsoft.com/office/drawing/2014/main" id="{511062A6-5EC9-4ADF-87A3-8F3505C265EB}"/>
              </a:ext>
            </a:extLst>
          </p:cNvPr>
          <p:cNvGrpSpPr>
            <a:grpSpLocks/>
          </p:cNvGrpSpPr>
          <p:nvPr/>
        </p:nvGrpSpPr>
        <p:grpSpPr bwMode="auto">
          <a:xfrm>
            <a:off x="8568000" y="3420000"/>
            <a:ext cx="433387" cy="647700"/>
            <a:chOff x="9008376" y="4278533"/>
            <a:chExt cx="432048" cy="647700"/>
          </a:xfrm>
        </p:grpSpPr>
        <p:sp>
          <p:nvSpPr>
            <p:cNvPr id="23" name="下矢印 20">
              <a:extLst>
                <a:ext uri="{FF2B5EF4-FFF2-40B4-BE49-F238E27FC236}">
                  <a16:creationId xmlns:a16="http://schemas.microsoft.com/office/drawing/2014/main" id="{F2304274-FD9F-4857-BFB3-FA8D0E84C5D9}"/>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13D6D46E-5AC6-438F-9152-15F96B5DD20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25" name="右中かっこ 24">
            <a:extLst>
              <a:ext uri="{FF2B5EF4-FFF2-40B4-BE49-F238E27FC236}">
                <a16:creationId xmlns:a16="http://schemas.microsoft.com/office/drawing/2014/main" id="{06FACBEB-7C82-45F0-851E-E2B3A1AA905A}"/>
              </a:ext>
            </a:extLst>
          </p:cNvPr>
          <p:cNvSpPr/>
          <p:nvPr/>
        </p:nvSpPr>
        <p:spPr>
          <a:xfrm>
            <a:off x="7593285" y="4761500"/>
            <a:ext cx="144000" cy="306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26" name="グループ化 19">
            <a:extLst>
              <a:ext uri="{FF2B5EF4-FFF2-40B4-BE49-F238E27FC236}">
                <a16:creationId xmlns:a16="http://schemas.microsoft.com/office/drawing/2014/main" id="{0BBCD6E1-6E6B-410D-95BE-6778597C78B7}"/>
              </a:ext>
            </a:extLst>
          </p:cNvPr>
          <p:cNvGrpSpPr>
            <a:grpSpLocks/>
          </p:cNvGrpSpPr>
          <p:nvPr/>
        </p:nvGrpSpPr>
        <p:grpSpPr bwMode="auto">
          <a:xfrm>
            <a:off x="7759973" y="4581500"/>
            <a:ext cx="433387" cy="647700"/>
            <a:chOff x="9008376" y="4278533"/>
            <a:chExt cx="432048" cy="647700"/>
          </a:xfrm>
        </p:grpSpPr>
        <p:sp>
          <p:nvSpPr>
            <p:cNvPr id="27" name="下矢印 20">
              <a:extLst>
                <a:ext uri="{FF2B5EF4-FFF2-40B4-BE49-F238E27FC236}">
                  <a16:creationId xmlns:a16="http://schemas.microsoft.com/office/drawing/2014/main" id="{22223B32-24C9-4F43-87CF-78890EF2A8A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A8071DAA-EF6F-48C2-9694-D6D94546F9E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29" name="グループ化 19">
            <a:extLst>
              <a:ext uri="{FF2B5EF4-FFF2-40B4-BE49-F238E27FC236}">
                <a16:creationId xmlns:a16="http://schemas.microsoft.com/office/drawing/2014/main" id="{65D17D76-6207-40E3-ACE4-6B82E154BC6A}"/>
              </a:ext>
            </a:extLst>
          </p:cNvPr>
          <p:cNvGrpSpPr>
            <a:grpSpLocks/>
          </p:cNvGrpSpPr>
          <p:nvPr/>
        </p:nvGrpSpPr>
        <p:grpSpPr bwMode="auto">
          <a:xfrm>
            <a:off x="9273480" y="3212976"/>
            <a:ext cx="433387" cy="647700"/>
            <a:chOff x="9008376" y="4278533"/>
            <a:chExt cx="432048" cy="647700"/>
          </a:xfrm>
        </p:grpSpPr>
        <p:sp>
          <p:nvSpPr>
            <p:cNvPr id="30" name="下矢印 20">
              <a:extLst>
                <a:ext uri="{FF2B5EF4-FFF2-40B4-BE49-F238E27FC236}">
                  <a16:creationId xmlns:a16="http://schemas.microsoft.com/office/drawing/2014/main" id="{4B6279E3-1397-4DBA-8A47-4F9DE244356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テキスト ボックス 21">
              <a:extLst>
                <a:ext uri="{FF2B5EF4-FFF2-40B4-BE49-F238E27FC236}">
                  <a16:creationId xmlns:a16="http://schemas.microsoft.com/office/drawing/2014/main" id="{AFEAC12E-CD12-49DA-B76F-67D07FA48F7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8" name="グループ化 10">
            <a:extLst>
              <a:ext uri="{FF2B5EF4-FFF2-40B4-BE49-F238E27FC236}">
                <a16:creationId xmlns:a16="http://schemas.microsoft.com/office/drawing/2014/main" id="{5BDBDB90-C3FF-401B-8C07-2F471142288D}"/>
              </a:ext>
            </a:extLst>
          </p:cNvPr>
          <p:cNvGrpSpPr>
            <a:grpSpLocks/>
          </p:cNvGrpSpPr>
          <p:nvPr/>
        </p:nvGrpSpPr>
        <p:grpSpPr bwMode="auto">
          <a:xfrm>
            <a:off x="5529064" y="1861200"/>
            <a:ext cx="431800" cy="647700"/>
            <a:chOff x="352800" y="1453919"/>
            <a:chExt cx="432048" cy="647700"/>
          </a:xfrm>
        </p:grpSpPr>
        <p:sp>
          <p:nvSpPr>
            <p:cNvPr id="20" name="下矢印 11">
              <a:extLst>
                <a:ext uri="{FF2B5EF4-FFF2-40B4-BE49-F238E27FC236}">
                  <a16:creationId xmlns:a16="http://schemas.microsoft.com/office/drawing/2014/main" id="{FFE2FDD8-0D58-4C30-B0DD-5EB6228B2138}"/>
                </a:ext>
              </a:extLst>
            </p:cNvPr>
            <p:cNvSpPr>
              <a:spLocks noChangeArrowheads="1"/>
            </p:cNvSpPr>
            <p:nvPr/>
          </p:nvSpPr>
          <p:spPr bwMode="auto">
            <a:xfrm rot="-5400000">
              <a:off x="252000" y="16341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12">
              <a:extLst>
                <a:ext uri="{FF2B5EF4-FFF2-40B4-BE49-F238E27FC236}">
                  <a16:creationId xmlns:a16="http://schemas.microsoft.com/office/drawing/2014/main" id="{35A35701-8575-40E8-8A55-A02DF0955C80}"/>
                </a:ext>
              </a:extLst>
            </p:cNvPr>
            <p:cNvSpPr txBox="1">
              <a:spLocks noChangeArrowheads="1"/>
            </p:cNvSpPr>
            <p:nvPr/>
          </p:nvSpPr>
          <p:spPr bwMode="auto">
            <a:xfrm>
              <a:off x="352800" y="15873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1464346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328592" cy="936104"/>
          </a:xfrm>
        </p:spPr>
        <p:txBody>
          <a:bodyPr/>
          <a:lstStyle/>
          <a:p>
            <a:r>
              <a:rPr lang="en-US" altLang="ja-JP" sz="4000" dirty="0"/>
              <a:t>RStudio</a:t>
            </a:r>
            <a:r>
              <a:rPr lang="ja-JP" altLang="en-US" sz="4000" dirty="0"/>
              <a:t>の終了</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a:t>
            </a:fld>
            <a:endParaRPr lang="en-US" altLang="ja-JP" dirty="0">
              <a:solidFill>
                <a:srgbClr val="000000"/>
              </a:solidFill>
            </a:endParaRPr>
          </a:p>
        </p:txBody>
      </p:sp>
      <p:pic>
        <p:nvPicPr>
          <p:cNvPr id="14" name="図 13">
            <a:extLst>
              <a:ext uri="{FF2B5EF4-FFF2-40B4-BE49-F238E27FC236}">
                <a16:creationId xmlns:a16="http://schemas.microsoft.com/office/drawing/2014/main" id="{29C913E8-2F57-4B3D-97A7-A694423DAD18}"/>
              </a:ext>
            </a:extLst>
          </p:cNvPr>
          <p:cNvPicPr>
            <a:picLocks noChangeAspect="1"/>
          </p:cNvPicPr>
          <p:nvPr/>
        </p:nvPicPr>
        <p:blipFill>
          <a:blip r:embed="rId3"/>
          <a:stretch>
            <a:fillRect/>
          </a:stretch>
        </p:blipFill>
        <p:spPr>
          <a:xfrm>
            <a:off x="36000" y="936000"/>
            <a:ext cx="8715375" cy="5457825"/>
          </a:xfrm>
          <a:prstGeom prst="rect">
            <a:avLst/>
          </a:prstGeom>
        </p:spPr>
      </p:pic>
      <p:grpSp>
        <p:nvGrpSpPr>
          <p:cNvPr id="15" name="グループ化 22">
            <a:extLst>
              <a:ext uri="{FF2B5EF4-FFF2-40B4-BE49-F238E27FC236}">
                <a16:creationId xmlns:a16="http://schemas.microsoft.com/office/drawing/2014/main" id="{F409387E-0FCC-41B2-B3ED-E7AFC31B86A9}"/>
              </a:ext>
            </a:extLst>
          </p:cNvPr>
          <p:cNvGrpSpPr>
            <a:grpSpLocks/>
          </p:cNvGrpSpPr>
          <p:nvPr/>
        </p:nvGrpSpPr>
        <p:grpSpPr bwMode="auto">
          <a:xfrm>
            <a:off x="8121352" y="1196752"/>
            <a:ext cx="647700" cy="368300"/>
            <a:chOff x="8113143" y="5184000"/>
            <a:chExt cx="647700" cy="369332"/>
          </a:xfrm>
        </p:grpSpPr>
        <p:sp>
          <p:nvSpPr>
            <p:cNvPr id="16" name="下矢印 23">
              <a:extLst>
                <a:ext uri="{FF2B5EF4-FFF2-40B4-BE49-F238E27FC236}">
                  <a16:creationId xmlns:a16="http://schemas.microsoft.com/office/drawing/2014/main" id="{61659D7D-EEFE-4512-B9F5-9C93DC537A0C}"/>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4">
              <a:extLst>
                <a:ext uri="{FF2B5EF4-FFF2-40B4-BE49-F238E27FC236}">
                  <a16:creationId xmlns:a16="http://schemas.microsoft.com/office/drawing/2014/main" id="{61ED1102-FB69-4728-8F96-206AB82B6AE8}"/>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p>
          </p:txBody>
        </p:sp>
      </p:grpSp>
      <p:sp>
        <p:nvSpPr>
          <p:cNvPr id="23" name="Text Box 8">
            <a:extLst>
              <a:ext uri="{FF2B5EF4-FFF2-40B4-BE49-F238E27FC236}">
                <a16:creationId xmlns:a16="http://schemas.microsoft.com/office/drawing/2014/main" id="{7FFBB029-E1D4-4C43-897A-773C43DBE5E8}"/>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普通のソフトウェアと同様、①で終了。</a:t>
            </a:r>
            <a:r>
              <a:rPr lang="ja-JP" altLang="en-US" dirty="0">
                <a:solidFill>
                  <a:schemeClr val="bg1">
                    <a:lumMod val="50000"/>
                  </a:schemeClr>
                </a:solidFill>
                <a:latin typeface="+mn-ea"/>
              </a:rPr>
              <a:t>もし①</a:t>
            </a:r>
            <a:r>
              <a:rPr lang="en-US" altLang="ja-JP" dirty="0">
                <a:solidFill>
                  <a:schemeClr val="bg1">
                    <a:lumMod val="50000"/>
                  </a:schemeClr>
                </a:solidFill>
                <a:latin typeface="+mn-ea"/>
              </a:rPr>
              <a:t>×</a:t>
            </a:r>
            <a:r>
              <a:rPr lang="ja-JP" altLang="en-US" dirty="0">
                <a:solidFill>
                  <a:schemeClr val="bg1">
                    <a:lumMod val="50000"/>
                  </a:schemeClr>
                </a:solidFill>
                <a:latin typeface="+mn-ea"/>
              </a:rPr>
              <a:t>を押した後に、「</a:t>
            </a:r>
            <a:r>
              <a:rPr lang="en-US" altLang="ja-JP" dirty="0">
                <a:solidFill>
                  <a:schemeClr val="bg1">
                    <a:lumMod val="50000"/>
                  </a:schemeClr>
                </a:solidFill>
                <a:latin typeface="+mn-ea"/>
              </a:rPr>
              <a:t>Save workspace …</a:t>
            </a:r>
            <a:r>
              <a:rPr lang="ja-JP" altLang="en-US" dirty="0">
                <a:solidFill>
                  <a:schemeClr val="bg1">
                    <a:lumMod val="50000"/>
                  </a:schemeClr>
                </a:solidFill>
                <a:latin typeface="+mn-ea"/>
              </a:rPr>
              <a:t>」的なことを聞かれたら②</a:t>
            </a:r>
            <a:r>
              <a:rPr lang="en-US" altLang="ja-JP" dirty="0">
                <a:solidFill>
                  <a:schemeClr val="bg1">
                    <a:lumMod val="50000"/>
                  </a:schemeClr>
                </a:solidFill>
                <a:latin typeface="+mn-ea"/>
              </a:rPr>
              <a:t>Don’t Save</a:t>
            </a:r>
            <a:r>
              <a:rPr lang="ja-JP" altLang="en-US" dirty="0">
                <a:solidFill>
                  <a:schemeClr val="bg1">
                    <a:lumMod val="50000"/>
                  </a:schemeClr>
                </a:solidFill>
                <a:latin typeface="+mn-ea"/>
              </a:rPr>
              <a:t>。</a:t>
            </a:r>
            <a:endParaRPr lang="en-US" altLang="ja-JP" dirty="0">
              <a:latin typeface="+mn-ea"/>
            </a:endParaRPr>
          </a:p>
        </p:txBody>
      </p:sp>
      <p:pic>
        <p:nvPicPr>
          <p:cNvPr id="24" name="図 23">
            <a:extLst>
              <a:ext uri="{FF2B5EF4-FFF2-40B4-BE49-F238E27FC236}">
                <a16:creationId xmlns:a16="http://schemas.microsoft.com/office/drawing/2014/main" id="{801833C2-9525-4462-89EA-7F61062F0988}"/>
              </a:ext>
            </a:extLst>
          </p:cNvPr>
          <p:cNvPicPr>
            <a:picLocks noChangeAspect="1"/>
          </p:cNvPicPr>
          <p:nvPr/>
        </p:nvPicPr>
        <p:blipFill>
          <a:blip r:embed="rId4"/>
          <a:stretch>
            <a:fillRect/>
          </a:stretch>
        </p:blipFill>
        <p:spPr>
          <a:xfrm>
            <a:off x="4212000" y="2736000"/>
            <a:ext cx="3133725" cy="1419225"/>
          </a:xfrm>
          <a:prstGeom prst="rect">
            <a:avLst/>
          </a:prstGeom>
        </p:spPr>
      </p:pic>
      <p:grpSp>
        <p:nvGrpSpPr>
          <p:cNvPr id="20" name="グループ化 25">
            <a:extLst>
              <a:ext uri="{FF2B5EF4-FFF2-40B4-BE49-F238E27FC236}">
                <a16:creationId xmlns:a16="http://schemas.microsoft.com/office/drawing/2014/main" id="{D5BC71CD-7FF6-44F2-9D75-E6DCCB8DEBAB}"/>
              </a:ext>
            </a:extLst>
          </p:cNvPr>
          <p:cNvGrpSpPr>
            <a:grpSpLocks/>
          </p:cNvGrpSpPr>
          <p:nvPr/>
        </p:nvGrpSpPr>
        <p:grpSpPr bwMode="auto">
          <a:xfrm>
            <a:off x="5490000" y="3466800"/>
            <a:ext cx="647700" cy="368300"/>
            <a:chOff x="8265543" y="5967772"/>
            <a:chExt cx="647700" cy="369332"/>
          </a:xfrm>
        </p:grpSpPr>
        <p:sp>
          <p:nvSpPr>
            <p:cNvPr id="21" name="下矢印 26">
              <a:extLst>
                <a:ext uri="{FF2B5EF4-FFF2-40B4-BE49-F238E27FC236}">
                  <a16:creationId xmlns:a16="http://schemas.microsoft.com/office/drawing/2014/main" id="{4A17659F-C629-4F0E-A6FB-9E4EADC1C9C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7">
              <a:extLst>
                <a:ext uri="{FF2B5EF4-FFF2-40B4-BE49-F238E27FC236}">
                  <a16:creationId xmlns:a16="http://schemas.microsoft.com/office/drawing/2014/main" id="{15854D04-CCFA-414D-977E-1B0A22CF4504}"/>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13799422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9410700" cy="936104"/>
          </a:xfrm>
        </p:spPr>
        <p:txBody>
          <a:bodyPr/>
          <a:lstStyle/>
          <a:p>
            <a:r>
              <a:rPr lang="ja-JP" altLang="en-US" sz="4000" dirty="0"/>
              <a:t>入力ファイルの保存</a:t>
            </a:r>
            <a:r>
              <a:rPr lang="en-US" altLang="ja-JP" sz="4000" dirty="0"/>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120</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3"/>
          <a:stretch>
            <a:fillRect/>
          </a:stretch>
        </p:blipFill>
        <p:spPr>
          <a:xfrm>
            <a:off x="792000" y="180000"/>
            <a:ext cx="3856054" cy="167655"/>
          </a:xfrm>
          <a:prstGeom prst="rect">
            <a:avLst/>
          </a:prstGeom>
        </p:spPr>
      </p:pic>
      <p:pic>
        <p:nvPicPr>
          <p:cNvPr id="7" name="Picture 14">
            <a:extLst>
              <a:ext uri="{FF2B5EF4-FFF2-40B4-BE49-F238E27FC236}">
                <a16:creationId xmlns:a16="http://schemas.microsoft.com/office/drawing/2014/main" id="{A622AA74-49DC-40D9-BC63-5504E6BF7B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6431" t="14801" r="45534" b="76222"/>
          <a:stretch>
            <a:fillRect/>
          </a:stretch>
        </p:blipFill>
        <p:spPr bwMode="auto">
          <a:xfrm>
            <a:off x="488503" y="4806442"/>
            <a:ext cx="1175552" cy="8208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16">
            <a:extLst>
              <a:ext uri="{FF2B5EF4-FFF2-40B4-BE49-F238E27FC236}">
                <a16:creationId xmlns:a16="http://schemas.microsoft.com/office/drawing/2014/main" id="{2F46D105-E312-4FE2-89C5-740E0E158EC3}"/>
              </a:ext>
            </a:extLst>
          </p:cNvPr>
          <p:cNvSpPr txBox="1">
            <a:spLocks noChangeArrowheads="1"/>
          </p:cNvSpPr>
          <p:nvPr/>
        </p:nvSpPr>
        <p:spPr bwMode="auto">
          <a:xfrm>
            <a:off x="120601" y="1412776"/>
            <a:ext cx="45807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入力：アノテーションファイル（</a:t>
            </a:r>
            <a:r>
              <a:rPr lang="en-US" altLang="ja-JP" dirty="0">
                <a:solidFill>
                  <a:srgbClr val="669900"/>
                </a:solidFill>
              </a:rPr>
              <a:t>annotation.txt</a:t>
            </a:r>
            <a:r>
              <a:rPr lang="ja-JP" altLang="en-US" dirty="0"/>
              <a:t>）</a:t>
            </a:r>
          </a:p>
        </p:txBody>
      </p:sp>
      <p:sp>
        <p:nvSpPr>
          <p:cNvPr id="9" name="テキスト ボックス 17">
            <a:extLst>
              <a:ext uri="{FF2B5EF4-FFF2-40B4-BE49-F238E27FC236}">
                <a16:creationId xmlns:a16="http://schemas.microsoft.com/office/drawing/2014/main" id="{CB6A808D-CC54-46C6-A28D-663D7DAC060B}"/>
              </a:ext>
            </a:extLst>
          </p:cNvPr>
          <p:cNvSpPr txBox="1">
            <a:spLocks noChangeArrowheads="1"/>
          </p:cNvSpPr>
          <p:nvPr/>
        </p:nvSpPr>
        <p:spPr bwMode="auto">
          <a:xfrm>
            <a:off x="120601" y="4437112"/>
            <a:ext cx="38242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入力：リストファイル（</a:t>
            </a:r>
            <a:r>
              <a:rPr lang="en-US" altLang="ja-JP" dirty="0">
                <a:solidFill>
                  <a:srgbClr val="669900"/>
                </a:solidFill>
              </a:rPr>
              <a:t>genelist1.txt</a:t>
            </a:r>
            <a:r>
              <a:rPr lang="ja-JP" altLang="en-US" dirty="0"/>
              <a:t>）</a:t>
            </a:r>
          </a:p>
        </p:txBody>
      </p:sp>
      <p:pic>
        <p:nvPicPr>
          <p:cNvPr id="10" name="Picture 3">
            <a:extLst>
              <a:ext uri="{FF2B5EF4-FFF2-40B4-BE49-F238E27FC236}">
                <a16:creationId xmlns:a16="http://schemas.microsoft.com/office/drawing/2014/main" id="{65269D15-F0F0-4DB1-92E1-3148EDA2B5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36" t="13817" r="67000" b="55473"/>
          <a:stretch>
            <a:fillRect/>
          </a:stretch>
        </p:blipFill>
        <p:spPr bwMode="auto">
          <a:xfrm>
            <a:off x="271954" y="1775747"/>
            <a:ext cx="4321006" cy="26443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テキスト ボックス 19">
            <a:extLst>
              <a:ext uri="{FF2B5EF4-FFF2-40B4-BE49-F238E27FC236}">
                <a16:creationId xmlns:a16="http://schemas.microsoft.com/office/drawing/2014/main" id="{0C4BAFA1-C057-4872-82F5-2517CE502F80}"/>
              </a:ext>
            </a:extLst>
          </p:cNvPr>
          <p:cNvSpPr txBox="1">
            <a:spLocks noChangeArrowheads="1"/>
          </p:cNvSpPr>
          <p:nvPr/>
        </p:nvSpPr>
        <p:spPr bwMode="auto">
          <a:xfrm>
            <a:off x="5528817" y="2348880"/>
            <a:ext cx="4232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出力：</a:t>
            </a:r>
            <a:r>
              <a:rPr lang="en-US" altLang="ja-JP" dirty="0">
                <a:solidFill>
                  <a:srgbClr val="669900"/>
                </a:solidFill>
              </a:rPr>
              <a:t>hoge1.txt</a:t>
            </a:r>
            <a:endParaRPr lang="ja-JP" altLang="en-US" dirty="0">
              <a:solidFill>
                <a:srgbClr val="669900"/>
              </a:solidFill>
            </a:endParaRPr>
          </a:p>
        </p:txBody>
      </p:sp>
      <p:sp>
        <p:nvSpPr>
          <p:cNvPr id="14" name="下矢印 8">
            <a:extLst>
              <a:ext uri="{FF2B5EF4-FFF2-40B4-BE49-F238E27FC236}">
                <a16:creationId xmlns:a16="http://schemas.microsoft.com/office/drawing/2014/main" id="{EA35D882-6DF3-4CFA-90F5-C2A7A6414830}"/>
              </a:ext>
            </a:extLst>
          </p:cNvPr>
          <p:cNvSpPr>
            <a:spLocks noChangeArrowheads="1"/>
          </p:cNvSpPr>
          <p:nvPr/>
        </p:nvSpPr>
        <p:spPr bwMode="auto">
          <a:xfrm rot="-5400000">
            <a:off x="4556596" y="3104604"/>
            <a:ext cx="1081087" cy="431800"/>
          </a:xfrm>
          <a:prstGeom prst="downArrow">
            <a:avLst>
              <a:gd name="adj1" fmla="val 50000"/>
              <a:gd name="adj2" fmla="val 69843"/>
            </a:avLst>
          </a:prstGeom>
          <a:solidFill>
            <a:schemeClr val="bg1"/>
          </a:solidFill>
          <a:ln w="9525">
            <a:solidFill>
              <a:schemeClr val="tx1"/>
            </a:solidFill>
            <a:round/>
            <a:headEnd/>
            <a:tailEnd/>
          </a:ln>
        </p:spPr>
        <p:txBody>
          <a:bodyPr anchor="ctr"/>
          <a:lstStyle/>
          <a:p>
            <a:pPr algn="ctr"/>
            <a:endParaRPr lang="ja-JP" altLang="en-US"/>
          </a:p>
        </p:txBody>
      </p:sp>
      <p:sp>
        <p:nvSpPr>
          <p:cNvPr id="15" name="Text Box 8">
            <a:extLst>
              <a:ext uri="{FF2B5EF4-FFF2-40B4-BE49-F238E27FC236}">
                <a16:creationId xmlns:a16="http://schemas.microsoft.com/office/drawing/2014/main" id="{C502E136-8868-4387-B24E-CFFCE4FC381B}"/>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latin typeface="+mn-ea"/>
              </a:rPr>
              <a:t>アノテーションファイル（</a:t>
            </a:r>
            <a:r>
              <a:rPr lang="en-US" altLang="ja-JP" dirty="0">
                <a:solidFill>
                  <a:srgbClr val="669900"/>
                </a:solidFill>
                <a:latin typeface="+mn-ea"/>
              </a:rPr>
              <a:t>annotation.txt</a:t>
            </a:r>
            <a:r>
              <a:rPr lang="ja-JP" altLang="en-US" dirty="0">
                <a:latin typeface="+mn-ea"/>
              </a:rPr>
              <a:t>）中の第</a:t>
            </a:r>
            <a:r>
              <a:rPr lang="en-US" altLang="ja-JP" dirty="0">
                <a:solidFill>
                  <a:srgbClr val="669900"/>
                </a:solidFill>
                <a:latin typeface="+mn-ea"/>
              </a:rPr>
              <a:t>1</a:t>
            </a:r>
            <a:r>
              <a:rPr lang="ja-JP" altLang="en-US" dirty="0">
                <a:latin typeface="+mn-ea"/>
              </a:rPr>
              <a:t>列目に対して、リストファイル（</a:t>
            </a:r>
            <a:r>
              <a:rPr lang="en-US" altLang="ja-JP" dirty="0">
                <a:solidFill>
                  <a:srgbClr val="669900"/>
                </a:solidFill>
                <a:latin typeface="+mn-ea"/>
              </a:rPr>
              <a:t>genelist1.txt</a:t>
            </a:r>
            <a:r>
              <a:rPr lang="ja-JP" altLang="en-US" dirty="0">
                <a:latin typeface="+mn-ea"/>
              </a:rPr>
              <a:t>）中の文字列と一致する行を抜き出して、</a:t>
            </a:r>
            <a:r>
              <a:rPr lang="en-US" altLang="ja-JP" dirty="0">
                <a:solidFill>
                  <a:srgbClr val="669900"/>
                </a:solidFill>
                <a:latin typeface="+mn-ea"/>
              </a:rPr>
              <a:t>hoge1.txt</a:t>
            </a:r>
            <a:r>
              <a:rPr lang="ja-JP" altLang="en-US" dirty="0">
                <a:latin typeface="+mn-ea"/>
              </a:rPr>
              <a:t>というファイル名で出力したい、という目的を達成する上で必要な①</a:t>
            </a:r>
            <a:r>
              <a:rPr lang="en-US" altLang="ja-JP" dirty="0">
                <a:latin typeface="+mn-ea"/>
              </a:rPr>
              <a:t>2</a:t>
            </a:r>
            <a:r>
              <a:rPr lang="ja-JP" altLang="en-US" dirty="0">
                <a:latin typeface="+mn-ea"/>
              </a:rPr>
              <a:t>つの入力ファイルが作業ディレクトリ上に存在するので</a:t>
            </a:r>
            <a:r>
              <a:rPr lang="en-US" altLang="ja-JP" dirty="0">
                <a:latin typeface="+mn-ea"/>
              </a:rPr>
              <a:t>ready-to-analyze</a:t>
            </a:r>
            <a:r>
              <a:rPr lang="ja-JP" altLang="en-US" dirty="0">
                <a:latin typeface="+mn-ea"/>
              </a:rPr>
              <a:t>。</a:t>
            </a:r>
          </a:p>
        </p:txBody>
      </p:sp>
      <p:sp>
        <p:nvSpPr>
          <p:cNvPr id="16" name="正方形/長方形 15">
            <a:extLst>
              <a:ext uri="{FF2B5EF4-FFF2-40B4-BE49-F238E27FC236}">
                <a16:creationId xmlns:a16="http://schemas.microsoft.com/office/drawing/2014/main" id="{B146A6A4-C8AB-4DCF-9A20-FC62083859FD}"/>
              </a:ext>
            </a:extLst>
          </p:cNvPr>
          <p:cNvSpPr/>
          <p:nvPr/>
        </p:nvSpPr>
        <p:spPr>
          <a:xfrm>
            <a:off x="122400" y="1374478"/>
            <a:ext cx="4608000" cy="4392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8" name="Picture 15">
            <a:extLst>
              <a:ext uri="{FF2B5EF4-FFF2-40B4-BE49-F238E27FC236}">
                <a16:creationId xmlns:a16="http://schemas.microsoft.com/office/drawing/2014/main" id="{BC28E4AC-89B1-4DDF-95B0-8BB6FFA4773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323" t="62399" r="47083" b="26320"/>
          <a:stretch/>
        </p:blipFill>
        <p:spPr bwMode="auto">
          <a:xfrm>
            <a:off x="5399999" y="2808000"/>
            <a:ext cx="4468250" cy="99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グループ化 1">
            <a:extLst>
              <a:ext uri="{FF2B5EF4-FFF2-40B4-BE49-F238E27FC236}">
                <a16:creationId xmlns:a16="http://schemas.microsoft.com/office/drawing/2014/main" id="{61EA34F0-4ED4-4D66-85DE-4D728F285836}"/>
              </a:ext>
            </a:extLst>
          </p:cNvPr>
          <p:cNvGrpSpPr>
            <a:grpSpLocks/>
          </p:cNvGrpSpPr>
          <p:nvPr/>
        </p:nvGrpSpPr>
        <p:grpSpPr bwMode="auto">
          <a:xfrm>
            <a:off x="4658400" y="936000"/>
            <a:ext cx="415498" cy="647700"/>
            <a:chOff x="8946000" y="4620357"/>
            <a:chExt cx="415497" cy="647700"/>
          </a:xfrm>
        </p:grpSpPr>
        <p:sp>
          <p:nvSpPr>
            <p:cNvPr id="19" name="下矢印 31">
              <a:extLst>
                <a:ext uri="{FF2B5EF4-FFF2-40B4-BE49-F238E27FC236}">
                  <a16:creationId xmlns:a16="http://schemas.microsoft.com/office/drawing/2014/main" id="{ABF95185-0617-4549-85ED-FDF791DEFF08}"/>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正方形/長方形 1">
              <a:extLst>
                <a:ext uri="{FF2B5EF4-FFF2-40B4-BE49-F238E27FC236}">
                  <a16:creationId xmlns:a16="http://schemas.microsoft.com/office/drawing/2014/main" id="{0DD3F535-FD7E-40A9-91D7-31ECF44F187E}"/>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313721379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813544" cy="4365208"/>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dirty="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見栄えの統一、終了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枠の幅、電卓的な利用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計算の中断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項目と例題、入力ファイルの保存</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作業ディレクトリの変更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dirty="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コピペ実行、出力ファイルの確認、</a:t>
            </a:r>
            <a:r>
              <a:rPr lang="en-US" altLang="ja-JP" sz="2000" dirty="0">
                <a:solidFill>
                  <a:schemeClr val="bg1">
                    <a:lumMod val="50000"/>
                  </a:schemeClr>
                </a:solidFill>
              </a:rPr>
              <a:t>Environment</a:t>
            </a:r>
            <a:r>
              <a:rPr lang="ja-JP" altLang="en-US" sz="2000" dirty="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a:t>
            </a:r>
            <a:r>
              <a:rPr lang="ja-JP" altLang="en-US" sz="2000" dirty="0"/>
              <a:t>コピペ実行、出力ファイルの確認</a:t>
            </a:r>
            <a:endParaRPr lang="en-US" altLang="ja-JP" sz="2000" dirty="0"/>
          </a:p>
          <a:p>
            <a:pPr lvl="1" eaLnBrk="1" hangingPunct="1">
              <a:lnSpc>
                <a:spcPct val="90000"/>
              </a:lnSpc>
            </a:pPr>
            <a:r>
              <a:rPr lang="en-US" altLang="ja-JP" sz="2000" dirty="0">
                <a:solidFill>
                  <a:schemeClr val="bg1">
                    <a:lumMod val="50000"/>
                  </a:schemeClr>
                </a:solidFill>
              </a:rPr>
              <a:t>Win</a:t>
            </a:r>
            <a:r>
              <a:rPr lang="ja-JP" altLang="en-US" sz="2000" dirty="0">
                <a:solidFill>
                  <a:schemeClr val="bg1">
                    <a:lumMod val="50000"/>
                  </a:schemeClr>
                </a:solidFill>
              </a:rPr>
              <a:t>ユーザ向け注意点、応用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121</a:t>
            </a:fld>
            <a:endParaRPr kumimoji="0" lang="en-US" altLang="ja-JP">
              <a:latin typeface="Arial Black" pitchFamily="34" charset="0"/>
            </a:endParaRPr>
          </a:p>
        </p:txBody>
      </p:sp>
    </p:spTree>
    <p:extLst>
      <p:ext uri="{BB962C8B-B14F-4D97-AF65-F5344CB8AC3E}">
        <p14:creationId xmlns:p14="http://schemas.microsoft.com/office/powerpoint/2010/main" val="9348136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7DA6F19-C4E9-4C6B-88B9-C942E1C1A9FF}"/>
              </a:ext>
            </a:extLst>
          </p:cNvPr>
          <p:cNvPicPr>
            <a:picLocks noChangeAspect="1"/>
          </p:cNvPicPr>
          <p:nvPr/>
        </p:nvPicPr>
        <p:blipFill>
          <a:blip r:embed="rId3"/>
          <a:stretch>
            <a:fillRect/>
          </a:stretch>
        </p:blipFill>
        <p:spPr>
          <a:xfrm>
            <a:off x="36003" y="936005"/>
            <a:ext cx="8460581" cy="4541996"/>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コピペ実行</a:t>
            </a:r>
            <a:r>
              <a:rPr lang="en-US" altLang="ja-JP" sz="4000" dirty="0"/>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122</a:t>
            </a:fld>
            <a:endParaRPr lang="en-US" altLang="ja-JP" dirty="0">
              <a:solidFill>
                <a:srgbClr val="000000"/>
              </a:solidFill>
            </a:endParaRPr>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36933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latin typeface="+mn-ea"/>
              </a:rPr>
              <a:t>赤枠内をコピペ実行。</a:t>
            </a: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22" name="正方形/長方形 21">
            <a:extLst>
              <a:ext uri="{FF2B5EF4-FFF2-40B4-BE49-F238E27FC236}">
                <a16:creationId xmlns:a16="http://schemas.microsoft.com/office/drawing/2014/main" id="{4371BDF8-C1A2-46AD-A0B9-643611B98D11}"/>
              </a:ext>
            </a:extLst>
          </p:cNvPr>
          <p:cNvSpPr/>
          <p:nvPr/>
        </p:nvSpPr>
        <p:spPr>
          <a:xfrm>
            <a:off x="360000" y="2268000"/>
            <a:ext cx="7833600" cy="30348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2646798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16624" cy="936104"/>
          </a:xfrm>
        </p:spPr>
        <p:txBody>
          <a:bodyPr/>
          <a:lstStyle/>
          <a:p>
            <a:r>
              <a:rPr lang="ja-JP" altLang="en-US" sz="4000" dirty="0"/>
              <a:t>コピペ実行</a:t>
            </a:r>
            <a:r>
              <a:rPr lang="en-US" altLang="ja-JP" sz="4000" dirty="0"/>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123</a:t>
            </a:fld>
            <a:endParaRPr lang="en-US" altLang="ja-JP" dirty="0">
              <a:solidFill>
                <a:srgbClr val="000000"/>
              </a:solidFill>
            </a:endParaRPr>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赤枠内をコピペ実行。</a:t>
            </a:r>
            <a:r>
              <a:rPr lang="ja-JP" altLang="en-US" dirty="0">
                <a:latin typeface="+mn-ea"/>
              </a:rPr>
              <a:t>①</a:t>
            </a:r>
            <a:r>
              <a:rPr lang="en-US" altLang="ja-JP" dirty="0">
                <a:latin typeface="+mn-ea"/>
              </a:rPr>
              <a:t>RStudio</a:t>
            </a:r>
            <a:r>
              <a:rPr lang="ja-JP" altLang="en-US" dirty="0">
                <a:latin typeface="+mn-ea"/>
              </a:rPr>
              <a:t>の</a:t>
            </a:r>
            <a:r>
              <a:rPr lang="en-US" altLang="ja-JP" dirty="0">
                <a:latin typeface="+mn-ea"/>
              </a:rPr>
              <a:t>Console</a:t>
            </a:r>
            <a:r>
              <a:rPr lang="ja-JP" altLang="en-US" dirty="0">
                <a:latin typeface="+mn-ea"/>
              </a:rPr>
              <a:t>画面上で、②</a:t>
            </a:r>
            <a:r>
              <a:rPr lang="en-US" altLang="ja-JP" dirty="0">
                <a:latin typeface="+mn-ea"/>
              </a:rPr>
              <a:t>Paste</a:t>
            </a:r>
            <a:r>
              <a:rPr lang="ja-JP" altLang="en-US" dirty="0">
                <a:latin typeface="+mn-ea"/>
              </a:rPr>
              <a:t>直後の状態。③リターンキーを押す。</a:t>
            </a: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3"/>
          <a:stretch>
            <a:fillRect/>
          </a:stretch>
        </p:blipFill>
        <p:spPr>
          <a:xfrm>
            <a:off x="792000" y="180000"/>
            <a:ext cx="3856054" cy="167655"/>
          </a:xfrm>
          <a:prstGeom prst="rect">
            <a:avLst/>
          </a:prstGeom>
        </p:spPr>
      </p:pic>
      <p:pic>
        <p:nvPicPr>
          <p:cNvPr id="2" name="図 1">
            <a:extLst>
              <a:ext uri="{FF2B5EF4-FFF2-40B4-BE49-F238E27FC236}">
                <a16:creationId xmlns:a16="http://schemas.microsoft.com/office/drawing/2014/main" id="{127F7CD9-3DD1-4E0F-968C-EB64B161CE9E}"/>
              </a:ext>
            </a:extLst>
          </p:cNvPr>
          <p:cNvPicPr>
            <a:picLocks noChangeAspect="1"/>
          </p:cNvPicPr>
          <p:nvPr/>
        </p:nvPicPr>
        <p:blipFill>
          <a:blip r:embed="rId4"/>
          <a:stretch>
            <a:fillRect/>
          </a:stretch>
        </p:blipFill>
        <p:spPr>
          <a:xfrm>
            <a:off x="36000" y="936000"/>
            <a:ext cx="9391650" cy="5381625"/>
          </a:xfrm>
          <a:prstGeom prst="rect">
            <a:avLst/>
          </a:prstGeom>
        </p:spPr>
      </p:pic>
      <p:pic>
        <p:nvPicPr>
          <p:cNvPr id="9" name="図 8">
            <a:extLst>
              <a:ext uri="{FF2B5EF4-FFF2-40B4-BE49-F238E27FC236}">
                <a16:creationId xmlns:a16="http://schemas.microsoft.com/office/drawing/2014/main" id="{4C092F66-136E-468F-B9D9-738B4CD84D72}"/>
              </a:ext>
            </a:extLst>
          </p:cNvPr>
          <p:cNvPicPr>
            <a:picLocks noChangeAspect="1"/>
          </p:cNvPicPr>
          <p:nvPr/>
        </p:nvPicPr>
        <p:blipFill>
          <a:blip r:embed="rId5"/>
          <a:stretch>
            <a:fillRect/>
          </a:stretch>
        </p:blipFill>
        <p:spPr>
          <a:xfrm>
            <a:off x="3152800" y="3448295"/>
            <a:ext cx="1394581" cy="1348857"/>
          </a:xfrm>
          <a:prstGeom prst="rect">
            <a:avLst/>
          </a:prstGeom>
          <a:ln>
            <a:solidFill>
              <a:srgbClr val="000000"/>
            </a:solidFill>
          </a:ln>
        </p:spPr>
      </p:pic>
      <p:grpSp>
        <p:nvGrpSpPr>
          <p:cNvPr id="10" name="グループ化 25">
            <a:extLst>
              <a:ext uri="{FF2B5EF4-FFF2-40B4-BE49-F238E27FC236}">
                <a16:creationId xmlns:a16="http://schemas.microsoft.com/office/drawing/2014/main" id="{BDCA26F8-3249-4B03-8E71-55455DB5AAA9}"/>
              </a:ext>
            </a:extLst>
          </p:cNvPr>
          <p:cNvGrpSpPr>
            <a:grpSpLocks/>
          </p:cNvGrpSpPr>
          <p:nvPr/>
        </p:nvGrpSpPr>
        <p:grpSpPr bwMode="auto">
          <a:xfrm>
            <a:off x="108000" y="1548000"/>
            <a:ext cx="647700" cy="368300"/>
            <a:chOff x="8265543" y="5967772"/>
            <a:chExt cx="647700" cy="369332"/>
          </a:xfrm>
        </p:grpSpPr>
        <p:sp>
          <p:nvSpPr>
            <p:cNvPr id="11" name="下矢印 26">
              <a:extLst>
                <a:ext uri="{FF2B5EF4-FFF2-40B4-BE49-F238E27FC236}">
                  <a16:creationId xmlns:a16="http://schemas.microsoft.com/office/drawing/2014/main" id="{A1502B7B-D2E9-4EAE-928B-51B25B1C7DE8}"/>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テキスト ボックス 27">
              <a:extLst>
                <a:ext uri="{FF2B5EF4-FFF2-40B4-BE49-F238E27FC236}">
                  <a16:creationId xmlns:a16="http://schemas.microsoft.com/office/drawing/2014/main" id="{A6F0C266-A6F7-4908-8B51-789EF1371064}"/>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4" name="グループ化 19">
            <a:extLst>
              <a:ext uri="{FF2B5EF4-FFF2-40B4-BE49-F238E27FC236}">
                <a16:creationId xmlns:a16="http://schemas.microsoft.com/office/drawing/2014/main" id="{30CBA0B2-B98F-4522-A69D-E3148749C8B5}"/>
              </a:ext>
            </a:extLst>
          </p:cNvPr>
          <p:cNvGrpSpPr>
            <a:grpSpLocks/>
          </p:cNvGrpSpPr>
          <p:nvPr/>
        </p:nvGrpSpPr>
        <p:grpSpPr bwMode="auto">
          <a:xfrm>
            <a:off x="3872880" y="3654000"/>
            <a:ext cx="433387" cy="647700"/>
            <a:chOff x="9008376" y="4278533"/>
            <a:chExt cx="432048" cy="647700"/>
          </a:xfrm>
        </p:grpSpPr>
        <p:sp>
          <p:nvSpPr>
            <p:cNvPr id="15" name="下矢印 20">
              <a:extLst>
                <a:ext uri="{FF2B5EF4-FFF2-40B4-BE49-F238E27FC236}">
                  <a16:creationId xmlns:a16="http://schemas.microsoft.com/office/drawing/2014/main" id="{C64BFF19-5543-4539-9437-F1DC530B2FD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15">
              <a:extLst>
                <a:ext uri="{FF2B5EF4-FFF2-40B4-BE49-F238E27FC236}">
                  <a16:creationId xmlns:a16="http://schemas.microsoft.com/office/drawing/2014/main" id="{D878D81A-2C6D-45E3-B52C-BF28FEAABC45}"/>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
        <p:nvSpPr>
          <p:cNvPr id="17" name="正方形/長方形 16">
            <a:extLst>
              <a:ext uri="{FF2B5EF4-FFF2-40B4-BE49-F238E27FC236}">
                <a16:creationId xmlns:a16="http://schemas.microsoft.com/office/drawing/2014/main" id="{F84B19C6-A95D-4660-BAD3-2A7CA6639BD9}"/>
              </a:ext>
            </a:extLst>
          </p:cNvPr>
          <p:cNvSpPr/>
          <p:nvPr/>
        </p:nvSpPr>
        <p:spPr>
          <a:xfrm>
            <a:off x="128464" y="2276872"/>
            <a:ext cx="5868000" cy="396044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8" name="図 17">
            <a:extLst>
              <a:ext uri="{FF2B5EF4-FFF2-40B4-BE49-F238E27FC236}">
                <a16:creationId xmlns:a16="http://schemas.microsoft.com/office/drawing/2014/main" id="{20AF3BFA-B139-4B54-BE9F-982EBE86BD16}"/>
              </a:ext>
            </a:extLst>
          </p:cNvPr>
          <p:cNvPicPr>
            <a:picLocks noChangeAspect="1"/>
          </p:cNvPicPr>
          <p:nvPr/>
        </p:nvPicPr>
        <p:blipFill>
          <a:blip r:embed="rId6"/>
          <a:stretch>
            <a:fillRect/>
          </a:stretch>
        </p:blipFill>
        <p:spPr>
          <a:xfrm>
            <a:off x="7370184" y="2685308"/>
            <a:ext cx="2263336" cy="3696020"/>
          </a:xfrm>
          <a:prstGeom prst="rect">
            <a:avLst/>
          </a:prstGeom>
        </p:spPr>
      </p:pic>
      <p:grpSp>
        <p:nvGrpSpPr>
          <p:cNvPr id="20" name="グループ化 19">
            <a:extLst>
              <a:ext uri="{FF2B5EF4-FFF2-40B4-BE49-F238E27FC236}">
                <a16:creationId xmlns:a16="http://schemas.microsoft.com/office/drawing/2014/main" id="{FED7650E-2A59-421B-8801-7602CF9209B0}"/>
              </a:ext>
            </a:extLst>
          </p:cNvPr>
          <p:cNvGrpSpPr>
            <a:grpSpLocks/>
          </p:cNvGrpSpPr>
          <p:nvPr/>
        </p:nvGrpSpPr>
        <p:grpSpPr bwMode="auto">
          <a:xfrm>
            <a:off x="9288000" y="4178344"/>
            <a:ext cx="433387" cy="647700"/>
            <a:chOff x="9008376" y="4278533"/>
            <a:chExt cx="432048" cy="647700"/>
          </a:xfrm>
        </p:grpSpPr>
        <p:sp>
          <p:nvSpPr>
            <p:cNvPr id="21" name="下矢印 20">
              <a:extLst>
                <a:ext uri="{FF2B5EF4-FFF2-40B4-BE49-F238E27FC236}">
                  <a16:creationId xmlns:a16="http://schemas.microsoft.com/office/drawing/2014/main" id="{F86CDEFA-C3D7-467E-A977-BD02E666AD7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1">
              <a:extLst>
                <a:ext uri="{FF2B5EF4-FFF2-40B4-BE49-F238E27FC236}">
                  <a16:creationId xmlns:a16="http://schemas.microsoft.com/office/drawing/2014/main" id="{6802E58C-38FB-41FA-B750-E8E0EC58EEB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27363852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1997CC4-9536-4BA1-83AF-81E9B0A54909}"/>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コピペ実行</a:t>
            </a:r>
            <a:r>
              <a:rPr lang="en-US" altLang="ja-JP" sz="4000" dirty="0"/>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124</a:t>
            </a:fld>
            <a:endParaRPr lang="en-US" altLang="ja-JP" dirty="0">
              <a:solidFill>
                <a:srgbClr val="000000"/>
              </a:solidFill>
            </a:endParaRPr>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赤枠内をコピペ実行。①</a:t>
            </a:r>
            <a:r>
              <a:rPr lang="en-US" altLang="ja-JP" dirty="0">
                <a:solidFill>
                  <a:schemeClr val="bg1">
                    <a:lumMod val="50000"/>
                  </a:schemeClr>
                </a:solidFill>
                <a:latin typeface="+mn-ea"/>
              </a:rPr>
              <a:t>RStudio</a:t>
            </a:r>
            <a:r>
              <a:rPr lang="ja-JP" altLang="en-US" dirty="0">
                <a:solidFill>
                  <a:schemeClr val="bg1">
                    <a:lumMod val="50000"/>
                  </a:schemeClr>
                </a:solidFill>
                <a:latin typeface="+mn-ea"/>
              </a:rPr>
              <a:t>の</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画面上で、②</a:t>
            </a:r>
            <a:r>
              <a:rPr lang="en-US" altLang="ja-JP" dirty="0">
                <a:solidFill>
                  <a:schemeClr val="bg1">
                    <a:lumMod val="50000"/>
                  </a:schemeClr>
                </a:solidFill>
                <a:latin typeface="+mn-ea"/>
              </a:rPr>
              <a:t>Paste</a:t>
            </a:r>
            <a:r>
              <a:rPr lang="ja-JP" altLang="en-US" dirty="0">
                <a:solidFill>
                  <a:schemeClr val="bg1">
                    <a:lumMod val="50000"/>
                  </a:schemeClr>
                </a:solidFill>
                <a:latin typeface="+mn-ea"/>
              </a:rPr>
              <a:t>直後の状態。③リターンキーを押す。</a:t>
            </a:r>
            <a:r>
              <a:rPr lang="ja-JP" altLang="en-US" dirty="0">
                <a:latin typeface="+mn-ea"/>
              </a:rPr>
              <a:t>こんな感じになって、④指定した出力ファイル（</a:t>
            </a:r>
            <a:r>
              <a:rPr lang="en-US" altLang="ja-JP" dirty="0">
                <a:solidFill>
                  <a:srgbClr val="669900"/>
                </a:solidFill>
                <a:latin typeface="+mn-ea"/>
              </a:rPr>
              <a:t>hoge1.txt</a:t>
            </a:r>
            <a:r>
              <a:rPr lang="ja-JP" altLang="en-US" dirty="0">
                <a:latin typeface="+mn-ea"/>
              </a:rPr>
              <a:t>）が作成されれば基本成功です。④をクリック。</a:t>
            </a: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grpSp>
        <p:nvGrpSpPr>
          <p:cNvPr id="22" name="グループ化 19">
            <a:extLst>
              <a:ext uri="{FF2B5EF4-FFF2-40B4-BE49-F238E27FC236}">
                <a16:creationId xmlns:a16="http://schemas.microsoft.com/office/drawing/2014/main" id="{706C208D-89D0-4334-8BDB-42874F10907B}"/>
              </a:ext>
            </a:extLst>
          </p:cNvPr>
          <p:cNvGrpSpPr>
            <a:grpSpLocks/>
          </p:cNvGrpSpPr>
          <p:nvPr/>
        </p:nvGrpSpPr>
        <p:grpSpPr bwMode="auto">
          <a:xfrm>
            <a:off x="7344000" y="4910400"/>
            <a:ext cx="433387" cy="647700"/>
            <a:chOff x="9008376" y="4278533"/>
            <a:chExt cx="432048" cy="647700"/>
          </a:xfrm>
        </p:grpSpPr>
        <p:sp>
          <p:nvSpPr>
            <p:cNvPr id="24" name="下矢印 20">
              <a:extLst>
                <a:ext uri="{FF2B5EF4-FFF2-40B4-BE49-F238E27FC236}">
                  <a16:creationId xmlns:a16="http://schemas.microsoft.com/office/drawing/2014/main" id="{0F157A45-6D5C-4172-AF5A-86F9081BB91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1">
              <a:extLst>
                <a:ext uri="{FF2B5EF4-FFF2-40B4-BE49-F238E27FC236}">
                  <a16:creationId xmlns:a16="http://schemas.microsoft.com/office/drawing/2014/main" id="{3083BBB1-1FF8-4E89-97E4-EA3832BAFA0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10372031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77D0F7E-9135-40B1-B38C-7CBFC3200664}"/>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出力ファイルの確認</a:t>
            </a:r>
            <a:r>
              <a:rPr lang="en-US" altLang="ja-JP" sz="4000" dirty="0"/>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125</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grpSp>
        <p:nvGrpSpPr>
          <p:cNvPr id="22" name="グループ化 19">
            <a:extLst>
              <a:ext uri="{FF2B5EF4-FFF2-40B4-BE49-F238E27FC236}">
                <a16:creationId xmlns:a16="http://schemas.microsoft.com/office/drawing/2014/main" id="{706C208D-89D0-4334-8BDB-42874F10907B}"/>
              </a:ext>
            </a:extLst>
          </p:cNvPr>
          <p:cNvGrpSpPr>
            <a:grpSpLocks/>
          </p:cNvGrpSpPr>
          <p:nvPr/>
        </p:nvGrpSpPr>
        <p:grpSpPr bwMode="auto">
          <a:xfrm>
            <a:off x="7344000" y="4910400"/>
            <a:ext cx="433387" cy="647700"/>
            <a:chOff x="9008376" y="4278533"/>
            <a:chExt cx="432048" cy="647700"/>
          </a:xfrm>
        </p:grpSpPr>
        <p:sp>
          <p:nvSpPr>
            <p:cNvPr id="24" name="下矢印 20">
              <a:extLst>
                <a:ext uri="{FF2B5EF4-FFF2-40B4-BE49-F238E27FC236}">
                  <a16:creationId xmlns:a16="http://schemas.microsoft.com/office/drawing/2014/main" id="{0F157A45-6D5C-4172-AF5A-86F9081BB91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1">
              <a:extLst>
                <a:ext uri="{FF2B5EF4-FFF2-40B4-BE49-F238E27FC236}">
                  <a16:creationId xmlns:a16="http://schemas.microsoft.com/office/drawing/2014/main" id="{3083BBB1-1FF8-4E89-97E4-EA3832BAFA0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
        <p:nvSpPr>
          <p:cNvPr id="15" name="正方形/長方形 14">
            <a:extLst>
              <a:ext uri="{FF2B5EF4-FFF2-40B4-BE49-F238E27FC236}">
                <a16:creationId xmlns:a16="http://schemas.microsoft.com/office/drawing/2014/main" id="{9C4E5ED4-ECAE-4871-8A05-D7816A461A1A}"/>
              </a:ext>
            </a:extLst>
          </p:cNvPr>
          <p:cNvSpPr/>
          <p:nvPr/>
        </p:nvSpPr>
        <p:spPr>
          <a:xfrm>
            <a:off x="128464" y="1844824"/>
            <a:ext cx="6048672" cy="1980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赤枠内をコピペ実行。①</a:t>
            </a:r>
            <a:r>
              <a:rPr lang="en-US" altLang="ja-JP" dirty="0">
                <a:solidFill>
                  <a:schemeClr val="bg1">
                    <a:lumMod val="50000"/>
                  </a:schemeClr>
                </a:solidFill>
                <a:latin typeface="+mn-ea"/>
              </a:rPr>
              <a:t>RStudio</a:t>
            </a:r>
            <a:r>
              <a:rPr lang="ja-JP" altLang="en-US" dirty="0">
                <a:solidFill>
                  <a:schemeClr val="bg1">
                    <a:lumMod val="50000"/>
                  </a:schemeClr>
                </a:solidFill>
                <a:latin typeface="+mn-ea"/>
              </a:rPr>
              <a:t>の</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画面上で、②</a:t>
            </a:r>
            <a:r>
              <a:rPr lang="en-US" altLang="ja-JP" dirty="0">
                <a:solidFill>
                  <a:schemeClr val="bg1">
                    <a:lumMod val="50000"/>
                  </a:schemeClr>
                </a:solidFill>
                <a:latin typeface="+mn-ea"/>
              </a:rPr>
              <a:t>Paste</a:t>
            </a:r>
            <a:r>
              <a:rPr lang="ja-JP" altLang="en-US" dirty="0">
                <a:solidFill>
                  <a:schemeClr val="bg1">
                    <a:lumMod val="50000"/>
                  </a:schemeClr>
                </a:solidFill>
                <a:latin typeface="+mn-ea"/>
              </a:rPr>
              <a:t>直後の状態。③リターンキーを押す。こんな感じになって、④指定した出力ファイル（</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）が作成されれば基本成功です。④をクリック。</a:t>
            </a:r>
            <a:r>
              <a:rPr lang="ja-JP" altLang="en-US" dirty="0">
                <a:latin typeface="+mn-ea"/>
              </a:rPr>
              <a:t>⑤のような感じで出力ファイルの中身が見られます。</a:t>
            </a:r>
          </a:p>
        </p:txBody>
      </p:sp>
      <p:grpSp>
        <p:nvGrpSpPr>
          <p:cNvPr id="11" name="グループ化 25">
            <a:extLst>
              <a:ext uri="{FF2B5EF4-FFF2-40B4-BE49-F238E27FC236}">
                <a16:creationId xmlns:a16="http://schemas.microsoft.com/office/drawing/2014/main" id="{948C4FB1-9B4D-4323-88DA-2AE2D976A8F1}"/>
              </a:ext>
            </a:extLst>
          </p:cNvPr>
          <p:cNvGrpSpPr>
            <a:grpSpLocks/>
          </p:cNvGrpSpPr>
          <p:nvPr/>
        </p:nvGrpSpPr>
        <p:grpSpPr bwMode="auto">
          <a:xfrm>
            <a:off x="288000" y="1548000"/>
            <a:ext cx="647700" cy="368300"/>
            <a:chOff x="8265543" y="5967772"/>
            <a:chExt cx="647700" cy="369332"/>
          </a:xfrm>
        </p:grpSpPr>
        <p:sp>
          <p:nvSpPr>
            <p:cNvPr id="13" name="下矢印 26">
              <a:extLst>
                <a:ext uri="{FF2B5EF4-FFF2-40B4-BE49-F238E27FC236}">
                  <a16:creationId xmlns:a16="http://schemas.microsoft.com/office/drawing/2014/main" id="{F795040E-4C18-4B9F-AA73-8460FA5AE74B}"/>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7">
              <a:extLst>
                <a:ext uri="{FF2B5EF4-FFF2-40B4-BE49-F238E27FC236}">
                  <a16:creationId xmlns:a16="http://schemas.microsoft.com/office/drawing/2014/main" id="{D77453F6-CD76-418A-A011-61A0A05A7DBC}"/>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26843510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16624" cy="936104"/>
          </a:xfrm>
        </p:spPr>
        <p:txBody>
          <a:bodyPr/>
          <a:lstStyle/>
          <a:p>
            <a:r>
              <a:rPr lang="ja-JP" altLang="en-US" sz="4000" dirty="0"/>
              <a:t>出力ファイルの確認</a:t>
            </a:r>
            <a:r>
              <a:rPr lang="en-US" altLang="ja-JP" sz="4000" dirty="0"/>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126</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3"/>
          <a:stretch>
            <a:fillRect/>
          </a:stretch>
        </p:blipFill>
        <p:spPr>
          <a:xfrm>
            <a:off x="792000" y="180000"/>
            <a:ext cx="3856054" cy="167655"/>
          </a:xfrm>
          <a:prstGeom prst="rect">
            <a:avLst/>
          </a:prstGeom>
        </p:spPr>
      </p:pic>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赤枠内をコピペ実行。①</a:t>
            </a:r>
            <a:r>
              <a:rPr lang="en-US" altLang="ja-JP" dirty="0">
                <a:solidFill>
                  <a:schemeClr val="bg1">
                    <a:lumMod val="50000"/>
                  </a:schemeClr>
                </a:solidFill>
                <a:latin typeface="+mn-ea"/>
              </a:rPr>
              <a:t>RStudio</a:t>
            </a:r>
            <a:r>
              <a:rPr lang="ja-JP" altLang="en-US" dirty="0">
                <a:solidFill>
                  <a:schemeClr val="bg1">
                    <a:lumMod val="50000"/>
                  </a:schemeClr>
                </a:solidFill>
                <a:latin typeface="+mn-ea"/>
              </a:rPr>
              <a:t>の</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画面上で、②</a:t>
            </a:r>
            <a:r>
              <a:rPr lang="en-US" altLang="ja-JP" dirty="0">
                <a:solidFill>
                  <a:schemeClr val="bg1">
                    <a:lumMod val="50000"/>
                  </a:schemeClr>
                </a:solidFill>
                <a:latin typeface="+mn-ea"/>
              </a:rPr>
              <a:t>Paste</a:t>
            </a:r>
            <a:r>
              <a:rPr lang="ja-JP" altLang="en-US" dirty="0">
                <a:solidFill>
                  <a:schemeClr val="bg1">
                    <a:lumMod val="50000"/>
                  </a:schemeClr>
                </a:solidFill>
                <a:latin typeface="+mn-ea"/>
              </a:rPr>
              <a:t>直後の状態。③リターンキーを押す。こんな感じになって、④指定した出力ファイル（</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）が作成されれば基本成功です。④をクリック。⑤のような感じで出力ファイルの中身が見られます。</a:t>
            </a:r>
            <a:r>
              <a:rPr lang="ja-JP" altLang="en-US" dirty="0">
                <a:latin typeface="+mn-ea"/>
              </a:rPr>
              <a:t>最初に見せたものと同じ結果が得られていますね。</a:t>
            </a:r>
          </a:p>
        </p:txBody>
      </p:sp>
      <p:pic>
        <p:nvPicPr>
          <p:cNvPr id="16" name="Picture 14">
            <a:extLst>
              <a:ext uri="{FF2B5EF4-FFF2-40B4-BE49-F238E27FC236}">
                <a16:creationId xmlns:a16="http://schemas.microsoft.com/office/drawing/2014/main" id="{E77D9AB5-279D-4D4F-97CD-6644941123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6431" t="14801" r="45534" b="76222"/>
          <a:stretch>
            <a:fillRect/>
          </a:stretch>
        </p:blipFill>
        <p:spPr bwMode="auto">
          <a:xfrm>
            <a:off x="488503" y="4806442"/>
            <a:ext cx="1175552" cy="8208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テキスト ボックス 16">
            <a:extLst>
              <a:ext uri="{FF2B5EF4-FFF2-40B4-BE49-F238E27FC236}">
                <a16:creationId xmlns:a16="http://schemas.microsoft.com/office/drawing/2014/main" id="{D828F93F-D223-47EB-A914-2A4E6917B21C}"/>
              </a:ext>
            </a:extLst>
          </p:cNvPr>
          <p:cNvSpPr txBox="1">
            <a:spLocks noChangeArrowheads="1"/>
          </p:cNvSpPr>
          <p:nvPr/>
        </p:nvSpPr>
        <p:spPr bwMode="auto">
          <a:xfrm>
            <a:off x="120601" y="1412776"/>
            <a:ext cx="45807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入力：アノテーションファイル（</a:t>
            </a:r>
            <a:r>
              <a:rPr lang="en-US" altLang="ja-JP" dirty="0">
                <a:solidFill>
                  <a:srgbClr val="669900"/>
                </a:solidFill>
              </a:rPr>
              <a:t>annotation.txt</a:t>
            </a:r>
            <a:r>
              <a:rPr lang="ja-JP" altLang="en-US" dirty="0"/>
              <a:t>）</a:t>
            </a:r>
          </a:p>
        </p:txBody>
      </p:sp>
      <p:sp>
        <p:nvSpPr>
          <p:cNvPr id="18" name="テキスト ボックス 17">
            <a:extLst>
              <a:ext uri="{FF2B5EF4-FFF2-40B4-BE49-F238E27FC236}">
                <a16:creationId xmlns:a16="http://schemas.microsoft.com/office/drawing/2014/main" id="{AD9D0186-8A39-458D-A314-AE3C68370349}"/>
              </a:ext>
            </a:extLst>
          </p:cNvPr>
          <p:cNvSpPr txBox="1">
            <a:spLocks noChangeArrowheads="1"/>
          </p:cNvSpPr>
          <p:nvPr/>
        </p:nvSpPr>
        <p:spPr bwMode="auto">
          <a:xfrm>
            <a:off x="120601" y="4437112"/>
            <a:ext cx="38242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入力：リストファイル（</a:t>
            </a:r>
            <a:r>
              <a:rPr lang="en-US" altLang="ja-JP" dirty="0">
                <a:solidFill>
                  <a:srgbClr val="669900"/>
                </a:solidFill>
              </a:rPr>
              <a:t>genelist1.txt</a:t>
            </a:r>
            <a:r>
              <a:rPr lang="ja-JP" altLang="en-US" dirty="0"/>
              <a:t>）</a:t>
            </a:r>
          </a:p>
        </p:txBody>
      </p:sp>
      <p:pic>
        <p:nvPicPr>
          <p:cNvPr id="20" name="Picture 3">
            <a:extLst>
              <a:ext uri="{FF2B5EF4-FFF2-40B4-BE49-F238E27FC236}">
                <a16:creationId xmlns:a16="http://schemas.microsoft.com/office/drawing/2014/main" id="{655F72F9-08D3-4D8B-8735-987E29F531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36" t="13817" r="67000" b="55473"/>
          <a:stretch>
            <a:fillRect/>
          </a:stretch>
        </p:blipFill>
        <p:spPr bwMode="auto">
          <a:xfrm>
            <a:off x="271954" y="1775747"/>
            <a:ext cx="4321006" cy="26443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テキスト ボックス 19">
            <a:extLst>
              <a:ext uri="{FF2B5EF4-FFF2-40B4-BE49-F238E27FC236}">
                <a16:creationId xmlns:a16="http://schemas.microsoft.com/office/drawing/2014/main" id="{C1F20667-EF3F-4B8A-A2DF-B839C5A940E6}"/>
              </a:ext>
            </a:extLst>
          </p:cNvPr>
          <p:cNvSpPr txBox="1">
            <a:spLocks noChangeArrowheads="1"/>
          </p:cNvSpPr>
          <p:nvPr/>
        </p:nvSpPr>
        <p:spPr bwMode="auto">
          <a:xfrm>
            <a:off x="5528817" y="2348880"/>
            <a:ext cx="4232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出力：</a:t>
            </a:r>
            <a:r>
              <a:rPr lang="en-US" altLang="ja-JP" dirty="0">
                <a:solidFill>
                  <a:srgbClr val="669900"/>
                </a:solidFill>
              </a:rPr>
              <a:t>hoge1.txt</a:t>
            </a:r>
            <a:endParaRPr lang="ja-JP" altLang="en-US" dirty="0">
              <a:solidFill>
                <a:srgbClr val="669900"/>
              </a:solidFill>
            </a:endParaRPr>
          </a:p>
        </p:txBody>
      </p:sp>
      <p:sp>
        <p:nvSpPr>
          <p:cNvPr id="23" name="下矢印 8">
            <a:extLst>
              <a:ext uri="{FF2B5EF4-FFF2-40B4-BE49-F238E27FC236}">
                <a16:creationId xmlns:a16="http://schemas.microsoft.com/office/drawing/2014/main" id="{B0059F1C-04A9-427D-8AB1-6A4449638B20}"/>
              </a:ext>
            </a:extLst>
          </p:cNvPr>
          <p:cNvSpPr>
            <a:spLocks noChangeArrowheads="1"/>
          </p:cNvSpPr>
          <p:nvPr/>
        </p:nvSpPr>
        <p:spPr bwMode="auto">
          <a:xfrm rot="-5400000">
            <a:off x="4556596" y="3104604"/>
            <a:ext cx="1081087" cy="431800"/>
          </a:xfrm>
          <a:prstGeom prst="downArrow">
            <a:avLst>
              <a:gd name="adj1" fmla="val 50000"/>
              <a:gd name="adj2" fmla="val 69843"/>
            </a:avLst>
          </a:prstGeom>
          <a:solidFill>
            <a:schemeClr val="bg1"/>
          </a:solidFill>
          <a:ln w="9525">
            <a:solidFill>
              <a:schemeClr val="tx1"/>
            </a:solidFill>
            <a:round/>
            <a:headEnd/>
            <a:tailEnd/>
          </a:ln>
        </p:spPr>
        <p:txBody>
          <a:bodyPr anchor="ctr"/>
          <a:lstStyle/>
          <a:p>
            <a:pPr algn="ctr"/>
            <a:endParaRPr lang="ja-JP" altLang="en-US"/>
          </a:p>
        </p:txBody>
      </p:sp>
      <p:sp>
        <p:nvSpPr>
          <p:cNvPr id="26" name="正方形/長方形 25">
            <a:extLst>
              <a:ext uri="{FF2B5EF4-FFF2-40B4-BE49-F238E27FC236}">
                <a16:creationId xmlns:a16="http://schemas.microsoft.com/office/drawing/2014/main" id="{C11F4DB1-B551-4DB0-96AF-3BB97FF4FBA9}"/>
              </a:ext>
            </a:extLst>
          </p:cNvPr>
          <p:cNvSpPr/>
          <p:nvPr/>
        </p:nvSpPr>
        <p:spPr>
          <a:xfrm>
            <a:off x="5330124" y="2348880"/>
            <a:ext cx="4572000" cy="1728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27" name="Picture 15">
            <a:extLst>
              <a:ext uri="{FF2B5EF4-FFF2-40B4-BE49-F238E27FC236}">
                <a16:creationId xmlns:a16="http://schemas.microsoft.com/office/drawing/2014/main" id="{4341B7F8-0B5D-44FE-AE85-EEFECF4D0D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323" t="62399" r="47083" b="26320"/>
          <a:stretch/>
        </p:blipFill>
        <p:spPr bwMode="auto">
          <a:xfrm>
            <a:off x="5399999" y="2808000"/>
            <a:ext cx="4468250" cy="99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41400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813544" cy="4365208"/>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dirty="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見栄えの統一、終了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枠の幅、電卓的な利用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計算の中断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項目と例題、入力ファイルの保存</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作業ディレクトリの変更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dirty="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コピペ実行、出力ファイルの確認、</a:t>
            </a:r>
            <a:r>
              <a:rPr lang="en-US" altLang="ja-JP" sz="2000" dirty="0">
                <a:solidFill>
                  <a:schemeClr val="bg1">
                    <a:lumMod val="50000"/>
                  </a:schemeClr>
                </a:solidFill>
              </a:rPr>
              <a:t>Environment</a:t>
            </a:r>
            <a:r>
              <a:rPr lang="ja-JP" altLang="en-US" sz="2000" dirty="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en-US" altLang="ja-JP" sz="2000" dirty="0"/>
              <a:t>Win</a:t>
            </a:r>
            <a:r>
              <a:rPr lang="ja-JP" altLang="en-US" sz="2000" dirty="0"/>
              <a:t>ユーザ向け注意点</a:t>
            </a:r>
            <a:r>
              <a:rPr lang="ja-JP" altLang="en-US" sz="2000" dirty="0">
                <a:solidFill>
                  <a:schemeClr val="bg1">
                    <a:lumMod val="50000"/>
                  </a:schemeClr>
                </a:solidFill>
              </a:rPr>
              <a:t>、応用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127</a:t>
            </a:fld>
            <a:endParaRPr kumimoji="0" lang="en-US" altLang="ja-JP">
              <a:latin typeface="Arial Black" pitchFamily="34" charset="0"/>
            </a:endParaRPr>
          </a:p>
        </p:txBody>
      </p:sp>
    </p:spTree>
    <p:extLst>
      <p:ext uri="{BB962C8B-B14F-4D97-AF65-F5344CB8AC3E}">
        <p14:creationId xmlns:p14="http://schemas.microsoft.com/office/powerpoint/2010/main" val="174612724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77D0F7E-9135-40B1-B38C-7CBFC3200664}"/>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en-US" altLang="ja-JP" sz="4000" dirty="0"/>
              <a:t>Win</a:t>
            </a:r>
            <a:r>
              <a:rPr lang="ja-JP" altLang="en-US" sz="4000" dirty="0"/>
              <a:t>ユーザ向け注意点</a:t>
            </a:r>
            <a:r>
              <a:rPr lang="en-US" altLang="ja-JP" sz="4000" dirty="0"/>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128</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grpSp>
        <p:nvGrpSpPr>
          <p:cNvPr id="22" name="グループ化 19">
            <a:extLst>
              <a:ext uri="{FF2B5EF4-FFF2-40B4-BE49-F238E27FC236}">
                <a16:creationId xmlns:a16="http://schemas.microsoft.com/office/drawing/2014/main" id="{706C208D-89D0-4334-8BDB-42874F10907B}"/>
              </a:ext>
            </a:extLst>
          </p:cNvPr>
          <p:cNvGrpSpPr>
            <a:grpSpLocks/>
          </p:cNvGrpSpPr>
          <p:nvPr/>
        </p:nvGrpSpPr>
        <p:grpSpPr bwMode="auto">
          <a:xfrm>
            <a:off x="7344000" y="4910400"/>
            <a:ext cx="433387" cy="647700"/>
            <a:chOff x="9008376" y="4278533"/>
            <a:chExt cx="432048" cy="647700"/>
          </a:xfrm>
        </p:grpSpPr>
        <p:sp>
          <p:nvSpPr>
            <p:cNvPr id="24" name="下矢印 20">
              <a:extLst>
                <a:ext uri="{FF2B5EF4-FFF2-40B4-BE49-F238E27FC236}">
                  <a16:creationId xmlns:a16="http://schemas.microsoft.com/office/drawing/2014/main" id="{0F157A45-6D5C-4172-AF5A-86F9081BB91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1">
              <a:extLst>
                <a:ext uri="{FF2B5EF4-FFF2-40B4-BE49-F238E27FC236}">
                  <a16:creationId xmlns:a16="http://schemas.microsoft.com/office/drawing/2014/main" id="{3083BBB1-1FF8-4E89-97E4-EA3832BAFA0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rgbClr val="FF0000"/>
                </a:solidFill>
                <a:latin typeface="+mn-ea"/>
              </a:rPr>
              <a:t>先に</a:t>
            </a:r>
            <a:r>
              <a:rPr lang="en-US" altLang="ja-JP" dirty="0">
                <a:solidFill>
                  <a:srgbClr val="FF0000"/>
                </a:solidFill>
                <a:latin typeface="+mn-ea"/>
              </a:rPr>
              <a:t>Excel</a:t>
            </a:r>
            <a:r>
              <a:rPr lang="ja-JP" altLang="en-US" dirty="0">
                <a:solidFill>
                  <a:srgbClr val="FF0000"/>
                </a:solidFill>
                <a:latin typeface="+mn-ea"/>
              </a:rPr>
              <a:t>で開いているものと同じファイルを</a:t>
            </a:r>
            <a:r>
              <a:rPr lang="en-US" altLang="ja-JP" dirty="0">
                <a:solidFill>
                  <a:srgbClr val="FF0000"/>
                </a:solidFill>
                <a:latin typeface="+mn-ea"/>
              </a:rPr>
              <a:t>R</a:t>
            </a:r>
            <a:r>
              <a:rPr lang="ja-JP" altLang="en-US" dirty="0">
                <a:solidFill>
                  <a:srgbClr val="FF0000"/>
                </a:solidFill>
                <a:latin typeface="+mn-ea"/>
              </a:rPr>
              <a:t>エディタで開こうとすると意味不明なエラーが出るという注意点</a:t>
            </a:r>
            <a:r>
              <a:rPr lang="ja-JP" altLang="en-US" dirty="0">
                <a:latin typeface="+mn-ea"/>
              </a:rPr>
              <a:t>です。</a:t>
            </a:r>
          </a:p>
        </p:txBody>
      </p:sp>
      <p:sp>
        <p:nvSpPr>
          <p:cNvPr id="16" name="正方形/長方形 15">
            <a:extLst>
              <a:ext uri="{FF2B5EF4-FFF2-40B4-BE49-F238E27FC236}">
                <a16:creationId xmlns:a16="http://schemas.microsoft.com/office/drawing/2014/main" id="{892BC747-A5B0-4DD0-8BF9-D65E547D4144}"/>
              </a:ext>
            </a:extLst>
          </p:cNvPr>
          <p:cNvSpPr/>
          <p:nvPr/>
        </p:nvSpPr>
        <p:spPr>
          <a:xfrm>
            <a:off x="128464" y="1844824"/>
            <a:ext cx="6048672" cy="1980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7" name="グループ化 25">
            <a:extLst>
              <a:ext uri="{FF2B5EF4-FFF2-40B4-BE49-F238E27FC236}">
                <a16:creationId xmlns:a16="http://schemas.microsoft.com/office/drawing/2014/main" id="{D4AC4A2E-6C1E-4DDB-988E-367B36214E24}"/>
              </a:ext>
            </a:extLst>
          </p:cNvPr>
          <p:cNvGrpSpPr>
            <a:grpSpLocks/>
          </p:cNvGrpSpPr>
          <p:nvPr/>
        </p:nvGrpSpPr>
        <p:grpSpPr bwMode="auto">
          <a:xfrm>
            <a:off x="288000" y="1548000"/>
            <a:ext cx="647700" cy="368300"/>
            <a:chOff x="8265543" y="5967772"/>
            <a:chExt cx="647700" cy="369332"/>
          </a:xfrm>
        </p:grpSpPr>
        <p:sp>
          <p:nvSpPr>
            <p:cNvPr id="18" name="下矢印 26">
              <a:extLst>
                <a:ext uri="{FF2B5EF4-FFF2-40B4-BE49-F238E27FC236}">
                  <a16:creationId xmlns:a16="http://schemas.microsoft.com/office/drawing/2014/main" id="{D3175B86-614C-439C-A8B3-3C6E84D236B7}"/>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7">
              <a:extLst>
                <a:ext uri="{FF2B5EF4-FFF2-40B4-BE49-F238E27FC236}">
                  <a16:creationId xmlns:a16="http://schemas.microsoft.com/office/drawing/2014/main" id="{B912FEE1-B3B7-43DD-9E62-D1121A46D7D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287158255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77D0F7E-9135-40B1-B38C-7CBFC3200664}"/>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en-US" altLang="ja-JP" sz="4000" dirty="0"/>
              <a:t>Win</a:t>
            </a:r>
            <a:r>
              <a:rPr lang="ja-JP" altLang="en-US" sz="4000" dirty="0"/>
              <a:t>ユーザ向け注意点</a:t>
            </a:r>
            <a:r>
              <a:rPr lang="en-US" altLang="ja-JP" sz="4000" dirty="0"/>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129</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grpSp>
        <p:nvGrpSpPr>
          <p:cNvPr id="22" name="グループ化 19">
            <a:extLst>
              <a:ext uri="{FF2B5EF4-FFF2-40B4-BE49-F238E27FC236}">
                <a16:creationId xmlns:a16="http://schemas.microsoft.com/office/drawing/2014/main" id="{706C208D-89D0-4334-8BDB-42874F10907B}"/>
              </a:ext>
            </a:extLst>
          </p:cNvPr>
          <p:cNvGrpSpPr>
            <a:grpSpLocks/>
          </p:cNvGrpSpPr>
          <p:nvPr/>
        </p:nvGrpSpPr>
        <p:grpSpPr bwMode="auto">
          <a:xfrm>
            <a:off x="7344000" y="4910400"/>
            <a:ext cx="433387" cy="647700"/>
            <a:chOff x="9008376" y="4278533"/>
            <a:chExt cx="432048" cy="647700"/>
          </a:xfrm>
        </p:grpSpPr>
        <p:sp>
          <p:nvSpPr>
            <p:cNvPr id="24" name="下矢印 20">
              <a:extLst>
                <a:ext uri="{FF2B5EF4-FFF2-40B4-BE49-F238E27FC236}">
                  <a16:creationId xmlns:a16="http://schemas.microsoft.com/office/drawing/2014/main" id="{0F157A45-6D5C-4172-AF5A-86F9081BB91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1">
              <a:extLst>
                <a:ext uri="{FF2B5EF4-FFF2-40B4-BE49-F238E27FC236}">
                  <a16:creationId xmlns:a16="http://schemas.microsoft.com/office/drawing/2014/main" id="{3083BBB1-1FF8-4E89-97E4-EA3832BAFA0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16" name="正方形/長方形 15">
            <a:extLst>
              <a:ext uri="{FF2B5EF4-FFF2-40B4-BE49-F238E27FC236}">
                <a16:creationId xmlns:a16="http://schemas.microsoft.com/office/drawing/2014/main" id="{892BC747-A5B0-4DD0-8BF9-D65E547D4144}"/>
              </a:ext>
            </a:extLst>
          </p:cNvPr>
          <p:cNvSpPr/>
          <p:nvPr/>
        </p:nvSpPr>
        <p:spPr>
          <a:xfrm>
            <a:off x="128464" y="1844824"/>
            <a:ext cx="6048672" cy="1980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7" name="グループ化 25">
            <a:extLst>
              <a:ext uri="{FF2B5EF4-FFF2-40B4-BE49-F238E27FC236}">
                <a16:creationId xmlns:a16="http://schemas.microsoft.com/office/drawing/2014/main" id="{D4AC4A2E-6C1E-4DDB-988E-367B36214E24}"/>
              </a:ext>
            </a:extLst>
          </p:cNvPr>
          <p:cNvGrpSpPr>
            <a:grpSpLocks/>
          </p:cNvGrpSpPr>
          <p:nvPr/>
        </p:nvGrpSpPr>
        <p:grpSpPr bwMode="auto">
          <a:xfrm>
            <a:off x="288000" y="1548000"/>
            <a:ext cx="647700" cy="368300"/>
            <a:chOff x="8265543" y="5967772"/>
            <a:chExt cx="647700" cy="369332"/>
          </a:xfrm>
        </p:grpSpPr>
        <p:sp>
          <p:nvSpPr>
            <p:cNvPr id="18" name="下矢印 26">
              <a:extLst>
                <a:ext uri="{FF2B5EF4-FFF2-40B4-BE49-F238E27FC236}">
                  <a16:creationId xmlns:a16="http://schemas.microsoft.com/office/drawing/2014/main" id="{D3175B86-614C-439C-A8B3-3C6E84D236B7}"/>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7">
              <a:extLst>
                <a:ext uri="{FF2B5EF4-FFF2-40B4-BE49-F238E27FC236}">
                  <a16:creationId xmlns:a16="http://schemas.microsoft.com/office/drawing/2014/main" id="{B912FEE1-B3B7-43DD-9E62-D1121A46D7D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
        <p:nvSpPr>
          <p:cNvPr id="14" name="Text Box 8">
            <a:extLst>
              <a:ext uri="{FF2B5EF4-FFF2-40B4-BE49-F238E27FC236}">
                <a16:creationId xmlns:a16="http://schemas.microsoft.com/office/drawing/2014/main" id="{8CDE9CB1-E7C6-4E94-9BAB-D7BEB255C767}"/>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先に</a:t>
            </a:r>
            <a:r>
              <a:rPr lang="en-US" altLang="ja-JP" dirty="0">
                <a:solidFill>
                  <a:schemeClr val="bg1">
                    <a:lumMod val="50000"/>
                  </a:schemeClr>
                </a:solidFill>
                <a:latin typeface="+mn-ea"/>
              </a:rPr>
              <a:t>Excel</a:t>
            </a:r>
            <a:r>
              <a:rPr lang="ja-JP" altLang="en-US" dirty="0">
                <a:solidFill>
                  <a:schemeClr val="bg1">
                    <a:lumMod val="50000"/>
                  </a:schemeClr>
                </a:solidFill>
                <a:latin typeface="+mn-ea"/>
              </a:rPr>
              <a:t>で開いているものと同じファイルを</a:t>
            </a:r>
            <a:r>
              <a:rPr lang="en-US" altLang="ja-JP" dirty="0">
                <a:solidFill>
                  <a:schemeClr val="bg1">
                    <a:lumMod val="50000"/>
                  </a:schemeClr>
                </a:solidFill>
                <a:latin typeface="+mn-ea"/>
              </a:rPr>
              <a:t>R</a:t>
            </a:r>
            <a:r>
              <a:rPr lang="ja-JP" altLang="en-US" dirty="0">
                <a:solidFill>
                  <a:schemeClr val="bg1">
                    <a:lumMod val="50000"/>
                  </a:schemeClr>
                </a:solidFill>
                <a:latin typeface="+mn-ea"/>
              </a:rPr>
              <a:t>エディタで開こうとすると意味不明なエラーが出るという注意点です。</a:t>
            </a:r>
            <a:r>
              <a:rPr lang="ja-JP" altLang="en-US" dirty="0">
                <a:latin typeface="+mn-ea"/>
              </a:rPr>
              <a:t>先に①</a:t>
            </a:r>
            <a:r>
              <a:rPr lang="en-US" altLang="ja-JP" dirty="0">
                <a:latin typeface="+mn-ea"/>
              </a:rPr>
              <a:t>hoge1.txt</a:t>
            </a:r>
            <a:r>
              <a:rPr lang="ja-JP" altLang="en-US" dirty="0">
                <a:latin typeface="+mn-ea"/>
              </a:rPr>
              <a:t>を、②</a:t>
            </a:r>
            <a:r>
              <a:rPr lang="en-US" altLang="ja-JP" dirty="0">
                <a:latin typeface="+mn-ea"/>
              </a:rPr>
              <a:t>R</a:t>
            </a:r>
            <a:r>
              <a:rPr lang="ja-JP" altLang="en-US" dirty="0">
                <a:latin typeface="+mn-ea"/>
              </a:rPr>
              <a:t>エディタ上で開いた状態では、問題なく</a:t>
            </a:r>
            <a:r>
              <a:rPr lang="en-US" altLang="ja-JP" dirty="0">
                <a:latin typeface="+mn-ea"/>
              </a:rPr>
              <a:t>Excel</a:t>
            </a:r>
            <a:r>
              <a:rPr lang="ja-JP" altLang="en-US" dirty="0">
                <a:latin typeface="+mn-ea"/>
              </a:rPr>
              <a:t>で開くことができます。</a:t>
            </a:r>
            <a:endParaRPr lang="en-US" altLang="ja-JP" dirty="0">
              <a:latin typeface="+mn-ea"/>
            </a:endParaRPr>
          </a:p>
        </p:txBody>
      </p:sp>
    </p:spTree>
    <p:extLst>
      <p:ext uri="{BB962C8B-B14F-4D97-AF65-F5344CB8AC3E}">
        <p14:creationId xmlns:p14="http://schemas.microsoft.com/office/powerpoint/2010/main" val="3390395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813544" cy="4365208"/>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dirty="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見栄えの統一、終了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latin typeface="+mn-ea"/>
                <a:sym typeface="Wingdings" panose="05000000000000000000" pitchFamily="2" charset="2"/>
              </a:rPr>
              <a:t>Console</a:t>
            </a:r>
            <a:r>
              <a:rPr lang="ja-JP" altLang="en-US" sz="2400" dirty="0">
                <a:latin typeface="+mn-ea"/>
                <a:sym typeface="Wingdings" panose="05000000000000000000" pitchFamily="2" charset="2"/>
              </a:rPr>
              <a:t>画面の見栄え、設定変更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枠の幅、電卓的な利用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計算の中断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項目と例題、入力ファイルの保存</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作業ディレクトリの変更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dirty="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コピペ実行、出力ファイルの確認、</a:t>
            </a:r>
            <a:r>
              <a:rPr lang="en-US" altLang="ja-JP" sz="2000" dirty="0">
                <a:solidFill>
                  <a:schemeClr val="bg1">
                    <a:lumMod val="50000"/>
                  </a:schemeClr>
                </a:solidFill>
              </a:rPr>
              <a:t>Environment</a:t>
            </a:r>
            <a:r>
              <a:rPr lang="ja-JP" altLang="en-US" sz="2000" dirty="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en-US" altLang="ja-JP" sz="2000" dirty="0">
                <a:solidFill>
                  <a:schemeClr val="bg1">
                    <a:lumMod val="50000"/>
                  </a:schemeClr>
                </a:solidFill>
              </a:rPr>
              <a:t>Win</a:t>
            </a:r>
            <a:r>
              <a:rPr lang="ja-JP" altLang="en-US" sz="2000" dirty="0">
                <a:solidFill>
                  <a:schemeClr val="bg1">
                    <a:lumMod val="50000"/>
                  </a:schemeClr>
                </a:solidFill>
              </a:rPr>
              <a:t>ユーザ向け注意点、応用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13</a:t>
            </a:fld>
            <a:endParaRPr kumimoji="0" lang="en-US" altLang="ja-JP">
              <a:latin typeface="Arial Black" pitchFamily="34" charset="0"/>
            </a:endParaRPr>
          </a:p>
        </p:txBody>
      </p:sp>
    </p:spTree>
    <p:extLst>
      <p:ext uri="{BB962C8B-B14F-4D97-AF65-F5344CB8AC3E}">
        <p14:creationId xmlns:p14="http://schemas.microsoft.com/office/powerpoint/2010/main" val="158671196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0820C23-2D91-4EC2-B30D-FAB19384AAFE}"/>
              </a:ext>
            </a:extLst>
          </p:cNvPr>
          <p:cNvPicPr>
            <a:picLocks noChangeAspect="1"/>
          </p:cNvPicPr>
          <p:nvPr/>
        </p:nvPicPr>
        <p:blipFill>
          <a:blip r:embed="rId3"/>
          <a:stretch>
            <a:fillRect/>
          </a:stretch>
        </p:blipFill>
        <p:spPr>
          <a:xfrm>
            <a:off x="36000" y="936000"/>
            <a:ext cx="9326880" cy="5829300"/>
          </a:xfrm>
          <a:prstGeom prst="rect">
            <a:avLst/>
          </a:prstGeom>
          <a:ln>
            <a:solidFill>
              <a:srgbClr val="000000"/>
            </a:solidFill>
          </a:ln>
        </p:spPr>
      </p:pic>
      <p:sp>
        <p:nvSpPr>
          <p:cNvPr id="279554" name="Rectangle 2"/>
          <p:cNvSpPr>
            <a:spLocks noGrp="1" noChangeArrowheads="1"/>
          </p:cNvSpPr>
          <p:nvPr>
            <p:ph type="title"/>
          </p:nvPr>
        </p:nvSpPr>
        <p:spPr>
          <a:xfrm>
            <a:off x="344488" y="188640"/>
            <a:ext cx="5616624" cy="936104"/>
          </a:xfrm>
        </p:spPr>
        <p:txBody>
          <a:bodyPr/>
          <a:lstStyle/>
          <a:p>
            <a:r>
              <a:rPr lang="en-US" altLang="ja-JP" sz="4000" dirty="0"/>
              <a:t>Win</a:t>
            </a:r>
            <a:r>
              <a:rPr lang="ja-JP" altLang="en-US" sz="4000" dirty="0"/>
              <a:t>ユーザ向け注意点</a:t>
            </a:r>
            <a:r>
              <a:rPr lang="en-US" altLang="ja-JP" sz="4000" dirty="0"/>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130</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14" name="Text Box 8">
            <a:extLst>
              <a:ext uri="{FF2B5EF4-FFF2-40B4-BE49-F238E27FC236}">
                <a16:creationId xmlns:a16="http://schemas.microsoft.com/office/drawing/2014/main" id="{8CDE9CB1-E7C6-4E94-9BAB-D7BEB255C767}"/>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先に</a:t>
            </a:r>
            <a:r>
              <a:rPr lang="en-US" altLang="ja-JP" dirty="0">
                <a:solidFill>
                  <a:schemeClr val="bg1">
                    <a:lumMod val="50000"/>
                  </a:schemeClr>
                </a:solidFill>
                <a:latin typeface="+mn-ea"/>
              </a:rPr>
              <a:t>Excel</a:t>
            </a:r>
            <a:r>
              <a:rPr lang="ja-JP" altLang="en-US" dirty="0">
                <a:solidFill>
                  <a:schemeClr val="bg1">
                    <a:lumMod val="50000"/>
                  </a:schemeClr>
                </a:solidFill>
                <a:latin typeface="+mn-ea"/>
              </a:rPr>
              <a:t>で開いているものと同じファイルを</a:t>
            </a:r>
            <a:r>
              <a:rPr lang="en-US" altLang="ja-JP" dirty="0">
                <a:solidFill>
                  <a:schemeClr val="bg1">
                    <a:lumMod val="50000"/>
                  </a:schemeClr>
                </a:solidFill>
                <a:latin typeface="+mn-ea"/>
              </a:rPr>
              <a:t>R</a:t>
            </a:r>
            <a:r>
              <a:rPr lang="ja-JP" altLang="en-US" dirty="0">
                <a:solidFill>
                  <a:schemeClr val="bg1">
                    <a:lumMod val="50000"/>
                  </a:schemeClr>
                </a:solidFill>
                <a:latin typeface="+mn-ea"/>
              </a:rPr>
              <a:t>エディタで開こうとすると意味不明なエラーが出るという注意点です。</a:t>
            </a:r>
            <a:r>
              <a:rPr lang="ja-JP" altLang="en-US" dirty="0">
                <a:latin typeface="+mn-ea"/>
              </a:rPr>
              <a:t>先に①</a:t>
            </a:r>
            <a:r>
              <a:rPr lang="en-US" altLang="ja-JP" dirty="0">
                <a:latin typeface="+mn-ea"/>
              </a:rPr>
              <a:t>hoge1.txt</a:t>
            </a:r>
            <a:r>
              <a:rPr lang="ja-JP" altLang="en-US" dirty="0">
                <a:latin typeface="+mn-ea"/>
              </a:rPr>
              <a:t>を、②</a:t>
            </a:r>
            <a:r>
              <a:rPr lang="en-US" altLang="ja-JP" dirty="0">
                <a:latin typeface="+mn-ea"/>
              </a:rPr>
              <a:t>R</a:t>
            </a:r>
            <a:r>
              <a:rPr lang="ja-JP" altLang="en-US" dirty="0">
                <a:latin typeface="+mn-ea"/>
              </a:rPr>
              <a:t>エディタ上で開いた状態では、③問題なく</a:t>
            </a:r>
            <a:r>
              <a:rPr lang="en-US" altLang="ja-JP" dirty="0">
                <a:latin typeface="+mn-ea"/>
              </a:rPr>
              <a:t>Excel</a:t>
            </a:r>
            <a:r>
              <a:rPr lang="ja-JP" altLang="en-US" dirty="0">
                <a:latin typeface="+mn-ea"/>
              </a:rPr>
              <a:t>で開くことができます。つまりこういうこと。</a:t>
            </a:r>
            <a:endParaRPr lang="en-US" altLang="ja-JP" dirty="0">
              <a:latin typeface="+mn-ea"/>
            </a:endParaRPr>
          </a:p>
        </p:txBody>
      </p:sp>
      <p:grpSp>
        <p:nvGrpSpPr>
          <p:cNvPr id="21" name="グループ化 19">
            <a:extLst>
              <a:ext uri="{FF2B5EF4-FFF2-40B4-BE49-F238E27FC236}">
                <a16:creationId xmlns:a16="http://schemas.microsoft.com/office/drawing/2014/main" id="{0F6C18ED-5E57-46E8-AC70-C38586A38938}"/>
              </a:ext>
            </a:extLst>
          </p:cNvPr>
          <p:cNvGrpSpPr>
            <a:grpSpLocks/>
          </p:cNvGrpSpPr>
          <p:nvPr/>
        </p:nvGrpSpPr>
        <p:grpSpPr bwMode="auto">
          <a:xfrm>
            <a:off x="7884000" y="4284000"/>
            <a:ext cx="433387" cy="647700"/>
            <a:chOff x="9008376" y="4278533"/>
            <a:chExt cx="432048" cy="647700"/>
          </a:xfrm>
        </p:grpSpPr>
        <p:sp>
          <p:nvSpPr>
            <p:cNvPr id="23" name="下矢印 20">
              <a:extLst>
                <a:ext uri="{FF2B5EF4-FFF2-40B4-BE49-F238E27FC236}">
                  <a16:creationId xmlns:a16="http://schemas.microsoft.com/office/drawing/2014/main" id="{975F57B8-A7DF-461B-821F-B33EC0DA685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1">
              <a:extLst>
                <a:ext uri="{FF2B5EF4-FFF2-40B4-BE49-F238E27FC236}">
                  <a16:creationId xmlns:a16="http://schemas.microsoft.com/office/drawing/2014/main" id="{318E0EBE-0BC0-47D4-990C-2A48BF3155D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27" name="正方形/長方形 26">
            <a:extLst>
              <a:ext uri="{FF2B5EF4-FFF2-40B4-BE49-F238E27FC236}">
                <a16:creationId xmlns:a16="http://schemas.microsoft.com/office/drawing/2014/main" id="{E8FD21BA-E21F-43E9-810D-07649E5AE274}"/>
              </a:ext>
            </a:extLst>
          </p:cNvPr>
          <p:cNvSpPr/>
          <p:nvPr/>
        </p:nvSpPr>
        <p:spPr>
          <a:xfrm>
            <a:off x="4147200" y="2988000"/>
            <a:ext cx="3096000" cy="10188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8" name="グループ化 25">
            <a:extLst>
              <a:ext uri="{FF2B5EF4-FFF2-40B4-BE49-F238E27FC236}">
                <a16:creationId xmlns:a16="http://schemas.microsoft.com/office/drawing/2014/main" id="{B7BAE214-A158-4B57-85FB-2B0065E923B4}"/>
              </a:ext>
            </a:extLst>
          </p:cNvPr>
          <p:cNvGrpSpPr>
            <a:grpSpLocks/>
          </p:cNvGrpSpPr>
          <p:nvPr/>
        </p:nvGrpSpPr>
        <p:grpSpPr bwMode="auto">
          <a:xfrm>
            <a:off x="4068000" y="2664000"/>
            <a:ext cx="647700" cy="368300"/>
            <a:chOff x="8265543" y="5967772"/>
            <a:chExt cx="647700" cy="369332"/>
          </a:xfrm>
        </p:grpSpPr>
        <p:sp>
          <p:nvSpPr>
            <p:cNvPr id="29" name="下矢印 26">
              <a:extLst>
                <a:ext uri="{FF2B5EF4-FFF2-40B4-BE49-F238E27FC236}">
                  <a16:creationId xmlns:a16="http://schemas.microsoft.com/office/drawing/2014/main" id="{A2847312-6D69-4F25-B7B1-D9A2B070C42F}"/>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テキスト ボックス 27">
              <a:extLst>
                <a:ext uri="{FF2B5EF4-FFF2-40B4-BE49-F238E27FC236}">
                  <a16:creationId xmlns:a16="http://schemas.microsoft.com/office/drawing/2014/main" id="{34DAC04A-FF5F-4C18-8465-88C914E84B3E}"/>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
        <p:nvSpPr>
          <p:cNvPr id="31" name="正方形/長方形 30">
            <a:extLst>
              <a:ext uri="{FF2B5EF4-FFF2-40B4-BE49-F238E27FC236}">
                <a16:creationId xmlns:a16="http://schemas.microsoft.com/office/drawing/2014/main" id="{FC4C26FA-BB22-429F-ACB8-68FF3208E213}"/>
              </a:ext>
            </a:extLst>
          </p:cNvPr>
          <p:cNvSpPr/>
          <p:nvPr/>
        </p:nvSpPr>
        <p:spPr>
          <a:xfrm>
            <a:off x="1584000" y="4662000"/>
            <a:ext cx="360000" cy="126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32" name="直線矢印コネクタ 31">
            <a:extLst>
              <a:ext uri="{FF2B5EF4-FFF2-40B4-BE49-F238E27FC236}">
                <a16:creationId xmlns:a16="http://schemas.microsoft.com/office/drawing/2014/main" id="{4F47FEDF-1FC6-4F7E-ADA1-930089744760}"/>
              </a:ext>
            </a:extLst>
          </p:cNvPr>
          <p:cNvCxnSpPr>
            <a:cxnSpLocks/>
            <a:endCxn id="31" idx="0"/>
          </p:cNvCxnSpPr>
          <p:nvPr/>
        </p:nvCxnSpPr>
        <p:spPr>
          <a:xfrm>
            <a:off x="1764000" y="3068960"/>
            <a:ext cx="0" cy="1593040"/>
          </a:xfrm>
          <a:prstGeom prst="straightConnector1">
            <a:avLst/>
          </a:prstGeom>
          <a:ln w="1905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grpSp>
        <p:nvGrpSpPr>
          <p:cNvPr id="33" name="グループ化 22">
            <a:extLst>
              <a:ext uri="{FF2B5EF4-FFF2-40B4-BE49-F238E27FC236}">
                <a16:creationId xmlns:a16="http://schemas.microsoft.com/office/drawing/2014/main" id="{D23BEC3D-633D-48D6-8C21-CF76D14CECA7}"/>
              </a:ext>
            </a:extLst>
          </p:cNvPr>
          <p:cNvGrpSpPr>
            <a:grpSpLocks/>
          </p:cNvGrpSpPr>
          <p:nvPr/>
        </p:nvGrpSpPr>
        <p:grpSpPr bwMode="auto">
          <a:xfrm>
            <a:off x="1440000" y="2996952"/>
            <a:ext cx="647700" cy="368300"/>
            <a:chOff x="8113143" y="5184000"/>
            <a:chExt cx="647700" cy="369332"/>
          </a:xfrm>
        </p:grpSpPr>
        <p:sp>
          <p:nvSpPr>
            <p:cNvPr id="34" name="下矢印 23">
              <a:extLst>
                <a:ext uri="{FF2B5EF4-FFF2-40B4-BE49-F238E27FC236}">
                  <a16:creationId xmlns:a16="http://schemas.microsoft.com/office/drawing/2014/main" id="{B60B57BA-D555-4616-A816-8E901521BB9F}"/>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5" name="テキスト ボックス 24">
              <a:extLst>
                <a:ext uri="{FF2B5EF4-FFF2-40B4-BE49-F238E27FC236}">
                  <a16:creationId xmlns:a16="http://schemas.microsoft.com/office/drawing/2014/main" id="{35C596A9-8188-4BDD-AEAD-3F4CB2D80CF2}"/>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spTree>
    <p:extLst>
      <p:ext uri="{BB962C8B-B14F-4D97-AF65-F5344CB8AC3E}">
        <p14:creationId xmlns:p14="http://schemas.microsoft.com/office/powerpoint/2010/main" val="2274564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0820C23-2D91-4EC2-B30D-FAB19384AAFE}"/>
              </a:ext>
            </a:extLst>
          </p:cNvPr>
          <p:cNvPicPr>
            <a:picLocks noChangeAspect="1"/>
          </p:cNvPicPr>
          <p:nvPr/>
        </p:nvPicPr>
        <p:blipFill>
          <a:blip r:embed="rId3"/>
          <a:stretch>
            <a:fillRect/>
          </a:stretch>
        </p:blipFill>
        <p:spPr>
          <a:xfrm>
            <a:off x="36000" y="936000"/>
            <a:ext cx="9326880" cy="5829300"/>
          </a:xfrm>
          <a:prstGeom prst="rect">
            <a:avLst/>
          </a:prstGeom>
          <a:ln>
            <a:solidFill>
              <a:srgbClr val="000000"/>
            </a:solidFill>
          </a:ln>
        </p:spPr>
      </p:pic>
      <p:sp>
        <p:nvSpPr>
          <p:cNvPr id="279554" name="Rectangle 2"/>
          <p:cNvSpPr>
            <a:spLocks noGrp="1" noChangeArrowheads="1"/>
          </p:cNvSpPr>
          <p:nvPr>
            <p:ph type="title"/>
          </p:nvPr>
        </p:nvSpPr>
        <p:spPr>
          <a:xfrm>
            <a:off x="344488" y="188640"/>
            <a:ext cx="5616624" cy="936104"/>
          </a:xfrm>
        </p:spPr>
        <p:txBody>
          <a:bodyPr/>
          <a:lstStyle/>
          <a:p>
            <a:r>
              <a:rPr lang="en-US" altLang="ja-JP" sz="4000" dirty="0"/>
              <a:t>Win</a:t>
            </a:r>
            <a:r>
              <a:rPr lang="ja-JP" altLang="en-US" sz="4000" dirty="0"/>
              <a:t>ユーザ向け注意点</a:t>
            </a:r>
            <a:r>
              <a:rPr lang="en-US" altLang="ja-JP" sz="4000" dirty="0"/>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131</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14" name="Text Box 8">
            <a:extLst>
              <a:ext uri="{FF2B5EF4-FFF2-40B4-BE49-F238E27FC236}">
                <a16:creationId xmlns:a16="http://schemas.microsoft.com/office/drawing/2014/main" id="{8CDE9CB1-E7C6-4E94-9BAB-D7BEB255C767}"/>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先に</a:t>
            </a:r>
            <a:r>
              <a:rPr lang="en-US" altLang="ja-JP" dirty="0">
                <a:solidFill>
                  <a:schemeClr val="bg1">
                    <a:lumMod val="50000"/>
                  </a:schemeClr>
                </a:solidFill>
                <a:latin typeface="+mn-ea"/>
              </a:rPr>
              <a:t>Excel</a:t>
            </a:r>
            <a:r>
              <a:rPr lang="ja-JP" altLang="en-US" dirty="0">
                <a:solidFill>
                  <a:schemeClr val="bg1">
                    <a:lumMod val="50000"/>
                  </a:schemeClr>
                </a:solidFill>
                <a:latin typeface="+mn-ea"/>
              </a:rPr>
              <a:t>で開いているものと同じファイルを</a:t>
            </a:r>
            <a:r>
              <a:rPr lang="en-US" altLang="ja-JP" dirty="0">
                <a:solidFill>
                  <a:schemeClr val="bg1">
                    <a:lumMod val="50000"/>
                  </a:schemeClr>
                </a:solidFill>
                <a:latin typeface="+mn-ea"/>
              </a:rPr>
              <a:t>R</a:t>
            </a:r>
            <a:r>
              <a:rPr lang="ja-JP" altLang="en-US" dirty="0">
                <a:solidFill>
                  <a:schemeClr val="bg1">
                    <a:lumMod val="50000"/>
                  </a:schemeClr>
                </a:solidFill>
                <a:latin typeface="+mn-ea"/>
              </a:rPr>
              <a:t>エディタで開こうとすると意味不明なエラーが出るという注意点です。先に①</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を、②</a:t>
            </a:r>
            <a:r>
              <a:rPr lang="en-US" altLang="ja-JP" dirty="0">
                <a:solidFill>
                  <a:schemeClr val="bg1">
                    <a:lumMod val="50000"/>
                  </a:schemeClr>
                </a:solidFill>
                <a:latin typeface="+mn-ea"/>
              </a:rPr>
              <a:t>R</a:t>
            </a:r>
            <a:r>
              <a:rPr lang="ja-JP" altLang="en-US" dirty="0">
                <a:solidFill>
                  <a:schemeClr val="bg1">
                    <a:lumMod val="50000"/>
                  </a:schemeClr>
                </a:solidFill>
                <a:latin typeface="+mn-ea"/>
              </a:rPr>
              <a:t>エディタ上で開いた状態では、③問題なく</a:t>
            </a:r>
            <a:r>
              <a:rPr lang="en-US" altLang="ja-JP" dirty="0">
                <a:solidFill>
                  <a:schemeClr val="bg1">
                    <a:lumMod val="50000"/>
                  </a:schemeClr>
                </a:solidFill>
                <a:latin typeface="+mn-ea"/>
              </a:rPr>
              <a:t>Excel</a:t>
            </a:r>
            <a:r>
              <a:rPr lang="ja-JP" altLang="en-US" dirty="0">
                <a:solidFill>
                  <a:schemeClr val="bg1">
                    <a:lumMod val="50000"/>
                  </a:schemeClr>
                </a:solidFill>
                <a:latin typeface="+mn-ea"/>
              </a:rPr>
              <a:t>で開くことができます。つまりこういうこと。</a:t>
            </a:r>
            <a:r>
              <a:rPr lang="ja-JP" altLang="en-US" dirty="0">
                <a:latin typeface="+mn-ea"/>
              </a:rPr>
              <a:t>次に、① </a:t>
            </a:r>
            <a:r>
              <a:rPr lang="en-US" altLang="ja-JP" dirty="0">
                <a:latin typeface="+mn-ea"/>
              </a:rPr>
              <a:t>or </a:t>
            </a:r>
            <a:r>
              <a:rPr lang="ja-JP" altLang="en-US" dirty="0">
                <a:latin typeface="+mn-ea"/>
              </a:rPr>
              <a:t>②を③</a:t>
            </a:r>
            <a:r>
              <a:rPr lang="en-US" altLang="ja-JP" dirty="0">
                <a:latin typeface="+mn-ea"/>
              </a:rPr>
              <a:t>Excel</a:t>
            </a:r>
            <a:r>
              <a:rPr lang="ja-JP" altLang="en-US" dirty="0">
                <a:latin typeface="+mn-ea"/>
              </a:rPr>
              <a:t>で開いている状態で、④</a:t>
            </a:r>
            <a:r>
              <a:rPr lang="en-US" altLang="ja-JP" dirty="0">
                <a:latin typeface="+mn-ea"/>
              </a:rPr>
              <a:t>R</a:t>
            </a:r>
            <a:r>
              <a:rPr lang="ja-JP" altLang="en-US" dirty="0">
                <a:latin typeface="+mn-ea"/>
              </a:rPr>
              <a:t>エディタ上で開いている</a:t>
            </a:r>
            <a:r>
              <a:rPr lang="en-US" altLang="ja-JP" dirty="0">
                <a:latin typeface="+mn-ea"/>
              </a:rPr>
              <a:t>hoge1.txt</a:t>
            </a:r>
            <a:r>
              <a:rPr lang="ja-JP" altLang="en-US" dirty="0">
                <a:latin typeface="+mn-ea"/>
              </a:rPr>
              <a:t>を一旦閉じる。</a:t>
            </a:r>
            <a:endParaRPr lang="en-US" altLang="ja-JP" dirty="0">
              <a:latin typeface="+mn-ea"/>
            </a:endParaRPr>
          </a:p>
        </p:txBody>
      </p:sp>
      <p:grpSp>
        <p:nvGrpSpPr>
          <p:cNvPr id="21" name="グループ化 19">
            <a:extLst>
              <a:ext uri="{FF2B5EF4-FFF2-40B4-BE49-F238E27FC236}">
                <a16:creationId xmlns:a16="http://schemas.microsoft.com/office/drawing/2014/main" id="{0F6C18ED-5E57-46E8-AC70-C38586A38938}"/>
              </a:ext>
            </a:extLst>
          </p:cNvPr>
          <p:cNvGrpSpPr>
            <a:grpSpLocks/>
          </p:cNvGrpSpPr>
          <p:nvPr/>
        </p:nvGrpSpPr>
        <p:grpSpPr bwMode="auto">
          <a:xfrm>
            <a:off x="7884000" y="4284000"/>
            <a:ext cx="433387" cy="647700"/>
            <a:chOff x="9008376" y="4278533"/>
            <a:chExt cx="432048" cy="647700"/>
          </a:xfrm>
        </p:grpSpPr>
        <p:sp>
          <p:nvSpPr>
            <p:cNvPr id="23" name="下矢印 20">
              <a:extLst>
                <a:ext uri="{FF2B5EF4-FFF2-40B4-BE49-F238E27FC236}">
                  <a16:creationId xmlns:a16="http://schemas.microsoft.com/office/drawing/2014/main" id="{975F57B8-A7DF-461B-821F-B33EC0DA685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1">
              <a:extLst>
                <a:ext uri="{FF2B5EF4-FFF2-40B4-BE49-F238E27FC236}">
                  <a16:creationId xmlns:a16="http://schemas.microsoft.com/office/drawing/2014/main" id="{318E0EBE-0BC0-47D4-990C-2A48BF3155D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27" name="正方形/長方形 26">
            <a:extLst>
              <a:ext uri="{FF2B5EF4-FFF2-40B4-BE49-F238E27FC236}">
                <a16:creationId xmlns:a16="http://schemas.microsoft.com/office/drawing/2014/main" id="{E8FD21BA-E21F-43E9-810D-07649E5AE274}"/>
              </a:ext>
            </a:extLst>
          </p:cNvPr>
          <p:cNvSpPr/>
          <p:nvPr/>
        </p:nvSpPr>
        <p:spPr>
          <a:xfrm>
            <a:off x="612000" y="1538279"/>
            <a:ext cx="3294000" cy="2160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1" name="正方形/長方形 30">
            <a:extLst>
              <a:ext uri="{FF2B5EF4-FFF2-40B4-BE49-F238E27FC236}">
                <a16:creationId xmlns:a16="http://schemas.microsoft.com/office/drawing/2014/main" id="{FC4C26FA-BB22-429F-ACB8-68FF3208E213}"/>
              </a:ext>
            </a:extLst>
          </p:cNvPr>
          <p:cNvSpPr/>
          <p:nvPr/>
        </p:nvSpPr>
        <p:spPr>
          <a:xfrm>
            <a:off x="1584000" y="4662000"/>
            <a:ext cx="360000" cy="126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9" name="グループ化 19">
            <a:extLst>
              <a:ext uri="{FF2B5EF4-FFF2-40B4-BE49-F238E27FC236}">
                <a16:creationId xmlns:a16="http://schemas.microsoft.com/office/drawing/2014/main" id="{2329F720-80C3-4E8E-9DE7-A2C1E3F2257D}"/>
              </a:ext>
            </a:extLst>
          </p:cNvPr>
          <p:cNvGrpSpPr>
            <a:grpSpLocks/>
          </p:cNvGrpSpPr>
          <p:nvPr/>
        </p:nvGrpSpPr>
        <p:grpSpPr bwMode="auto">
          <a:xfrm>
            <a:off x="1927325" y="4392000"/>
            <a:ext cx="433387" cy="647700"/>
            <a:chOff x="9008376" y="4278533"/>
            <a:chExt cx="432048" cy="647700"/>
          </a:xfrm>
        </p:grpSpPr>
        <p:sp>
          <p:nvSpPr>
            <p:cNvPr id="20" name="下矢印 20">
              <a:extLst>
                <a:ext uri="{FF2B5EF4-FFF2-40B4-BE49-F238E27FC236}">
                  <a16:creationId xmlns:a16="http://schemas.microsoft.com/office/drawing/2014/main" id="{BEE8F893-7D6A-474A-BFF1-A4A5995259DE}"/>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1">
              <a:extLst>
                <a:ext uri="{FF2B5EF4-FFF2-40B4-BE49-F238E27FC236}">
                  <a16:creationId xmlns:a16="http://schemas.microsoft.com/office/drawing/2014/main" id="{864A4FAA-5C6F-4D01-A713-8CC0E9DE7DE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37" name="グループ化 1">
            <a:extLst>
              <a:ext uri="{FF2B5EF4-FFF2-40B4-BE49-F238E27FC236}">
                <a16:creationId xmlns:a16="http://schemas.microsoft.com/office/drawing/2014/main" id="{770F8914-FB20-4222-BE52-E12396D17D3F}"/>
              </a:ext>
            </a:extLst>
          </p:cNvPr>
          <p:cNvGrpSpPr>
            <a:grpSpLocks/>
          </p:cNvGrpSpPr>
          <p:nvPr/>
        </p:nvGrpSpPr>
        <p:grpSpPr bwMode="auto">
          <a:xfrm>
            <a:off x="3818582" y="1124744"/>
            <a:ext cx="415498" cy="647700"/>
            <a:chOff x="8946000" y="4620357"/>
            <a:chExt cx="415497" cy="647700"/>
          </a:xfrm>
        </p:grpSpPr>
        <p:sp>
          <p:nvSpPr>
            <p:cNvPr id="38" name="下矢印 31">
              <a:extLst>
                <a:ext uri="{FF2B5EF4-FFF2-40B4-BE49-F238E27FC236}">
                  <a16:creationId xmlns:a16="http://schemas.microsoft.com/office/drawing/2014/main" id="{F0084164-3DFB-4064-93E6-4AF79506F22D}"/>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9" name="正方形/長方形 1">
              <a:extLst>
                <a:ext uri="{FF2B5EF4-FFF2-40B4-BE49-F238E27FC236}">
                  <a16:creationId xmlns:a16="http://schemas.microsoft.com/office/drawing/2014/main" id="{78BD0841-0C50-4C8C-8FCB-47255AABB474}"/>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
        <p:nvSpPr>
          <p:cNvPr id="40" name="正方形/長方形 39">
            <a:extLst>
              <a:ext uri="{FF2B5EF4-FFF2-40B4-BE49-F238E27FC236}">
                <a16:creationId xmlns:a16="http://schemas.microsoft.com/office/drawing/2014/main" id="{04143365-5316-4B37-8000-4CDD8A61FEC8}"/>
              </a:ext>
            </a:extLst>
          </p:cNvPr>
          <p:cNvSpPr/>
          <p:nvPr/>
        </p:nvSpPr>
        <p:spPr>
          <a:xfrm>
            <a:off x="4147200" y="2988000"/>
            <a:ext cx="3096000" cy="10188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41" name="グループ化 19">
            <a:extLst>
              <a:ext uri="{FF2B5EF4-FFF2-40B4-BE49-F238E27FC236}">
                <a16:creationId xmlns:a16="http://schemas.microsoft.com/office/drawing/2014/main" id="{C51195E2-047C-417D-A66B-5F3D8BA73A70}"/>
              </a:ext>
            </a:extLst>
          </p:cNvPr>
          <p:cNvGrpSpPr>
            <a:grpSpLocks/>
          </p:cNvGrpSpPr>
          <p:nvPr/>
        </p:nvGrpSpPr>
        <p:grpSpPr bwMode="auto">
          <a:xfrm>
            <a:off x="4546800" y="2718000"/>
            <a:ext cx="433387" cy="647700"/>
            <a:chOff x="9008376" y="4278533"/>
            <a:chExt cx="432048" cy="647700"/>
          </a:xfrm>
        </p:grpSpPr>
        <p:sp>
          <p:nvSpPr>
            <p:cNvPr id="42" name="下矢印 20">
              <a:extLst>
                <a:ext uri="{FF2B5EF4-FFF2-40B4-BE49-F238E27FC236}">
                  <a16:creationId xmlns:a16="http://schemas.microsoft.com/office/drawing/2014/main" id="{E747597A-66B0-40DC-AA1C-27A4F227434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3" name="テキスト ボックス 21">
              <a:extLst>
                <a:ext uri="{FF2B5EF4-FFF2-40B4-BE49-F238E27FC236}">
                  <a16:creationId xmlns:a16="http://schemas.microsoft.com/office/drawing/2014/main" id="{1220208E-F5CC-479D-AF38-05DFCFDD7543}"/>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293825989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54498BC-3E89-4EBF-9E46-8A45121F7BDC}"/>
              </a:ext>
            </a:extLst>
          </p:cNvPr>
          <p:cNvPicPr>
            <a:picLocks noChangeAspect="1"/>
          </p:cNvPicPr>
          <p:nvPr/>
        </p:nvPicPr>
        <p:blipFill>
          <a:blip r:embed="rId3"/>
          <a:stretch>
            <a:fillRect/>
          </a:stretch>
        </p:blipFill>
        <p:spPr>
          <a:xfrm>
            <a:off x="36000" y="936000"/>
            <a:ext cx="9326880" cy="5829300"/>
          </a:xfrm>
          <a:prstGeom prst="rect">
            <a:avLst/>
          </a:prstGeom>
          <a:ln>
            <a:solidFill>
              <a:schemeClr val="tx1"/>
            </a:solidFill>
          </a:ln>
        </p:spPr>
      </p:pic>
      <p:sp>
        <p:nvSpPr>
          <p:cNvPr id="279554" name="Rectangle 2"/>
          <p:cNvSpPr>
            <a:spLocks noGrp="1" noChangeArrowheads="1"/>
          </p:cNvSpPr>
          <p:nvPr>
            <p:ph type="title"/>
          </p:nvPr>
        </p:nvSpPr>
        <p:spPr>
          <a:xfrm>
            <a:off x="344488" y="188640"/>
            <a:ext cx="5616624" cy="936104"/>
          </a:xfrm>
        </p:spPr>
        <p:txBody>
          <a:bodyPr/>
          <a:lstStyle/>
          <a:p>
            <a:r>
              <a:rPr lang="en-US" altLang="ja-JP" sz="4000" dirty="0"/>
              <a:t>Win</a:t>
            </a:r>
            <a:r>
              <a:rPr lang="ja-JP" altLang="en-US" sz="4000" dirty="0"/>
              <a:t>ユーザ向け注意点</a:t>
            </a:r>
            <a:r>
              <a:rPr lang="en-US" altLang="ja-JP" sz="4000" dirty="0"/>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132</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14" name="Text Box 8">
            <a:extLst>
              <a:ext uri="{FF2B5EF4-FFF2-40B4-BE49-F238E27FC236}">
                <a16:creationId xmlns:a16="http://schemas.microsoft.com/office/drawing/2014/main" id="{8CDE9CB1-E7C6-4E94-9BAB-D7BEB255C767}"/>
              </a:ext>
            </a:extLst>
          </p:cNvPr>
          <p:cNvSpPr txBox="1">
            <a:spLocks noChangeArrowheads="1"/>
          </p:cNvSpPr>
          <p:nvPr/>
        </p:nvSpPr>
        <p:spPr bwMode="auto">
          <a:xfrm>
            <a:off x="5796172" y="46100"/>
            <a:ext cx="4053371" cy="313932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先に</a:t>
            </a:r>
            <a:r>
              <a:rPr lang="en-US" altLang="ja-JP" dirty="0">
                <a:solidFill>
                  <a:schemeClr val="bg1">
                    <a:lumMod val="50000"/>
                  </a:schemeClr>
                </a:solidFill>
                <a:latin typeface="+mn-ea"/>
              </a:rPr>
              <a:t>Excel</a:t>
            </a:r>
            <a:r>
              <a:rPr lang="ja-JP" altLang="en-US" dirty="0">
                <a:solidFill>
                  <a:schemeClr val="bg1">
                    <a:lumMod val="50000"/>
                  </a:schemeClr>
                </a:solidFill>
                <a:latin typeface="+mn-ea"/>
              </a:rPr>
              <a:t>で開いているものと同じファイルを</a:t>
            </a:r>
            <a:r>
              <a:rPr lang="en-US" altLang="ja-JP" dirty="0">
                <a:solidFill>
                  <a:schemeClr val="bg1">
                    <a:lumMod val="50000"/>
                  </a:schemeClr>
                </a:solidFill>
                <a:latin typeface="+mn-ea"/>
              </a:rPr>
              <a:t>R</a:t>
            </a:r>
            <a:r>
              <a:rPr lang="ja-JP" altLang="en-US" dirty="0">
                <a:solidFill>
                  <a:schemeClr val="bg1">
                    <a:lumMod val="50000"/>
                  </a:schemeClr>
                </a:solidFill>
                <a:latin typeface="+mn-ea"/>
              </a:rPr>
              <a:t>エディタで開こうとすると意味不明なエラーが出るという注意点です。先に①</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を、②</a:t>
            </a:r>
            <a:r>
              <a:rPr lang="en-US" altLang="ja-JP" dirty="0">
                <a:solidFill>
                  <a:schemeClr val="bg1">
                    <a:lumMod val="50000"/>
                  </a:schemeClr>
                </a:solidFill>
                <a:latin typeface="+mn-ea"/>
              </a:rPr>
              <a:t>R</a:t>
            </a:r>
            <a:r>
              <a:rPr lang="ja-JP" altLang="en-US" dirty="0">
                <a:solidFill>
                  <a:schemeClr val="bg1">
                    <a:lumMod val="50000"/>
                  </a:schemeClr>
                </a:solidFill>
                <a:latin typeface="+mn-ea"/>
              </a:rPr>
              <a:t>エディタ上で開いた状態では、③問題なく</a:t>
            </a:r>
            <a:r>
              <a:rPr lang="en-US" altLang="ja-JP" dirty="0">
                <a:solidFill>
                  <a:schemeClr val="bg1">
                    <a:lumMod val="50000"/>
                  </a:schemeClr>
                </a:solidFill>
                <a:latin typeface="+mn-ea"/>
              </a:rPr>
              <a:t>Excel</a:t>
            </a:r>
            <a:r>
              <a:rPr lang="ja-JP" altLang="en-US" dirty="0">
                <a:solidFill>
                  <a:schemeClr val="bg1">
                    <a:lumMod val="50000"/>
                  </a:schemeClr>
                </a:solidFill>
                <a:latin typeface="+mn-ea"/>
              </a:rPr>
              <a:t>で開くことができます。つまりこういうこと。次に、① </a:t>
            </a:r>
            <a:r>
              <a:rPr lang="en-US" altLang="ja-JP" dirty="0">
                <a:solidFill>
                  <a:schemeClr val="bg1">
                    <a:lumMod val="50000"/>
                  </a:schemeClr>
                </a:solidFill>
                <a:latin typeface="+mn-ea"/>
              </a:rPr>
              <a:t>or </a:t>
            </a:r>
            <a:r>
              <a:rPr lang="ja-JP" altLang="en-US" dirty="0">
                <a:solidFill>
                  <a:schemeClr val="bg1">
                    <a:lumMod val="50000"/>
                  </a:schemeClr>
                </a:solidFill>
                <a:latin typeface="+mn-ea"/>
              </a:rPr>
              <a:t>②を③</a:t>
            </a:r>
            <a:r>
              <a:rPr lang="en-US" altLang="ja-JP" dirty="0">
                <a:solidFill>
                  <a:schemeClr val="bg1">
                    <a:lumMod val="50000"/>
                  </a:schemeClr>
                </a:solidFill>
                <a:latin typeface="+mn-ea"/>
              </a:rPr>
              <a:t>Excel</a:t>
            </a:r>
            <a:r>
              <a:rPr lang="ja-JP" altLang="en-US" dirty="0">
                <a:solidFill>
                  <a:schemeClr val="bg1">
                    <a:lumMod val="50000"/>
                  </a:schemeClr>
                </a:solidFill>
                <a:latin typeface="+mn-ea"/>
              </a:rPr>
              <a:t>で開いている状態で、④</a:t>
            </a:r>
            <a:r>
              <a:rPr lang="en-US" altLang="ja-JP" dirty="0">
                <a:solidFill>
                  <a:schemeClr val="bg1">
                    <a:lumMod val="50000"/>
                  </a:schemeClr>
                </a:solidFill>
                <a:latin typeface="+mn-ea"/>
              </a:rPr>
              <a:t>R</a:t>
            </a:r>
            <a:r>
              <a:rPr lang="ja-JP" altLang="en-US" dirty="0">
                <a:solidFill>
                  <a:schemeClr val="bg1">
                    <a:lumMod val="50000"/>
                  </a:schemeClr>
                </a:solidFill>
                <a:latin typeface="+mn-ea"/>
              </a:rPr>
              <a:t>エディタ上で開いている</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を一旦閉じる。</a:t>
            </a:r>
            <a:r>
              <a:rPr lang="ja-JP" altLang="en-US" dirty="0">
                <a:latin typeface="+mn-ea"/>
              </a:rPr>
              <a:t>つまりこういうこと。この状態で、再度①</a:t>
            </a:r>
            <a:r>
              <a:rPr lang="en-US" altLang="ja-JP" dirty="0">
                <a:latin typeface="+mn-ea"/>
              </a:rPr>
              <a:t>hoge1.txt</a:t>
            </a:r>
            <a:r>
              <a:rPr lang="ja-JP" altLang="en-US" dirty="0">
                <a:latin typeface="+mn-ea"/>
              </a:rPr>
              <a:t>をクリックして開こうとすると</a:t>
            </a:r>
            <a:r>
              <a:rPr lang="en-US" altLang="ja-JP" dirty="0">
                <a:latin typeface="+mn-ea"/>
              </a:rPr>
              <a:t>…</a:t>
            </a:r>
          </a:p>
        </p:txBody>
      </p:sp>
      <p:grpSp>
        <p:nvGrpSpPr>
          <p:cNvPr id="25" name="グループ化 19">
            <a:extLst>
              <a:ext uri="{FF2B5EF4-FFF2-40B4-BE49-F238E27FC236}">
                <a16:creationId xmlns:a16="http://schemas.microsoft.com/office/drawing/2014/main" id="{AB388182-E302-4E62-AAB2-21C7BBCD234B}"/>
              </a:ext>
            </a:extLst>
          </p:cNvPr>
          <p:cNvGrpSpPr>
            <a:grpSpLocks/>
          </p:cNvGrpSpPr>
          <p:nvPr/>
        </p:nvGrpSpPr>
        <p:grpSpPr bwMode="auto">
          <a:xfrm>
            <a:off x="7884000" y="4284000"/>
            <a:ext cx="433387" cy="647700"/>
            <a:chOff x="9008376" y="4278533"/>
            <a:chExt cx="432048" cy="647700"/>
          </a:xfrm>
        </p:grpSpPr>
        <p:sp>
          <p:nvSpPr>
            <p:cNvPr id="28" name="下矢印 20">
              <a:extLst>
                <a:ext uri="{FF2B5EF4-FFF2-40B4-BE49-F238E27FC236}">
                  <a16:creationId xmlns:a16="http://schemas.microsoft.com/office/drawing/2014/main" id="{C78DBC8E-4BBB-436A-9DBD-C1FAC1EBA95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1">
              <a:extLst>
                <a:ext uri="{FF2B5EF4-FFF2-40B4-BE49-F238E27FC236}">
                  <a16:creationId xmlns:a16="http://schemas.microsoft.com/office/drawing/2014/main" id="{D26A7EA4-6102-42BE-B4F4-8A09906AAFE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422332864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5799001-CD7F-49AE-B5D9-164F7F4693B3}"/>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en-US" altLang="ja-JP" sz="4000" dirty="0"/>
              <a:t>Win</a:t>
            </a:r>
            <a:r>
              <a:rPr lang="ja-JP" altLang="en-US" sz="4000" dirty="0"/>
              <a:t>ユーザ向け注意点</a:t>
            </a:r>
            <a:r>
              <a:rPr lang="en-US" altLang="ja-JP" sz="4000" dirty="0"/>
              <a:t>6</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133</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14" name="Text Box 8">
            <a:extLst>
              <a:ext uri="{FF2B5EF4-FFF2-40B4-BE49-F238E27FC236}">
                <a16:creationId xmlns:a16="http://schemas.microsoft.com/office/drawing/2014/main" id="{8CDE9CB1-E7C6-4E94-9BAB-D7BEB255C767}"/>
              </a:ext>
            </a:extLst>
          </p:cNvPr>
          <p:cNvSpPr txBox="1">
            <a:spLocks noChangeArrowheads="1"/>
          </p:cNvSpPr>
          <p:nvPr/>
        </p:nvSpPr>
        <p:spPr bwMode="auto">
          <a:xfrm>
            <a:off x="5796172" y="46100"/>
            <a:ext cx="4053371" cy="369331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先に</a:t>
            </a:r>
            <a:r>
              <a:rPr lang="en-US" altLang="ja-JP" dirty="0">
                <a:solidFill>
                  <a:schemeClr val="bg1">
                    <a:lumMod val="50000"/>
                  </a:schemeClr>
                </a:solidFill>
                <a:latin typeface="+mn-ea"/>
              </a:rPr>
              <a:t>Excel</a:t>
            </a:r>
            <a:r>
              <a:rPr lang="ja-JP" altLang="en-US" dirty="0">
                <a:solidFill>
                  <a:schemeClr val="bg1">
                    <a:lumMod val="50000"/>
                  </a:schemeClr>
                </a:solidFill>
                <a:latin typeface="+mn-ea"/>
              </a:rPr>
              <a:t>で開いているものと同じファイルを</a:t>
            </a:r>
            <a:r>
              <a:rPr lang="en-US" altLang="ja-JP" dirty="0">
                <a:solidFill>
                  <a:schemeClr val="bg1">
                    <a:lumMod val="50000"/>
                  </a:schemeClr>
                </a:solidFill>
                <a:latin typeface="+mn-ea"/>
              </a:rPr>
              <a:t>R</a:t>
            </a:r>
            <a:r>
              <a:rPr lang="ja-JP" altLang="en-US" dirty="0">
                <a:solidFill>
                  <a:schemeClr val="bg1">
                    <a:lumMod val="50000"/>
                  </a:schemeClr>
                </a:solidFill>
                <a:latin typeface="+mn-ea"/>
              </a:rPr>
              <a:t>エディタで開こうとすると意味不明なエラーが出るという注意点です。先に①</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を、②</a:t>
            </a:r>
            <a:r>
              <a:rPr lang="en-US" altLang="ja-JP" dirty="0">
                <a:solidFill>
                  <a:schemeClr val="bg1">
                    <a:lumMod val="50000"/>
                  </a:schemeClr>
                </a:solidFill>
                <a:latin typeface="+mn-ea"/>
              </a:rPr>
              <a:t>R</a:t>
            </a:r>
            <a:r>
              <a:rPr lang="ja-JP" altLang="en-US" dirty="0">
                <a:solidFill>
                  <a:schemeClr val="bg1">
                    <a:lumMod val="50000"/>
                  </a:schemeClr>
                </a:solidFill>
                <a:latin typeface="+mn-ea"/>
              </a:rPr>
              <a:t>エディタ上で開いた状態では、③問題なく</a:t>
            </a:r>
            <a:r>
              <a:rPr lang="en-US" altLang="ja-JP" dirty="0">
                <a:solidFill>
                  <a:schemeClr val="bg1">
                    <a:lumMod val="50000"/>
                  </a:schemeClr>
                </a:solidFill>
                <a:latin typeface="+mn-ea"/>
              </a:rPr>
              <a:t>Excel</a:t>
            </a:r>
            <a:r>
              <a:rPr lang="ja-JP" altLang="en-US" dirty="0">
                <a:solidFill>
                  <a:schemeClr val="bg1">
                    <a:lumMod val="50000"/>
                  </a:schemeClr>
                </a:solidFill>
                <a:latin typeface="+mn-ea"/>
              </a:rPr>
              <a:t>で開くことができます。つまりこういうこと。次に、① </a:t>
            </a:r>
            <a:r>
              <a:rPr lang="en-US" altLang="ja-JP" dirty="0">
                <a:solidFill>
                  <a:schemeClr val="bg1">
                    <a:lumMod val="50000"/>
                  </a:schemeClr>
                </a:solidFill>
                <a:latin typeface="+mn-ea"/>
              </a:rPr>
              <a:t>or </a:t>
            </a:r>
            <a:r>
              <a:rPr lang="ja-JP" altLang="en-US" dirty="0">
                <a:solidFill>
                  <a:schemeClr val="bg1">
                    <a:lumMod val="50000"/>
                  </a:schemeClr>
                </a:solidFill>
                <a:latin typeface="+mn-ea"/>
              </a:rPr>
              <a:t>②を③</a:t>
            </a:r>
            <a:r>
              <a:rPr lang="en-US" altLang="ja-JP" dirty="0">
                <a:solidFill>
                  <a:schemeClr val="bg1">
                    <a:lumMod val="50000"/>
                  </a:schemeClr>
                </a:solidFill>
                <a:latin typeface="+mn-ea"/>
              </a:rPr>
              <a:t>Excel</a:t>
            </a:r>
            <a:r>
              <a:rPr lang="ja-JP" altLang="en-US" dirty="0">
                <a:solidFill>
                  <a:schemeClr val="bg1">
                    <a:lumMod val="50000"/>
                  </a:schemeClr>
                </a:solidFill>
                <a:latin typeface="+mn-ea"/>
              </a:rPr>
              <a:t>で開いている状態で、④</a:t>
            </a:r>
            <a:r>
              <a:rPr lang="en-US" altLang="ja-JP" dirty="0">
                <a:solidFill>
                  <a:schemeClr val="bg1">
                    <a:lumMod val="50000"/>
                  </a:schemeClr>
                </a:solidFill>
                <a:latin typeface="+mn-ea"/>
              </a:rPr>
              <a:t>R</a:t>
            </a:r>
            <a:r>
              <a:rPr lang="ja-JP" altLang="en-US" dirty="0">
                <a:solidFill>
                  <a:schemeClr val="bg1">
                    <a:lumMod val="50000"/>
                  </a:schemeClr>
                </a:solidFill>
                <a:latin typeface="+mn-ea"/>
              </a:rPr>
              <a:t>エディタ上で開いている</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を一旦閉じる。つまりこういうこと。この状態で、再度①</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をクリックして開こうとすると、</a:t>
            </a:r>
            <a:r>
              <a:rPr lang="ja-JP" altLang="en-US" dirty="0">
                <a:latin typeface="+mn-ea"/>
              </a:rPr>
              <a:t>こんな感じの</a:t>
            </a:r>
            <a:r>
              <a:rPr lang="ja-JP" altLang="en-US" dirty="0">
                <a:solidFill>
                  <a:srgbClr val="FF0000"/>
                </a:solidFill>
                <a:latin typeface="+mn-ea"/>
              </a:rPr>
              <a:t>意味不明なエラーメッセージが出ます</a:t>
            </a:r>
            <a:r>
              <a:rPr lang="ja-JP" altLang="en-US" dirty="0">
                <a:latin typeface="+mn-ea"/>
              </a:rPr>
              <a:t>のでお気をつけください。この状態で②</a:t>
            </a:r>
            <a:r>
              <a:rPr lang="en-US" altLang="ja-JP" dirty="0">
                <a:latin typeface="+mn-ea"/>
              </a:rPr>
              <a:t>OK</a:t>
            </a:r>
            <a:r>
              <a:rPr lang="ja-JP" altLang="en-US" dirty="0">
                <a:latin typeface="+mn-ea"/>
              </a:rPr>
              <a:t>を押すと</a:t>
            </a:r>
            <a:r>
              <a:rPr lang="en-US" altLang="ja-JP" dirty="0">
                <a:latin typeface="+mn-ea"/>
              </a:rPr>
              <a:t>…</a:t>
            </a:r>
          </a:p>
        </p:txBody>
      </p:sp>
      <p:pic>
        <p:nvPicPr>
          <p:cNvPr id="2" name="図 1">
            <a:extLst>
              <a:ext uri="{FF2B5EF4-FFF2-40B4-BE49-F238E27FC236}">
                <a16:creationId xmlns:a16="http://schemas.microsoft.com/office/drawing/2014/main" id="{86C84C40-30EF-4734-9DA7-3F97D446EAFB}"/>
              </a:ext>
            </a:extLst>
          </p:cNvPr>
          <p:cNvPicPr>
            <a:picLocks noChangeAspect="1"/>
          </p:cNvPicPr>
          <p:nvPr/>
        </p:nvPicPr>
        <p:blipFill>
          <a:blip r:embed="rId5"/>
          <a:stretch>
            <a:fillRect/>
          </a:stretch>
        </p:blipFill>
        <p:spPr>
          <a:xfrm>
            <a:off x="272480" y="3429000"/>
            <a:ext cx="5448300" cy="1419225"/>
          </a:xfrm>
          <a:prstGeom prst="rect">
            <a:avLst/>
          </a:prstGeom>
          <a:ln w="19050">
            <a:solidFill>
              <a:srgbClr val="FF0000"/>
            </a:solidFill>
          </a:ln>
        </p:spPr>
      </p:pic>
      <p:grpSp>
        <p:nvGrpSpPr>
          <p:cNvPr id="13" name="グループ化 19">
            <a:extLst>
              <a:ext uri="{FF2B5EF4-FFF2-40B4-BE49-F238E27FC236}">
                <a16:creationId xmlns:a16="http://schemas.microsoft.com/office/drawing/2014/main" id="{32CE4EE1-A88D-49C8-B918-EB891FC19822}"/>
              </a:ext>
            </a:extLst>
          </p:cNvPr>
          <p:cNvGrpSpPr>
            <a:grpSpLocks/>
          </p:cNvGrpSpPr>
          <p:nvPr/>
        </p:nvGrpSpPr>
        <p:grpSpPr bwMode="auto">
          <a:xfrm>
            <a:off x="7344000" y="4910400"/>
            <a:ext cx="433387" cy="647700"/>
            <a:chOff x="9008376" y="4278533"/>
            <a:chExt cx="432048" cy="647700"/>
          </a:xfrm>
        </p:grpSpPr>
        <p:sp>
          <p:nvSpPr>
            <p:cNvPr id="15" name="下矢印 20">
              <a:extLst>
                <a:ext uri="{FF2B5EF4-FFF2-40B4-BE49-F238E27FC236}">
                  <a16:creationId xmlns:a16="http://schemas.microsoft.com/office/drawing/2014/main" id="{5F52673E-EF11-4D6B-83F6-538D64E3AA9E}"/>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1">
              <a:extLst>
                <a:ext uri="{FF2B5EF4-FFF2-40B4-BE49-F238E27FC236}">
                  <a16:creationId xmlns:a16="http://schemas.microsoft.com/office/drawing/2014/main" id="{3E22EA50-08AA-4E04-B574-E2126C07076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7" name="グループ化 25">
            <a:extLst>
              <a:ext uri="{FF2B5EF4-FFF2-40B4-BE49-F238E27FC236}">
                <a16:creationId xmlns:a16="http://schemas.microsoft.com/office/drawing/2014/main" id="{C20E8AA3-D6F0-44AC-83E2-BF2172D99FE0}"/>
              </a:ext>
            </a:extLst>
          </p:cNvPr>
          <p:cNvGrpSpPr>
            <a:grpSpLocks/>
          </p:cNvGrpSpPr>
          <p:nvPr/>
        </p:nvGrpSpPr>
        <p:grpSpPr bwMode="auto">
          <a:xfrm>
            <a:off x="4816800" y="4140000"/>
            <a:ext cx="647700" cy="368300"/>
            <a:chOff x="8265543" y="5967772"/>
            <a:chExt cx="647700" cy="369332"/>
          </a:xfrm>
        </p:grpSpPr>
        <p:sp>
          <p:nvSpPr>
            <p:cNvPr id="18" name="下矢印 26">
              <a:extLst>
                <a:ext uri="{FF2B5EF4-FFF2-40B4-BE49-F238E27FC236}">
                  <a16:creationId xmlns:a16="http://schemas.microsoft.com/office/drawing/2014/main" id="{B742694F-1962-4265-A505-D224A4AD77BB}"/>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7">
              <a:extLst>
                <a:ext uri="{FF2B5EF4-FFF2-40B4-BE49-F238E27FC236}">
                  <a16:creationId xmlns:a16="http://schemas.microsoft.com/office/drawing/2014/main" id="{51D8C3D3-622E-4DDF-A84E-3E7E73D119D7}"/>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19776752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CDE2797-2FAF-4319-B465-42F15D80E934}"/>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en-US" altLang="ja-JP" sz="4000" dirty="0"/>
              <a:t>Win</a:t>
            </a:r>
            <a:r>
              <a:rPr lang="ja-JP" altLang="en-US" sz="4000" dirty="0"/>
              <a:t>ユーザ向け注意点</a:t>
            </a:r>
            <a:r>
              <a:rPr lang="en-US" altLang="ja-JP" sz="4000" dirty="0"/>
              <a:t>7</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134</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14" name="Text Box 8">
            <a:extLst>
              <a:ext uri="{FF2B5EF4-FFF2-40B4-BE49-F238E27FC236}">
                <a16:creationId xmlns:a16="http://schemas.microsoft.com/office/drawing/2014/main" id="{8CDE9CB1-E7C6-4E94-9BAB-D7BEB255C767}"/>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latin typeface="+mn-ea"/>
              </a:rPr>
              <a:t>こんな風に意味不明な状態になりますのでお気をつけください。こうなったら、</a:t>
            </a:r>
            <a:r>
              <a:rPr lang="en-US" altLang="ja-JP" dirty="0">
                <a:solidFill>
                  <a:srgbClr val="FF0000"/>
                </a:solidFill>
                <a:latin typeface="+mn-ea"/>
              </a:rPr>
              <a:t>RStudio</a:t>
            </a:r>
            <a:r>
              <a:rPr lang="ja-JP" altLang="en-US" dirty="0">
                <a:solidFill>
                  <a:srgbClr val="FF0000"/>
                </a:solidFill>
                <a:latin typeface="+mn-ea"/>
              </a:rPr>
              <a:t>を再起動するのが一番手っ取り早い</a:t>
            </a:r>
            <a:r>
              <a:rPr lang="ja-JP" altLang="en-US" dirty="0">
                <a:latin typeface="+mn-ea"/>
              </a:rPr>
              <a:t>です。出力予定ファイルと同一のものを</a:t>
            </a:r>
            <a:r>
              <a:rPr lang="en-US" altLang="ja-JP" dirty="0">
                <a:latin typeface="+mn-ea"/>
              </a:rPr>
              <a:t>Excel</a:t>
            </a:r>
            <a:r>
              <a:rPr lang="ja-JP" altLang="en-US" dirty="0">
                <a:latin typeface="+mn-ea"/>
              </a:rPr>
              <a:t>で開いているような場合にも同様の不具合が起こりますのでご注意ください。</a:t>
            </a:r>
            <a:endParaRPr lang="en-US" altLang="ja-JP" dirty="0">
              <a:latin typeface="+mn-ea"/>
            </a:endParaRPr>
          </a:p>
        </p:txBody>
      </p:sp>
    </p:spTree>
    <p:extLst>
      <p:ext uri="{BB962C8B-B14F-4D97-AF65-F5344CB8AC3E}">
        <p14:creationId xmlns:p14="http://schemas.microsoft.com/office/powerpoint/2010/main" val="330070663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813544" cy="4365208"/>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dirty="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見栄えの統一、終了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枠の幅、電卓的な利用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計算の中断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項目と例題、入力ファイルの保存</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作業ディレクトリの変更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dirty="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コピペ実行、出力ファイルの確認、</a:t>
            </a:r>
            <a:r>
              <a:rPr lang="en-US" altLang="ja-JP" sz="2000" dirty="0">
                <a:solidFill>
                  <a:schemeClr val="bg1">
                    <a:lumMod val="50000"/>
                  </a:schemeClr>
                </a:solidFill>
              </a:rPr>
              <a:t>Environment</a:t>
            </a:r>
            <a:r>
              <a:rPr lang="ja-JP" altLang="en-US" sz="2000" dirty="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en-US" altLang="ja-JP" sz="2000" dirty="0">
                <a:solidFill>
                  <a:schemeClr val="bg1">
                    <a:lumMod val="50000"/>
                  </a:schemeClr>
                </a:solidFill>
              </a:rPr>
              <a:t>Win</a:t>
            </a:r>
            <a:r>
              <a:rPr lang="ja-JP" altLang="en-US" sz="2000" dirty="0">
                <a:solidFill>
                  <a:schemeClr val="bg1">
                    <a:lumMod val="50000"/>
                  </a:schemeClr>
                </a:solidFill>
              </a:rPr>
              <a:t>ユーザ向け注意点、</a:t>
            </a:r>
            <a:r>
              <a:rPr lang="ja-JP" altLang="en-US" sz="2000" dirty="0"/>
              <a:t>応用</a:t>
            </a:r>
            <a:endParaRPr lang="en-US" altLang="ja-JP" sz="2000" dirty="0"/>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135</a:t>
            </a:fld>
            <a:endParaRPr kumimoji="0" lang="en-US" altLang="ja-JP">
              <a:latin typeface="Arial Black" pitchFamily="34" charset="0"/>
            </a:endParaRPr>
          </a:p>
        </p:txBody>
      </p:sp>
    </p:spTree>
    <p:extLst>
      <p:ext uri="{BB962C8B-B14F-4D97-AF65-F5344CB8AC3E}">
        <p14:creationId xmlns:p14="http://schemas.microsoft.com/office/powerpoint/2010/main" val="14166468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7DA6F19-C4E9-4C6B-88B9-C942E1C1A9FF}"/>
              </a:ext>
            </a:extLst>
          </p:cNvPr>
          <p:cNvPicPr>
            <a:picLocks noChangeAspect="1"/>
          </p:cNvPicPr>
          <p:nvPr/>
        </p:nvPicPr>
        <p:blipFill>
          <a:blip r:embed="rId3"/>
          <a:stretch>
            <a:fillRect/>
          </a:stretch>
        </p:blipFill>
        <p:spPr>
          <a:xfrm>
            <a:off x="36003" y="936005"/>
            <a:ext cx="8460581" cy="4541996"/>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136</a:t>
            </a:fld>
            <a:endParaRPr lang="en-US" altLang="ja-JP" dirty="0">
              <a:solidFill>
                <a:srgbClr val="000000"/>
              </a:solidFill>
            </a:endParaRPr>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latin typeface="+mn-ea"/>
              </a:rPr>
              <a:t>①例題</a:t>
            </a:r>
            <a:r>
              <a:rPr lang="en-US" altLang="ja-JP" dirty="0">
                <a:latin typeface="+mn-ea"/>
              </a:rPr>
              <a:t>1</a:t>
            </a:r>
            <a:r>
              <a:rPr lang="ja-JP" altLang="en-US" dirty="0">
                <a:latin typeface="+mn-ea"/>
              </a:rPr>
              <a:t>は、②の中身をもつ、③リストファイル（</a:t>
            </a:r>
            <a:r>
              <a:rPr lang="en-US" altLang="ja-JP" dirty="0">
                <a:solidFill>
                  <a:srgbClr val="669900"/>
                </a:solidFill>
                <a:latin typeface="+mn-ea"/>
              </a:rPr>
              <a:t>hoge1.txt</a:t>
            </a:r>
            <a:r>
              <a:rPr lang="ja-JP" altLang="en-US" dirty="0">
                <a:latin typeface="+mn-ea"/>
              </a:rPr>
              <a:t>）を読み込んで、④</a:t>
            </a:r>
            <a:r>
              <a:rPr lang="en-US" altLang="ja-JP" dirty="0">
                <a:solidFill>
                  <a:srgbClr val="669900"/>
                </a:solidFill>
                <a:latin typeface="+mn-ea"/>
              </a:rPr>
              <a:t>1</a:t>
            </a:r>
            <a:r>
              <a:rPr lang="ja-JP" altLang="en-US" dirty="0">
                <a:latin typeface="+mn-ea"/>
              </a:rPr>
              <a:t>列目で一致する行を抽出するスクリプトでした。</a:t>
            </a:r>
            <a:endParaRPr lang="ja-JP" altLang="en-US" b="1" dirty="0">
              <a:latin typeface="+mn-ea"/>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grpSp>
        <p:nvGrpSpPr>
          <p:cNvPr id="8" name="グループ化 1">
            <a:extLst>
              <a:ext uri="{FF2B5EF4-FFF2-40B4-BE49-F238E27FC236}">
                <a16:creationId xmlns:a16="http://schemas.microsoft.com/office/drawing/2014/main" id="{46617227-BBF5-4B5F-A7C5-39036AB7BA0F}"/>
              </a:ext>
            </a:extLst>
          </p:cNvPr>
          <p:cNvGrpSpPr>
            <a:grpSpLocks/>
          </p:cNvGrpSpPr>
          <p:nvPr/>
        </p:nvGrpSpPr>
        <p:grpSpPr bwMode="auto">
          <a:xfrm>
            <a:off x="344488" y="1296000"/>
            <a:ext cx="415498" cy="647700"/>
            <a:chOff x="8946000" y="4620357"/>
            <a:chExt cx="415497" cy="647700"/>
          </a:xfrm>
        </p:grpSpPr>
        <p:sp>
          <p:nvSpPr>
            <p:cNvPr id="9" name="下矢印 31">
              <a:extLst>
                <a:ext uri="{FF2B5EF4-FFF2-40B4-BE49-F238E27FC236}">
                  <a16:creationId xmlns:a16="http://schemas.microsoft.com/office/drawing/2014/main" id="{BC6918CA-A9EF-45E2-B935-A8098AFD0FA1}"/>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 name="正方形/長方形 1">
              <a:extLst>
                <a:ext uri="{FF2B5EF4-FFF2-40B4-BE49-F238E27FC236}">
                  <a16:creationId xmlns:a16="http://schemas.microsoft.com/office/drawing/2014/main" id="{7C186081-14E0-4A22-9434-C678A4C352A3}"/>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pic>
        <p:nvPicPr>
          <p:cNvPr id="15" name="Picture 5">
            <a:extLst>
              <a:ext uri="{FF2B5EF4-FFF2-40B4-BE49-F238E27FC236}">
                <a16:creationId xmlns:a16="http://schemas.microsoft.com/office/drawing/2014/main" id="{CF617ABC-3509-48D5-859A-355F807C32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226" t="14713" r="29185" b="55748"/>
          <a:stretch/>
        </p:blipFill>
        <p:spPr bwMode="auto">
          <a:xfrm>
            <a:off x="813692" y="4272002"/>
            <a:ext cx="3852000" cy="2251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図 19">
            <a:extLst>
              <a:ext uri="{FF2B5EF4-FFF2-40B4-BE49-F238E27FC236}">
                <a16:creationId xmlns:a16="http://schemas.microsoft.com/office/drawing/2014/main" id="{824C5337-B185-4F74-B5CE-9CD4FD1C109F}"/>
              </a:ext>
            </a:extLst>
          </p:cNvPr>
          <p:cNvPicPr>
            <a:picLocks noChangeAspect="1"/>
          </p:cNvPicPr>
          <p:nvPr/>
        </p:nvPicPr>
        <p:blipFill>
          <a:blip r:embed="rId6"/>
          <a:stretch>
            <a:fillRect/>
          </a:stretch>
        </p:blipFill>
        <p:spPr>
          <a:xfrm>
            <a:off x="2830463" y="2420888"/>
            <a:ext cx="1114425" cy="1614488"/>
          </a:xfrm>
          <a:prstGeom prst="rect">
            <a:avLst/>
          </a:prstGeom>
          <a:ln w="19050">
            <a:solidFill>
              <a:srgbClr val="FF0000"/>
            </a:solidFill>
          </a:ln>
        </p:spPr>
      </p:pic>
      <p:grpSp>
        <p:nvGrpSpPr>
          <p:cNvPr id="25" name="グループ化 24">
            <a:extLst>
              <a:ext uri="{FF2B5EF4-FFF2-40B4-BE49-F238E27FC236}">
                <a16:creationId xmlns:a16="http://schemas.microsoft.com/office/drawing/2014/main" id="{C37A1689-8E83-46F8-9EEF-43B53D2A8516}"/>
              </a:ext>
            </a:extLst>
          </p:cNvPr>
          <p:cNvGrpSpPr>
            <a:grpSpLocks/>
          </p:cNvGrpSpPr>
          <p:nvPr/>
        </p:nvGrpSpPr>
        <p:grpSpPr bwMode="auto">
          <a:xfrm>
            <a:off x="2030400" y="2401200"/>
            <a:ext cx="433387" cy="647700"/>
            <a:chOff x="9008376" y="4278533"/>
            <a:chExt cx="432048" cy="647700"/>
          </a:xfrm>
        </p:grpSpPr>
        <p:sp>
          <p:nvSpPr>
            <p:cNvPr id="26" name="下矢印 20">
              <a:extLst>
                <a:ext uri="{FF2B5EF4-FFF2-40B4-BE49-F238E27FC236}">
                  <a16:creationId xmlns:a16="http://schemas.microsoft.com/office/drawing/2014/main" id="{CFCB51AD-4165-4DF1-8CC7-A1E24351062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6">
              <a:extLst>
                <a:ext uri="{FF2B5EF4-FFF2-40B4-BE49-F238E27FC236}">
                  <a16:creationId xmlns:a16="http://schemas.microsoft.com/office/drawing/2014/main" id="{25161D3C-E57D-4B94-AF79-EB61D272346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28" name="グループ化 1">
            <a:extLst>
              <a:ext uri="{FF2B5EF4-FFF2-40B4-BE49-F238E27FC236}">
                <a16:creationId xmlns:a16="http://schemas.microsoft.com/office/drawing/2014/main" id="{3154B479-5711-4FE6-9919-EB61ACBBAA1D}"/>
              </a:ext>
            </a:extLst>
          </p:cNvPr>
          <p:cNvGrpSpPr>
            <a:grpSpLocks/>
          </p:cNvGrpSpPr>
          <p:nvPr/>
        </p:nvGrpSpPr>
        <p:grpSpPr bwMode="auto">
          <a:xfrm>
            <a:off x="3872880" y="1989212"/>
            <a:ext cx="414338" cy="647700"/>
            <a:chOff x="8946000" y="4620357"/>
            <a:chExt cx="414337" cy="647700"/>
          </a:xfrm>
        </p:grpSpPr>
        <p:sp>
          <p:nvSpPr>
            <p:cNvPr id="29" name="下矢印 31">
              <a:extLst>
                <a:ext uri="{FF2B5EF4-FFF2-40B4-BE49-F238E27FC236}">
                  <a16:creationId xmlns:a16="http://schemas.microsoft.com/office/drawing/2014/main" id="{C8C174A0-90D8-451D-9144-8514224B2EF1}"/>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正方形/長方形 1">
              <a:extLst>
                <a:ext uri="{FF2B5EF4-FFF2-40B4-BE49-F238E27FC236}">
                  <a16:creationId xmlns:a16="http://schemas.microsoft.com/office/drawing/2014/main" id="{0294BF8A-9C75-4D85-950E-3E41489E6499}"/>
                </a:ext>
              </a:extLst>
            </p:cNvPr>
            <p:cNvSpPr>
              <a:spLocks noChangeArrowheads="1"/>
            </p:cNvSpPr>
            <p:nvPr/>
          </p:nvSpPr>
          <p:spPr bwMode="auto">
            <a:xfrm>
              <a:off x="8946000" y="4735665"/>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31" name="グループ化 1">
            <a:extLst>
              <a:ext uri="{FF2B5EF4-FFF2-40B4-BE49-F238E27FC236}">
                <a16:creationId xmlns:a16="http://schemas.microsoft.com/office/drawing/2014/main" id="{DD89D89D-BB1E-4A40-ADB5-DA76820E34B1}"/>
              </a:ext>
            </a:extLst>
          </p:cNvPr>
          <p:cNvGrpSpPr>
            <a:grpSpLocks/>
          </p:cNvGrpSpPr>
          <p:nvPr/>
        </p:nvGrpSpPr>
        <p:grpSpPr bwMode="auto">
          <a:xfrm>
            <a:off x="1033200" y="2898000"/>
            <a:ext cx="647700" cy="369332"/>
            <a:chOff x="8773143" y="4154400"/>
            <a:chExt cx="647700" cy="369332"/>
          </a:xfrm>
        </p:grpSpPr>
        <p:sp>
          <p:nvSpPr>
            <p:cNvPr id="32" name="下矢印 29">
              <a:extLst>
                <a:ext uri="{FF2B5EF4-FFF2-40B4-BE49-F238E27FC236}">
                  <a16:creationId xmlns:a16="http://schemas.microsoft.com/office/drawing/2014/main" id="{68AF36E7-BD0A-4769-98CE-4F354E71F9BF}"/>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3" name="正方形/長方形 1">
              <a:extLst>
                <a:ext uri="{FF2B5EF4-FFF2-40B4-BE49-F238E27FC236}">
                  <a16:creationId xmlns:a16="http://schemas.microsoft.com/office/drawing/2014/main" id="{FB86B807-CFF5-4E08-9595-2659110E111F}"/>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34" name="グループ化 25">
            <a:extLst>
              <a:ext uri="{FF2B5EF4-FFF2-40B4-BE49-F238E27FC236}">
                <a16:creationId xmlns:a16="http://schemas.microsoft.com/office/drawing/2014/main" id="{FC5D079A-2193-4891-A0E6-AE127495CCA2}"/>
              </a:ext>
            </a:extLst>
          </p:cNvPr>
          <p:cNvGrpSpPr>
            <a:grpSpLocks/>
          </p:cNvGrpSpPr>
          <p:nvPr/>
        </p:nvGrpSpPr>
        <p:grpSpPr bwMode="auto">
          <a:xfrm>
            <a:off x="1162800" y="3945600"/>
            <a:ext cx="647700" cy="368300"/>
            <a:chOff x="8265543" y="5967772"/>
            <a:chExt cx="647700" cy="369332"/>
          </a:xfrm>
        </p:grpSpPr>
        <p:sp>
          <p:nvSpPr>
            <p:cNvPr id="35" name="下矢印 26">
              <a:extLst>
                <a:ext uri="{FF2B5EF4-FFF2-40B4-BE49-F238E27FC236}">
                  <a16:creationId xmlns:a16="http://schemas.microsoft.com/office/drawing/2014/main" id="{136031B2-47B1-4F48-A62D-0C9EA62D5F0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6" name="テキスト ボックス 27">
              <a:extLst>
                <a:ext uri="{FF2B5EF4-FFF2-40B4-BE49-F238E27FC236}">
                  <a16:creationId xmlns:a16="http://schemas.microsoft.com/office/drawing/2014/main" id="{C7490B2E-1FE5-488E-95C8-7D30E3D5B88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128973916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7DA6F19-C4E9-4C6B-88B9-C942E1C1A9FF}"/>
              </a:ext>
            </a:extLst>
          </p:cNvPr>
          <p:cNvPicPr>
            <a:picLocks noChangeAspect="1"/>
          </p:cNvPicPr>
          <p:nvPr/>
        </p:nvPicPr>
        <p:blipFill>
          <a:blip r:embed="rId3"/>
          <a:stretch>
            <a:fillRect/>
          </a:stretch>
        </p:blipFill>
        <p:spPr>
          <a:xfrm>
            <a:off x="36003" y="936005"/>
            <a:ext cx="8460581" cy="4541996"/>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137</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pic>
        <p:nvPicPr>
          <p:cNvPr id="15" name="Picture 5">
            <a:extLst>
              <a:ext uri="{FF2B5EF4-FFF2-40B4-BE49-F238E27FC236}">
                <a16:creationId xmlns:a16="http://schemas.microsoft.com/office/drawing/2014/main" id="{CF617ABC-3509-48D5-859A-355F807C32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226" t="14713" r="29185" b="55748"/>
          <a:stretch/>
        </p:blipFill>
        <p:spPr bwMode="auto">
          <a:xfrm>
            <a:off x="813692" y="4272002"/>
            <a:ext cx="3852000" cy="2251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下矢印 19">
            <a:extLst>
              <a:ext uri="{FF2B5EF4-FFF2-40B4-BE49-F238E27FC236}">
                <a16:creationId xmlns:a16="http://schemas.microsoft.com/office/drawing/2014/main" id="{978538EB-6219-42CF-AB81-9AAA71C66027}"/>
              </a:ext>
            </a:extLst>
          </p:cNvPr>
          <p:cNvSpPr>
            <a:spLocks noChangeArrowheads="1"/>
          </p:cNvSpPr>
          <p:nvPr/>
        </p:nvSpPr>
        <p:spPr bwMode="auto">
          <a:xfrm rot="-5400000">
            <a:off x="4500000" y="5238789"/>
            <a:ext cx="1079500" cy="431800"/>
          </a:xfrm>
          <a:prstGeom prst="downArrow">
            <a:avLst>
              <a:gd name="adj1" fmla="val 50000"/>
              <a:gd name="adj2" fmla="val 69843"/>
            </a:avLst>
          </a:prstGeom>
          <a:solidFill>
            <a:schemeClr val="bg1"/>
          </a:solidFill>
          <a:ln w="9525">
            <a:solidFill>
              <a:schemeClr val="tx1"/>
            </a:solidFill>
            <a:round/>
            <a:headEnd/>
            <a:tailEnd/>
          </a:ln>
        </p:spPr>
        <p:txBody>
          <a:bodyPr anchor="ctr"/>
          <a:lstStyle/>
          <a:p>
            <a:pPr algn="ctr"/>
            <a:endParaRPr lang="ja-JP" altLang="en-US">
              <a:solidFill>
                <a:srgbClr val="000000"/>
              </a:solidFill>
              <a:latin typeface="Arial" pitchFamily="34" charset="0"/>
            </a:endParaRPr>
          </a:p>
        </p:txBody>
      </p:sp>
      <p:pic>
        <p:nvPicPr>
          <p:cNvPr id="21" name="Picture 13">
            <a:extLst>
              <a:ext uri="{FF2B5EF4-FFF2-40B4-BE49-F238E27FC236}">
                <a16:creationId xmlns:a16="http://schemas.microsoft.com/office/drawing/2014/main" id="{EBEB4869-6198-4F2D-8D53-F781B0B8E8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385" t="10307" r="64496" b="60637"/>
          <a:stretch>
            <a:fillRect/>
          </a:stretch>
        </p:blipFill>
        <p:spPr bwMode="auto">
          <a:xfrm>
            <a:off x="5352355" y="4300577"/>
            <a:ext cx="3671887" cy="22145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グループ化 25">
            <a:extLst>
              <a:ext uri="{FF2B5EF4-FFF2-40B4-BE49-F238E27FC236}">
                <a16:creationId xmlns:a16="http://schemas.microsoft.com/office/drawing/2014/main" id="{641397C1-4D68-4703-B297-6C64351F6BA8}"/>
              </a:ext>
            </a:extLst>
          </p:cNvPr>
          <p:cNvGrpSpPr>
            <a:grpSpLocks/>
          </p:cNvGrpSpPr>
          <p:nvPr/>
        </p:nvGrpSpPr>
        <p:grpSpPr bwMode="auto">
          <a:xfrm>
            <a:off x="8082000" y="3945600"/>
            <a:ext cx="647700" cy="368300"/>
            <a:chOff x="8265543" y="5967772"/>
            <a:chExt cx="647700" cy="369332"/>
          </a:xfrm>
        </p:grpSpPr>
        <p:sp>
          <p:nvSpPr>
            <p:cNvPr id="23" name="下矢印 26">
              <a:extLst>
                <a:ext uri="{FF2B5EF4-FFF2-40B4-BE49-F238E27FC236}">
                  <a16:creationId xmlns:a16="http://schemas.microsoft.com/office/drawing/2014/main" id="{F30CB7F3-32D0-42CD-B082-9B91FC30D477}"/>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7">
              <a:extLst>
                <a:ext uri="{FF2B5EF4-FFF2-40B4-BE49-F238E27FC236}">
                  <a16:creationId xmlns:a16="http://schemas.microsoft.com/office/drawing/2014/main" id="{B366FAF8-2DA4-4778-B41A-E51A0AD0C4C1}"/>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grpSp>
        <p:nvGrpSpPr>
          <p:cNvPr id="25" name="グループ化 1">
            <a:extLst>
              <a:ext uri="{FF2B5EF4-FFF2-40B4-BE49-F238E27FC236}">
                <a16:creationId xmlns:a16="http://schemas.microsoft.com/office/drawing/2014/main" id="{D6324DA6-CAEB-4C38-9C13-BF027869B1EC}"/>
              </a:ext>
            </a:extLst>
          </p:cNvPr>
          <p:cNvGrpSpPr>
            <a:grpSpLocks/>
          </p:cNvGrpSpPr>
          <p:nvPr/>
        </p:nvGrpSpPr>
        <p:grpSpPr bwMode="auto">
          <a:xfrm>
            <a:off x="344488" y="1296000"/>
            <a:ext cx="415498" cy="647700"/>
            <a:chOff x="8946000" y="4620357"/>
            <a:chExt cx="415497" cy="647700"/>
          </a:xfrm>
        </p:grpSpPr>
        <p:sp>
          <p:nvSpPr>
            <p:cNvPr id="26" name="下矢印 31">
              <a:extLst>
                <a:ext uri="{FF2B5EF4-FFF2-40B4-BE49-F238E27FC236}">
                  <a16:creationId xmlns:a16="http://schemas.microsoft.com/office/drawing/2014/main" id="{0A5559CA-948C-4C4F-9F9E-EFAF434B4F3E}"/>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正方形/長方形 1">
              <a:extLst>
                <a:ext uri="{FF2B5EF4-FFF2-40B4-BE49-F238E27FC236}">
                  <a16:creationId xmlns:a16="http://schemas.microsoft.com/office/drawing/2014/main" id="{7B8950E3-6118-4060-8665-FD3511D27F6D}"/>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pic>
        <p:nvPicPr>
          <p:cNvPr id="28" name="図 27">
            <a:extLst>
              <a:ext uri="{FF2B5EF4-FFF2-40B4-BE49-F238E27FC236}">
                <a16:creationId xmlns:a16="http://schemas.microsoft.com/office/drawing/2014/main" id="{331FF55C-6497-4C70-A291-85B55C3C6C1E}"/>
              </a:ext>
            </a:extLst>
          </p:cNvPr>
          <p:cNvPicPr>
            <a:picLocks noChangeAspect="1"/>
          </p:cNvPicPr>
          <p:nvPr/>
        </p:nvPicPr>
        <p:blipFill>
          <a:blip r:embed="rId7"/>
          <a:stretch>
            <a:fillRect/>
          </a:stretch>
        </p:blipFill>
        <p:spPr>
          <a:xfrm>
            <a:off x="2830463" y="2420888"/>
            <a:ext cx="1114425" cy="1614488"/>
          </a:xfrm>
          <a:prstGeom prst="rect">
            <a:avLst/>
          </a:prstGeom>
          <a:ln w="19050">
            <a:solidFill>
              <a:srgbClr val="FF0000"/>
            </a:solidFill>
          </a:ln>
        </p:spPr>
      </p:pic>
      <p:grpSp>
        <p:nvGrpSpPr>
          <p:cNvPr id="29" name="グループ化 28">
            <a:extLst>
              <a:ext uri="{FF2B5EF4-FFF2-40B4-BE49-F238E27FC236}">
                <a16:creationId xmlns:a16="http://schemas.microsoft.com/office/drawing/2014/main" id="{DD99D0D5-10EE-45B2-8836-CBF8E7134702}"/>
              </a:ext>
            </a:extLst>
          </p:cNvPr>
          <p:cNvGrpSpPr>
            <a:grpSpLocks/>
          </p:cNvGrpSpPr>
          <p:nvPr/>
        </p:nvGrpSpPr>
        <p:grpSpPr bwMode="auto">
          <a:xfrm>
            <a:off x="2030400" y="2401200"/>
            <a:ext cx="433387" cy="647700"/>
            <a:chOff x="9008376" y="4278533"/>
            <a:chExt cx="432048" cy="647700"/>
          </a:xfrm>
        </p:grpSpPr>
        <p:sp>
          <p:nvSpPr>
            <p:cNvPr id="30" name="下矢印 20">
              <a:extLst>
                <a:ext uri="{FF2B5EF4-FFF2-40B4-BE49-F238E27FC236}">
                  <a16:creationId xmlns:a16="http://schemas.microsoft.com/office/drawing/2014/main" id="{AB4C4FFE-4774-42B4-9D6D-18BB28E6C62E}"/>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テキスト ボックス 30">
              <a:extLst>
                <a:ext uri="{FF2B5EF4-FFF2-40B4-BE49-F238E27FC236}">
                  <a16:creationId xmlns:a16="http://schemas.microsoft.com/office/drawing/2014/main" id="{DA74FA96-F4E5-4C3A-9AFB-705754911362}"/>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32" name="グループ化 1">
            <a:extLst>
              <a:ext uri="{FF2B5EF4-FFF2-40B4-BE49-F238E27FC236}">
                <a16:creationId xmlns:a16="http://schemas.microsoft.com/office/drawing/2014/main" id="{F4C9840A-69C6-4872-94EB-E1994172DD82}"/>
              </a:ext>
            </a:extLst>
          </p:cNvPr>
          <p:cNvGrpSpPr>
            <a:grpSpLocks/>
          </p:cNvGrpSpPr>
          <p:nvPr/>
        </p:nvGrpSpPr>
        <p:grpSpPr bwMode="auto">
          <a:xfrm>
            <a:off x="3872880" y="1980000"/>
            <a:ext cx="414338" cy="647700"/>
            <a:chOff x="8946000" y="4620357"/>
            <a:chExt cx="414337" cy="647700"/>
          </a:xfrm>
        </p:grpSpPr>
        <p:sp>
          <p:nvSpPr>
            <p:cNvPr id="33" name="下矢印 31">
              <a:extLst>
                <a:ext uri="{FF2B5EF4-FFF2-40B4-BE49-F238E27FC236}">
                  <a16:creationId xmlns:a16="http://schemas.microsoft.com/office/drawing/2014/main" id="{15578E8C-E2BE-44C5-99B8-E44B904B05C3}"/>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4" name="正方形/長方形 1">
              <a:extLst>
                <a:ext uri="{FF2B5EF4-FFF2-40B4-BE49-F238E27FC236}">
                  <a16:creationId xmlns:a16="http://schemas.microsoft.com/office/drawing/2014/main" id="{6A1CF0F2-7CE9-43A8-922D-C7783568C9BF}"/>
                </a:ext>
              </a:extLst>
            </p:cNvPr>
            <p:cNvSpPr>
              <a:spLocks noChangeArrowheads="1"/>
            </p:cNvSpPr>
            <p:nvPr/>
          </p:nvSpPr>
          <p:spPr bwMode="auto">
            <a:xfrm>
              <a:off x="8946000" y="4735665"/>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35" name="グループ化 1">
            <a:extLst>
              <a:ext uri="{FF2B5EF4-FFF2-40B4-BE49-F238E27FC236}">
                <a16:creationId xmlns:a16="http://schemas.microsoft.com/office/drawing/2014/main" id="{951C4666-05C2-40A9-836D-AEEC9E716078}"/>
              </a:ext>
            </a:extLst>
          </p:cNvPr>
          <p:cNvGrpSpPr>
            <a:grpSpLocks/>
          </p:cNvGrpSpPr>
          <p:nvPr/>
        </p:nvGrpSpPr>
        <p:grpSpPr bwMode="auto">
          <a:xfrm>
            <a:off x="1033200" y="2898000"/>
            <a:ext cx="647700" cy="369332"/>
            <a:chOff x="8773143" y="4154400"/>
            <a:chExt cx="647700" cy="369332"/>
          </a:xfrm>
        </p:grpSpPr>
        <p:sp>
          <p:nvSpPr>
            <p:cNvPr id="36" name="下矢印 29">
              <a:extLst>
                <a:ext uri="{FF2B5EF4-FFF2-40B4-BE49-F238E27FC236}">
                  <a16:creationId xmlns:a16="http://schemas.microsoft.com/office/drawing/2014/main" id="{9D7C936C-EEA6-4B6B-BC10-D1397DD4ACAD}"/>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7" name="正方形/長方形 1">
              <a:extLst>
                <a:ext uri="{FF2B5EF4-FFF2-40B4-BE49-F238E27FC236}">
                  <a16:creationId xmlns:a16="http://schemas.microsoft.com/office/drawing/2014/main" id="{2FC8B39A-4A75-4A40-AC29-32E169E50840}"/>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①例題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は、②の中身をもつ、③リストファイル（</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）を読み込んで、④</a:t>
            </a:r>
            <a:r>
              <a:rPr lang="en-US" altLang="ja-JP" dirty="0">
                <a:solidFill>
                  <a:schemeClr val="bg1">
                    <a:lumMod val="50000"/>
                  </a:schemeClr>
                </a:solidFill>
                <a:latin typeface="+mn-ea"/>
              </a:rPr>
              <a:t>1</a:t>
            </a:r>
            <a:r>
              <a:rPr lang="ja-JP" altLang="en-US" dirty="0">
                <a:solidFill>
                  <a:schemeClr val="bg1">
                    <a:lumMod val="50000"/>
                  </a:schemeClr>
                </a:solidFill>
                <a:latin typeface="+mn-ea"/>
              </a:rPr>
              <a:t>列目で一致する行を抽出するスクリプトでした。</a:t>
            </a:r>
            <a:r>
              <a:rPr lang="ja-JP" altLang="en-US" dirty="0">
                <a:latin typeface="+mn-ea"/>
              </a:rPr>
              <a:t>応用として、⑤新たに作成したリストファイル（</a:t>
            </a:r>
            <a:r>
              <a:rPr lang="en-US" altLang="ja-JP" dirty="0">
                <a:solidFill>
                  <a:srgbClr val="669900"/>
                </a:solidFill>
                <a:latin typeface="+mn-ea"/>
              </a:rPr>
              <a:t>list.txt</a:t>
            </a:r>
            <a:r>
              <a:rPr lang="ja-JP" altLang="en-US" dirty="0">
                <a:latin typeface="+mn-ea"/>
              </a:rPr>
              <a:t>）を読み込んで、⑥</a:t>
            </a:r>
            <a:r>
              <a:rPr lang="en-US" altLang="ja-JP" dirty="0">
                <a:solidFill>
                  <a:srgbClr val="669900"/>
                </a:solidFill>
                <a:latin typeface="+mn-ea"/>
              </a:rPr>
              <a:t>4</a:t>
            </a:r>
            <a:r>
              <a:rPr lang="ja-JP" altLang="en-US" dirty="0">
                <a:latin typeface="+mn-ea"/>
              </a:rPr>
              <a:t>列目で一致する行の抽出を行います。</a:t>
            </a:r>
            <a:endParaRPr lang="ja-JP" altLang="en-US" b="1" dirty="0">
              <a:latin typeface="+mn-ea"/>
            </a:endParaRPr>
          </a:p>
        </p:txBody>
      </p:sp>
      <p:grpSp>
        <p:nvGrpSpPr>
          <p:cNvPr id="40" name="グループ化 25">
            <a:extLst>
              <a:ext uri="{FF2B5EF4-FFF2-40B4-BE49-F238E27FC236}">
                <a16:creationId xmlns:a16="http://schemas.microsoft.com/office/drawing/2014/main" id="{C83E5F75-B8C6-46E3-BBD7-A02565E4B742}"/>
              </a:ext>
            </a:extLst>
          </p:cNvPr>
          <p:cNvGrpSpPr>
            <a:grpSpLocks/>
          </p:cNvGrpSpPr>
          <p:nvPr/>
        </p:nvGrpSpPr>
        <p:grpSpPr bwMode="auto">
          <a:xfrm>
            <a:off x="1162800" y="3945600"/>
            <a:ext cx="647700" cy="368300"/>
            <a:chOff x="8265543" y="5967772"/>
            <a:chExt cx="647700" cy="369332"/>
          </a:xfrm>
        </p:grpSpPr>
        <p:sp>
          <p:nvSpPr>
            <p:cNvPr id="41" name="下矢印 26">
              <a:extLst>
                <a:ext uri="{FF2B5EF4-FFF2-40B4-BE49-F238E27FC236}">
                  <a16:creationId xmlns:a16="http://schemas.microsoft.com/office/drawing/2014/main" id="{D8681100-A965-4257-AEFB-104C9744396B}"/>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2" name="テキスト ボックス 27">
              <a:extLst>
                <a:ext uri="{FF2B5EF4-FFF2-40B4-BE49-F238E27FC236}">
                  <a16:creationId xmlns:a16="http://schemas.microsoft.com/office/drawing/2014/main" id="{85DCCE21-2918-477D-B670-A22666E7B241}"/>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pic>
        <p:nvPicPr>
          <p:cNvPr id="43" name="図 42">
            <a:extLst>
              <a:ext uri="{FF2B5EF4-FFF2-40B4-BE49-F238E27FC236}">
                <a16:creationId xmlns:a16="http://schemas.microsoft.com/office/drawing/2014/main" id="{80BB4767-A587-46A6-9A2B-67CCB8FF23B4}"/>
              </a:ext>
            </a:extLst>
          </p:cNvPr>
          <p:cNvPicPr>
            <a:picLocks noChangeAspect="1"/>
          </p:cNvPicPr>
          <p:nvPr/>
        </p:nvPicPr>
        <p:blipFill>
          <a:blip r:embed="rId8"/>
          <a:stretch>
            <a:fillRect/>
          </a:stretch>
        </p:blipFill>
        <p:spPr>
          <a:xfrm>
            <a:off x="7078662" y="2420888"/>
            <a:ext cx="1671638" cy="1200150"/>
          </a:xfrm>
          <a:prstGeom prst="rect">
            <a:avLst/>
          </a:prstGeom>
          <a:ln w="19050">
            <a:solidFill>
              <a:srgbClr val="FF0000"/>
            </a:solidFill>
          </a:ln>
        </p:spPr>
      </p:pic>
      <p:grpSp>
        <p:nvGrpSpPr>
          <p:cNvPr id="44" name="グループ化 1">
            <a:extLst>
              <a:ext uri="{FF2B5EF4-FFF2-40B4-BE49-F238E27FC236}">
                <a16:creationId xmlns:a16="http://schemas.microsoft.com/office/drawing/2014/main" id="{35FC360D-8667-46B9-AEEA-F945D3BBD4AB}"/>
              </a:ext>
            </a:extLst>
          </p:cNvPr>
          <p:cNvGrpSpPr>
            <a:grpSpLocks/>
          </p:cNvGrpSpPr>
          <p:nvPr/>
        </p:nvGrpSpPr>
        <p:grpSpPr bwMode="auto">
          <a:xfrm>
            <a:off x="8679642" y="1980000"/>
            <a:ext cx="415498" cy="647700"/>
            <a:chOff x="8946000" y="4620357"/>
            <a:chExt cx="415497" cy="647700"/>
          </a:xfrm>
        </p:grpSpPr>
        <p:sp>
          <p:nvSpPr>
            <p:cNvPr id="45" name="下矢印 31">
              <a:extLst>
                <a:ext uri="{FF2B5EF4-FFF2-40B4-BE49-F238E27FC236}">
                  <a16:creationId xmlns:a16="http://schemas.microsoft.com/office/drawing/2014/main" id="{6F6A9D2E-AC8B-426C-9A7B-57ECE9D16552}"/>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6" name="正方形/長方形 1">
              <a:extLst>
                <a:ext uri="{FF2B5EF4-FFF2-40B4-BE49-F238E27FC236}">
                  <a16:creationId xmlns:a16="http://schemas.microsoft.com/office/drawing/2014/main" id="{919ABE58-B357-4FBD-8143-18B0C7D1053E}"/>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200101243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9FBC558-CCBF-4C18-8B90-D05983A00299}"/>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138</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①例題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は、②の中身をもつ、③リストファイル（</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）を読み込んで、④</a:t>
            </a:r>
            <a:r>
              <a:rPr lang="en-US" altLang="ja-JP" dirty="0">
                <a:solidFill>
                  <a:schemeClr val="bg1">
                    <a:lumMod val="50000"/>
                  </a:schemeClr>
                </a:solidFill>
                <a:latin typeface="+mn-ea"/>
              </a:rPr>
              <a:t>1</a:t>
            </a:r>
            <a:r>
              <a:rPr lang="ja-JP" altLang="en-US" dirty="0">
                <a:solidFill>
                  <a:schemeClr val="bg1">
                    <a:lumMod val="50000"/>
                  </a:schemeClr>
                </a:solidFill>
                <a:latin typeface="+mn-ea"/>
              </a:rPr>
              <a:t>列目で一致する行を抽出するスクリプトでした。応用として、⑤新たに作成したリストファイル（</a:t>
            </a:r>
            <a:r>
              <a:rPr lang="en-US" altLang="ja-JP" dirty="0">
                <a:solidFill>
                  <a:schemeClr val="bg1">
                    <a:lumMod val="50000"/>
                  </a:schemeClr>
                </a:solidFill>
                <a:latin typeface="+mn-ea"/>
              </a:rPr>
              <a:t>list.txt</a:t>
            </a:r>
            <a:r>
              <a:rPr lang="ja-JP" altLang="en-US" dirty="0">
                <a:solidFill>
                  <a:schemeClr val="bg1">
                    <a:lumMod val="50000"/>
                  </a:schemeClr>
                </a:solidFill>
                <a:latin typeface="+mn-ea"/>
              </a:rPr>
              <a:t>）を読み込んで、⑥</a:t>
            </a:r>
            <a:r>
              <a:rPr lang="en-US" altLang="ja-JP" dirty="0">
                <a:solidFill>
                  <a:schemeClr val="bg1">
                    <a:lumMod val="50000"/>
                  </a:schemeClr>
                </a:solidFill>
                <a:latin typeface="+mn-ea"/>
              </a:rPr>
              <a:t>4</a:t>
            </a:r>
            <a:r>
              <a:rPr lang="ja-JP" altLang="en-US" dirty="0">
                <a:solidFill>
                  <a:schemeClr val="bg1">
                    <a:lumMod val="50000"/>
                  </a:schemeClr>
                </a:solidFill>
                <a:latin typeface="+mn-ea"/>
              </a:rPr>
              <a:t>列目で一致する行の抽出を行います。</a:t>
            </a:r>
            <a:r>
              <a:rPr lang="ja-JP" altLang="en-US" dirty="0">
                <a:latin typeface="+mn-ea"/>
              </a:rPr>
              <a:t>これは</a:t>
            </a:r>
            <a:r>
              <a:rPr lang="en-US" altLang="ja-JP" dirty="0">
                <a:latin typeface="+mn-ea"/>
              </a:rPr>
              <a:t>RStudio</a:t>
            </a:r>
            <a:r>
              <a:rPr lang="ja-JP" altLang="en-US" dirty="0">
                <a:latin typeface="+mn-ea"/>
              </a:rPr>
              <a:t>を再起動して、⑦作業ディレクトリの変更まで終了した状態。</a:t>
            </a:r>
            <a:endParaRPr lang="ja-JP" altLang="en-US" b="1" dirty="0">
              <a:latin typeface="+mn-ea"/>
            </a:endParaRPr>
          </a:p>
        </p:txBody>
      </p:sp>
      <p:grpSp>
        <p:nvGrpSpPr>
          <p:cNvPr id="38" name="グループ化 19">
            <a:extLst>
              <a:ext uri="{FF2B5EF4-FFF2-40B4-BE49-F238E27FC236}">
                <a16:creationId xmlns:a16="http://schemas.microsoft.com/office/drawing/2014/main" id="{35E7800E-FF76-4D67-8CB2-E9D6226B089C}"/>
              </a:ext>
            </a:extLst>
          </p:cNvPr>
          <p:cNvGrpSpPr>
            <a:grpSpLocks/>
          </p:cNvGrpSpPr>
          <p:nvPr/>
        </p:nvGrpSpPr>
        <p:grpSpPr bwMode="auto">
          <a:xfrm>
            <a:off x="8568000" y="3420000"/>
            <a:ext cx="433387" cy="647700"/>
            <a:chOff x="9008376" y="4278533"/>
            <a:chExt cx="432048" cy="647700"/>
          </a:xfrm>
        </p:grpSpPr>
        <p:sp>
          <p:nvSpPr>
            <p:cNvPr id="47" name="下矢印 20">
              <a:extLst>
                <a:ext uri="{FF2B5EF4-FFF2-40B4-BE49-F238E27FC236}">
                  <a16:creationId xmlns:a16="http://schemas.microsoft.com/office/drawing/2014/main" id="{ACA8EF9F-04B4-4F51-B4AF-8537FFB7B102}"/>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8" name="テキスト ボックス 21">
              <a:extLst>
                <a:ext uri="{FF2B5EF4-FFF2-40B4-BE49-F238E27FC236}">
                  <a16:creationId xmlns:a16="http://schemas.microsoft.com/office/drawing/2014/main" id="{63A94E7B-4CEE-4A81-8F9B-8BAA8E847BA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spTree>
    <p:extLst>
      <p:ext uri="{BB962C8B-B14F-4D97-AF65-F5344CB8AC3E}">
        <p14:creationId xmlns:p14="http://schemas.microsoft.com/office/powerpoint/2010/main" val="149595407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3847538-67DB-411F-B19C-9091114225F7}"/>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139</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latin typeface="+mn-ea"/>
              </a:rPr>
              <a:t>まずは①リストファイル（</a:t>
            </a:r>
            <a:r>
              <a:rPr lang="en-US" altLang="ja-JP" dirty="0">
                <a:solidFill>
                  <a:srgbClr val="669900"/>
                </a:solidFill>
                <a:latin typeface="+mn-ea"/>
              </a:rPr>
              <a:t>list.txt</a:t>
            </a:r>
            <a:r>
              <a:rPr lang="ja-JP" altLang="en-US" dirty="0">
                <a:latin typeface="+mn-ea"/>
              </a:rPr>
              <a:t>）を作成すべく、②</a:t>
            </a:r>
            <a:r>
              <a:rPr lang="en-US" altLang="ja-JP" dirty="0">
                <a:latin typeface="+mn-ea"/>
              </a:rPr>
              <a:t>File</a:t>
            </a:r>
            <a:r>
              <a:rPr lang="ja-JP" altLang="en-US" dirty="0">
                <a:latin typeface="+mn-ea"/>
              </a:rPr>
              <a:t>、③</a:t>
            </a:r>
            <a:r>
              <a:rPr lang="en-US" altLang="ja-JP" dirty="0">
                <a:latin typeface="+mn-ea"/>
              </a:rPr>
              <a:t>New File</a:t>
            </a:r>
            <a:r>
              <a:rPr lang="ja-JP" altLang="en-US" dirty="0">
                <a:latin typeface="+mn-ea"/>
              </a:rPr>
              <a:t>、④</a:t>
            </a:r>
            <a:r>
              <a:rPr lang="en-US" altLang="ja-JP" dirty="0">
                <a:latin typeface="+mn-ea"/>
              </a:rPr>
              <a:t>Text File</a:t>
            </a:r>
            <a:r>
              <a:rPr lang="ja-JP" altLang="en-US" dirty="0">
                <a:latin typeface="+mn-ea"/>
              </a:rPr>
              <a:t>。</a:t>
            </a:r>
            <a:endParaRPr lang="ja-JP" altLang="en-US" b="1" dirty="0">
              <a:latin typeface="+mn-ea"/>
            </a:endParaRPr>
          </a:p>
        </p:txBody>
      </p:sp>
      <p:pic>
        <p:nvPicPr>
          <p:cNvPr id="11" name="図 10">
            <a:extLst>
              <a:ext uri="{FF2B5EF4-FFF2-40B4-BE49-F238E27FC236}">
                <a16:creationId xmlns:a16="http://schemas.microsoft.com/office/drawing/2014/main" id="{C270853F-7B34-4F8B-8DB6-FC7CC9CEB0B9}"/>
              </a:ext>
            </a:extLst>
          </p:cNvPr>
          <p:cNvPicPr>
            <a:picLocks noChangeAspect="1"/>
          </p:cNvPicPr>
          <p:nvPr/>
        </p:nvPicPr>
        <p:blipFill>
          <a:blip r:embed="rId5"/>
          <a:stretch>
            <a:fillRect/>
          </a:stretch>
        </p:blipFill>
        <p:spPr>
          <a:xfrm>
            <a:off x="7078662" y="2420888"/>
            <a:ext cx="1671638" cy="1200150"/>
          </a:xfrm>
          <a:prstGeom prst="rect">
            <a:avLst/>
          </a:prstGeom>
          <a:ln w="19050">
            <a:solidFill>
              <a:srgbClr val="FF0000"/>
            </a:solidFill>
          </a:ln>
        </p:spPr>
      </p:pic>
      <p:grpSp>
        <p:nvGrpSpPr>
          <p:cNvPr id="13" name="グループ化 1">
            <a:extLst>
              <a:ext uri="{FF2B5EF4-FFF2-40B4-BE49-F238E27FC236}">
                <a16:creationId xmlns:a16="http://schemas.microsoft.com/office/drawing/2014/main" id="{0B2FA516-8529-47AA-9314-1304B3BA9560}"/>
              </a:ext>
            </a:extLst>
          </p:cNvPr>
          <p:cNvGrpSpPr>
            <a:grpSpLocks/>
          </p:cNvGrpSpPr>
          <p:nvPr/>
        </p:nvGrpSpPr>
        <p:grpSpPr bwMode="auto">
          <a:xfrm>
            <a:off x="8679642" y="1980000"/>
            <a:ext cx="415498" cy="647700"/>
            <a:chOff x="8946000" y="4620357"/>
            <a:chExt cx="415497" cy="647700"/>
          </a:xfrm>
        </p:grpSpPr>
        <p:sp>
          <p:nvSpPr>
            <p:cNvPr id="14" name="下矢印 31">
              <a:extLst>
                <a:ext uri="{FF2B5EF4-FFF2-40B4-BE49-F238E27FC236}">
                  <a16:creationId xmlns:a16="http://schemas.microsoft.com/office/drawing/2014/main" id="{71B24283-D61A-43CE-AA0D-2F3B3C447161}"/>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正方形/長方形 1">
              <a:extLst>
                <a:ext uri="{FF2B5EF4-FFF2-40B4-BE49-F238E27FC236}">
                  <a16:creationId xmlns:a16="http://schemas.microsoft.com/office/drawing/2014/main" id="{5216861C-271F-49B5-A702-CC8E09C0FF73}"/>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pic>
        <p:nvPicPr>
          <p:cNvPr id="6" name="図 5">
            <a:extLst>
              <a:ext uri="{FF2B5EF4-FFF2-40B4-BE49-F238E27FC236}">
                <a16:creationId xmlns:a16="http://schemas.microsoft.com/office/drawing/2014/main" id="{BFF5382D-3356-4FA3-8525-F301478A8F9C}"/>
              </a:ext>
            </a:extLst>
          </p:cNvPr>
          <p:cNvPicPr>
            <a:picLocks noChangeAspect="1"/>
          </p:cNvPicPr>
          <p:nvPr/>
        </p:nvPicPr>
        <p:blipFill>
          <a:blip r:embed="rId6"/>
          <a:stretch>
            <a:fillRect/>
          </a:stretch>
        </p:blipFill>
        <p:spPr>
          <a:xfrm>
            <a:off x="3625200" y="1548000"/>
            <a:ext cx="2301439" cy="3673158"/>
          </a:xfrm>
          <a:prstGeom prst="rect">
            <a:avLst/>
          </a:prstGeom>
          <a:ln>
            <a:solidFill>
              <a:srgbClr val="000000"/>
            </a:solidFill>
          </a:ln>
        </p:spPr>
      </p:pic>
      <p:grpSp>
        <p:nvGrpSpPr>
          <p:cNvPr id="17" name="グループ化 1">
            <a:extLst>
              <a:ext uri="{FF2B5EF4-FFF2-40B4-BE49-F238E27FC236}">
                <a16:creationId xmlns:a16="http://schemas.microsoft.com/office/drawing/2014/main" id="{CD918492-F25D-499B-9907-C776BE9836CE}"/>
              </a:ext>
            </a:extLst>
          </p:cNvPr>
          <p:cNvGrpSpPr>
            <a:grpSpLocks/>
          </p:cNvGrpSpPr>
          <p:nvPr/>
        </p:nvGrpSpPr>
        <p:grpSpPr bwMode="auto">
          <a:xfrm>
            <a:off x="288000" y="936000"/>
            <a:ext cx="415498" cy="647700"/>
            <a:chOff x="8946000" y="4620357"/>
            <a:chExt cx="415497" cy="647700"/>
          </a:xfrm>
        </p:grpSpPr>
        <p:sp>
          <p:nvSpPr>
            <p:cNvPr id="18" name="下矢印 31">
              <a:extLst>
                <a:ext uri="{FF2B5EF4-FFF2-40B4-BE49-F238E27FC236}">
                  <a16:creationId xmlns:a16="http://schemas.microsoft.com/office/drawing/2014/main" id="{53C15FAE-BBD5-4D01-8152-9666AE2027D5}"/>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正方形/長方形 1">
              <a:extLst>
                <a:ext uri="{FF2B5EF4-FFF2-40B4-BE49-F238E27FC236}">
                  <a16:creationId xmlns:a16="http://schemas.microsoft.com/office/drawing/2014/main" id="{4E725C1C-5C57-4528-81A3-4FCAED6FB6A1}"/>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20" name="グループ化 19">
            <a:extLst>
              <a:ext uri="{FF2B5EF4-FFF2-40B4-BE49-F238E27FC236}">
                <a16:creationId xmlns:a16="http://schemas.microsoft.com/office/drawing/2014/main" id="{141297AF-719F-4ED4-87B6-20ECC6B26A4D}"/>
              </a:ext>
            </a:extLst>
          </p:cNvPr>
          <p:cNvGrpSpPr>
            <a:grpSpLocks/>
          </p:cNvGrpSpPr>
          <p:nvPr/>
        </p:nvGrpSpPr>
        <p:grpSpPr bwMode="auto">
          <a:xfrm>
            <a:off x="992560" y="1350000"/>
            <a:ext cx="433387" cy="647700"/>
            <a:chOff x="9008376" y="4278533"/>
            <a:chExt cx="432048" cy="647700"/>
          </a:xfrm>
        </p:grpSpPr>
        <p:sp>
          <p:nvSpPr>
            <p:cNvPr id="21" name="下矢印 20">
              <a:extLst>
                <a:ext uri="{FF2B5EF4-FFF2-40B4-BE49-F238E27FC236}">
                  <a16:creationId xmlns:a16="http://schemas.microsoft.com/office/drawing/2014/main" id="{ABBA7F17-65FF-4402-83A1-71344C97C7D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1">
              <a:extLst>
                <a:ext uri="{FF2B5EF4-FFF2-40B4-BE49-F238E27FC236}">
                  <a16:creationId xmlns:a16="http://schemas.microsoft.com/office/drawing/2014/main" id="{D0C0BD42-7E5D-4939-B132-DBC36E195A83}"/>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23" name="グループ化 22">
            <a:extLst>
              <a:ext uri="{FF2B5EF4-FFF2-40B4-BE49-F238E27FC236}">
                <a16:creationId xmlns:a16="http://schemas.microsoft.com/office/drawing/2014/main" id="{803D6EC7-E9D2-4FFB-9938-1A92D7435700}"/>
              </a:ext>
            </a:extLst>
          </p:cNvPr>
          <p:cNvGrpSpPr>
            <a:grpSpLocks/>
          </p:cNvGrpSpPr>
          <p:nvPr/>
        </p:nvGrpSpPr>
        <p:grpSpPr bwMode="auto">
          <a:xfrm>
            <a:off x="4431360" y="2689200"/>
            <a:ext cx="433387" cy="647700"/>
            <a:chOff x="9008376" y="4278533"/>
            <a:chExt cx="432048" cy="647700"/>
          </a:xfrm>
        </p:grpSpPr>
        <p:sp>
          <p:nvSpPr>
            <p:cNvPr id="24" name="下矢印 20">
              <a:extLst>
                <a:ext uri="{FF2B5EF4-FFF2-40B4-BE49-F238E27FC236}">
                  <a16:creationId xmlns:a16="http://schemas.microsoft.com/office/drawing/2014/main" id="{14D45F62-F2C3-41FA-8F58-2FCC1C56FF20}"/>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4">
              <a:extLst>
                <a:ext uri="{FF2B5EF4-FFF2-40B4-BE49-F238E27FC236}">
                  <a16:creationId xmlns:a16="http://schemas.microsoft.com/office/drawing/2014/main" id="{68C95E69-BDCC-4B89-ACE5-7A23FE2F47E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3185830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Console</a:t>
            </a:r>
            <a:r>
              <a:rPr lang="ja-JP" altLang="en-US" sz="4000" dirty="0"/>
              <a:t>画面の見栄え</a:t>
            </a:r>
            <a:r>
              <a:rPr lang="en-US" altLang="ja-JP" sz="4000" dirty="0"/>
              <a:t>1</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14</a:t>
            </a:fld>
            <a:endParaRPr kumimoji="0" lang="en-US" altLang="ja-JP" dirty="0">
              <a:latin typeface="Arial Black" pitchFamily="34" charset="0"/>
            </a:endParaRPr>
          </a:p>
        </p:txBody>
      </p:sp>
      <p:pic>
        <p:nvPicPr>
          <p:cNvPr id="4" name="図 3">
            <a:extLst>
              <a:ext uri="{FF2B5EF4-FFF2-40B4-BE49-F238E27FC236}">
                <a16:creationId xmlns:a16="http://schemas.microsoft.com/office/drawing/2014/main" id="{C1035B67-F3D0-4D5F-9A47-21B313E8AD9F}"/>
              </a:ext>
            </a:extLst>
          </p:cNvPr>
          <p:cNvPicPr>
            <a:picLocks noChangeAspect="1"/>
          </p:cNvPicPr>
          <p:nvPr/>
        </p:nvPicPr>
        <p:blipFill>
          <a:blip r:embed="rId3"/>
          <a:stretch>
            <a:fillRect/>
          </a:stretch>
        </p:blipFill>
        <p:spPr>
          <a:xfrm>
            <a:off x="36000" y="936000"/>
            <a:ext cx="8715375" cy="5457825"/>
          </a:xfrm>
          <a:prstGeom prst="rect">
            <a:avLst/>
          </a:prstGeom>
        </p:spPr>
      </p:pic>
      <p:sp>
        <p:nvSpPr>
          <p:cNvPr id="15" name="正方形/長方形 14">
            <a:extLst>
              <a:ext uri="{FF2B5EF4-FFF2-40B4-BE49-F238E27FC236}">
                <a16:creationId xmlns:a16="http://schemas.microsoft.com/office/drawing/2014/main" id="{420E821B-4238-41A9-B163-58CB90B6942F}"/>
              </a:ext>
            </a:extLst>
          </p:cNvPr>
          <p:cNvSpPr/>
          <p:nvPr/>
        </p:nvSpPr>
        <p:spPr>
          <a:xfrm>
            <a:off x="128464" y="2268000"/>
            <a:ext cx="4802400" cy="4032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Text Box 8">
            <a:extLst>
              <a:ext uri="{FF2B5EF4-FFF2-40B4-BE49-F238E27FC236}">
                <a16:creationId xmlns:a16="http://schemas.microsoft.com/office/drawing/2014/main" id="{2416FA37-0614-4484-83AE-2B1D51B34C69}"/>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おそらくまだ、①</a:t>
            </a:r>
            <a:r>
              <a:rPr lang="en-US" altLang="ja-JP" dirty="0">
                <a:latin typeface="+mn-ea"/>
              </a:rPr>
              <a:t>Console</a:t>
            </a:r>
            <a:r>
              <a:rPr lang="ja-JP" altLang="en-US" dirty="0">
                <a:latin typeface="+mn-ea"/>
              </a:rPr>
              <a:t>画面の②赤枠部分の文字の大きさや見栄えが異なっているヒトがいらっしゃると思います。</a:t>
            </a:r>
            <a:endParaRPr lang="en-US" altLang="ja-JP" dirty="0">
              <a:latin typeface="+mn-ea"/>
            </a:endParaRPr>
          </a:p>
        </p:txBody>
      </p:sp>
      <p:grpSp>
        <p:nvGrpSpPr>
          <p:cNvPr id="18" name="グループ化 25">
            <a:extLst>
              <a:ext uri="{FF2B5EF4-FFF2-40B4-BE49-F238E27FC236}">
                <a16:creationId xmlns:a16="http://schemas.microsoft.com/office/drawing/2014/main" id="{2A647065-AC17-4006-A2AC-5AD938E5E1B2}"/>
              </a:ext>
            </a:extLst>
          </p:cNvPr>
          <p:cNvGrpSpPr>
            <a:grpSpLocks/>
          </p:cNvGrpSpPr>
          <p:nvPr/>
        </p:nvGrpSpPr>
        <p:grpSpPr bwMode="auto">
          <a:xfrm>
            <a:off x="2206800" y="1916832"/>
            <a:ext cx="647700" cy="368300"/>
            <a:chOff x="8265543" y="5967772"/>
            <a:chExt cx="647700" cy="369332"/>
          </a:xfrm>
        </p:grpSpPr>
        <p:sp>
          <p:nvSpPr>
            <p:cNvPr id="21" name="下矢印 26">
              <a:extLst>
                <a:ext uri="{FF2B5EF4-FFF2-40B4-BE49-F238E27FC236}">
                  <a16:creationId xmlns:a16="http://schemas.microsoft.com/office/drawing/2014/main" id="{E172F32C-9405-4222-8B4F-594DCBD6C7B6}"/>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7">
              <a:extLst>
                <a:ext uri="{FF2B5EF4-FFF2-40B4-BE49-F238E27FC236}">
                  <a16:creationId xmlns:a16="http://schemas.microsoft.com/office/drawing/2014/main" id="{FAEBBDBD-E15E-4128-A384-C99B215405DF}"/>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1" name="グループ化 25">
            <a:extLst>
              <a:ext uri="{FF2B5EF4-FFF2-40B4-BE49-F238E27FC236}">
                <a16:creationId xmlns:a16="http://schemas.microsoft.com/office/drawing/2014/main" id="{6ECB761B-F57A-459F-961A-99389C1EABB0}"/>
              </a:ext>
            </a:extLst>
          </p:cNvPr>
          <p:cNvGrpSpPr>
            <a:grpSpLocks/>
          </p:cNvGrpSpPr>
          <p:nvPr/>
        </p:nvGrpSpPr>
        <p:grpSpPr bwMode="auto">
          <a:xfrm>
            <a:off x="90000" y="1512000"/>
            <a:ext cx="647700" cy="368300"/>
            <a:chOff x="8265543" y="5967772"/>
            <a:chExt cx="647700" cy="369332"/>
          </a:xfrm>
        </p:grpSpPr>
        <p:sp>
          <p:nvSpPr>
            <p:cNvPr id="12" name="下矢印 26">
              <a:extLst>
                <a:ext uri="{FF2B5EF4-FFF2-40B4-BE49-F238E27FC236}">
                  <a16:creationId xmlns:a16="http://schemas.microsoft.com/office/drawing/2014/main" id="{6B2FA4CC-A36B-43B5-BD3A-885EDEB7D486}"/>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テキスト ボックス 27">
              <a:extLst>
                <a:ext uri="{FF2B5EF4-FFF2-40B4-BE49-F238E27FC236}">
                  <a16:creationId xmlns:a16="http://schemas.microsoft.com/office/drawing/2014/main" id="{0A0BDAED-2498-4E04-9825-E42173E49BE4}"/>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56523102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A2CC232-6043-49A5-B907-EC748538A5ED}"/>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140</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まずは①リストファイル（</a:t>
            </a:r>
            <a:r>
              <a:rPr lang="en-US" altLang="ja-JP" dirty="0">
                <a:solidFill>
                  <a:schemeClr val="bg1">
                    <a:lumMod val="50000"/>
                  </a:schemeClr>
                </a:solidFill>
                <a:latin typeface="+mn-ea"/>
              </a:rPr>
              <a:t>list.txt</a:t>
            </a:r>
            <a:r>
              <a:rPr lang="ja-JP" altLang="en-US" dirty="0">
                <a:solidFill>
                  <a:schemeClr val="bg1">
                    <a:lumMod val="50000"/>
                  </a:schemeClr>
                </a:solidFill>
                <a:latin typeface="+mn-ea"/>
              </a:rPr>
              <a:t>）を作成すべく、②</a:t>
            </a:r>
            <a:r>
              <a:rPr lang="en-US" altLang="ja-JP" dirty="0">
                <a:solidFill>
                  <a:schemeClr val="bg1">
                    <a:lumMod val="50000"/>
                  </a:schemeClr>
                </a:solidFill>
                <a:latin typeface="+mn-ea"/>
              </a:rPr>
              <a:t>File</a:t>
            </a:r>
            <a:r>
              <a:rPr lang="ja-JP" altLang="en-US" dirty="0">
                <a:solidFill>
                  <a:schemeClr val="bg1">
                    <a:lumMod val="50000"/>
                  </a:schemeClr>
                </a:solidFill>
                <a:latin typeface="+mn-ea"/>
              </a:rPr>
              <a:t>、③</a:t>
            </a:r>
            <a:r>
              <a:rPr lang="en-US" altLang="ja-JP" dirty="0">
                <a:solidFill>
                  <a:schemeClr val="bg1">
                    <a:lumMod val="50000"/>
                  </a:schemeClr>
                </a:solidFill>
                <a:latin typeface="+mn-ea"/>
              </a:rPr>
              <a:t>New File</a:t>
            </a:r>
            <a:r>
              <a:rPr lang="ja-JP" altLang="en-US" dirty="0">
                <a:solidFill>
                  <a:schemeClr val="bg1">
                    <a:lumMod val="50000"/>
                  </a:schemeClr>
                </a:solidFill>
                <a:latin typeface="+mn-ea"/>
              </a:rPr>
              <a:t>、④</a:t>
            </a:r>
            <a:r>
              <a:rPr lang="en-US" altLang="ja-JP" dirty="0">
                <a:solidFill>
                  <a:schemeClr val="bg1">
                    <a:lumMod val="50000"/>
                  </a:schemeClr>
                </a:solidFill>
                <a:latin typeface="+mn-ea"/>
              </a:rPr>
              <a:t>Test File</a:t>
            </a:r>
            <a:r>
              <a:rPr lang="ja-JP" altLang="en-US" dirty="0">
                <a:solidFill>
                  <a:schemeClr val="bg1">
                    <a:lumMod val="50000"/>
                  </a:schemeClr>
                </a:solidFill>
                <a:latin typeface="+mn-ea"/>
              </a:rPr>
              <a:t>。</a:t>
            </a:r>
            <a:r>
              <a:rPr lang="ja-JP" altLang="en-US" dirty="0">
                <a:latin typeface="+mn-ea"/>
              </a:rPr>
              <a:t>こんな感じになります。</a:t>
            </a:r>
            <a:endParaRPr lang="ja-JP" altLang="en-US" b="1" dirty="0">
              <a:latin typeface="+mn-ea"/>
            </a:endParaRPr>
          </a:p>
        </p:txBody>
      </p:sp>
      <p:pic>
        <p:nvPicPr>
          <p:cNvPr id="11" name="図 10">
            <a:extLst>
              <a:ext uri="{FF2B5EF4-FFF2-40B4-BE49-F238E27FC236}">
                <a16:creationId xmlns:a16="http://schemas.microsoft.com/office/drawing/2014/main" id="{C270853F-7B34-4F8B-8DB6-FC7CC9CEB0B9}"/>
              </a:ext>
            </a:extLst>
          </p:cNvPr>
          <p:cNvPicPr>
            <a:picLocks noChangeAspect="1"/>
          </p:cNvPicPr>
          <p:nvPr/>
        </p:nvPicPr>
        <p:blipFill>
          <a:blip r:embed="rId5"/>
          <a:stretch>
            <a:fillRect/>
          </a:stretch>
        </p:blipFill>
        <p:spPr>
          <a:xfrm>
            <a:off x="7078662" y="2420888"/>
            <a:ext cx="1671638" cy="1200150"/>
          </a:xfrm>
          <a:prstGeom prst="rect">
            <a:avLst/>
          </a:prstGeom>
          <a:ln w="19050">
            <a:solidFill>
              <a:srgbClr val="FF0000"/>
            </a:solidFill>
          </a:ln>
        </p:spPr>
      </p:pic>
      <p:grpSp>
        <p:nvGrpSpPr>
          <p:cNvPr id="13" name="グループ化 1">
            <a:extLst>
              <a:ext uri="{FF2B5EF4-FFF2-40B4-BE49-F238E27FC236}">
                <a16:creationId xmlns:a16="http://schemas.microsoft.com/office/drawing/2014/main" id="{0B2FA516-8529-47AA-9314-1304B3BA9560}"/>
              </a:ext>
            </a:extLst>
          </p:cNvPr>
          <p:cNvGrpSpPr>
            <a:grpSpLocks/>
          </p:cNvGrpSpPr>
          <p:nvPr/>
        </p:nvGrpSpPr>
        <p:grpSpPr bwMode="auto">
          <a:xfrm>
            <a:off x="8679642" y="1980000"/>
            <a:ext cx="415498" cy="647700"/>
            <a:chOff x="8946000" y="4620357"/>
            <a:chExt cx="415497" cy="647700"/>
          </a:xfrm>
        </p:grpSpPr>
        <p:sp>
          <p:nvSpPr>
            <p:cNvPr id="14" name="下矢印 31">
              <a:extLst>
                <a:ext uri="{FF2B5EF4-FFF2-40B4-BE49-F238E27FC236}">
                  <a16:creationId xmlns:a16="http://schemas.microsoft.com/office/drawing/2014/main" id="{71B24283-D61A-43CE-AA0D-2F3B3C447161}"/>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正方形/長方形 1">
              <a:extLst>
                <a:ext uri="{FF2B5EF4-FFF2-40B4-BE49-F238E27FC236}">
                  <a16:creationId xmlns:a16="http://schemas.microsoft.com/office/drawing/2014/main" id="{5216861C-271F-49B5-A702-CC8E09C0FF73}"/>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34925425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0E3F266-B0F7-4C8F-A654-C827BA0DF6ED}"/>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6</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141</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まずは①リストファイル（</a:t>
            </a:r>
            <a:r>
              <a:rPr lang="en-US" altLang="ja-JP" dirty="0">
                <a:solidFill>
                  <a:schemeClr val="bg1">
                    <a:lumMod val="50000"/>
                  </a:schemeClr>
                </a:solidFill>
                <a:latin typeface="+mn-ea"/>
              </a:rPr>
              <a:t>list.txt</a:t>
            </a:r>
            <a:r>
              <a:rPr lang="ja-JP" altLang="en-US" dirty="0">
                <a:solidFill>
                  <a:schemeClr val="bg1">
                    <a:lumMod val="50000"/>
                  </a:schemeClr>
                </a:solidFill>
                <a:latin typeface="+mn-ea"/>
              </a:rPr>
              <a:t>）を作成すべく、②</a:t>
            </a:r>
            <a:r>
              <a:rPr lang="en-US" altLang="ja-JP" dirty="0">
                <a:solidFill>
                  <a:schemeClr val="bg1">
                    <a:lumMod val="50000"/>
                  </a:schemeClr>
                </a:solidFill>
                <a:latin typeface="+mn-ea"/>
              </a:rPr>
              <a:t>File</a:t>
            </a:r>
            <a:r>
              <a:rPr lang="ja-JP" altLang="en-US" dirty="0">
                <a:solidFill>
                  <a:schemeClr val="bg1">
                    <a:lumMod val="50000"/>
                  </a:schemeClr>
                </a:solidFill>
                <a:latin typeface="+mn-ea"/>
              </a:rPr>
              <a:t>、③</a:t>
            </a:r>
            <a:r>
              <a:rPr lang="en-US" altLang="ja-JP" dirty="0">
                <a:solidFill>
                  <a:schemeClr val="bg1">
                    <a:lumMod val="50000"/>
                  </a:schemeClr>
                </a:solidFill>
                <a:latin typeface="+mn-ea"/>
              </a:rPr>
              <a:t>New File</a:t>
            </a:r>
            <a:r>
              <a:rPr lang="ja-JP" altLang="en-US" dirty="0">
                <a:solidFill>
                  <a:schemeClr val="bg1">
                    <a:lumMod val="50000"/>
                  </a:schemeClr>
                </a:solidFill>
                <a:latin typeface="+mn-ea"/>
              </a:rPr>
              <a:t>、④</a:t>
            </a:r>
            <a:r>
              <a:rPr lang="en-US" altLang="ja-JP" dirty="0">
                <a:solidFill>
                  <a:schemeClr val="bg1">
                    <a:lumMod val="50000"/>
                  </a:schemeClr>
                </a:solidFill>
                <a:latin typeface="+mn-ea"/>
              </a:rPr>
              <a:t>Test File</a:t>
            </a:r>
            <a:r>
              <a:rPr lang="ja-JP" altLang="en-US" dirty="0">
                <a:solidFill>
                  <a:schemeClr val="bg1">
                    <a:lumMod val="50000"/>
                  </a:schemeClr>
                </a:solidFill>
                <a:latin typeface="+mn-ea"/>
              </a:rPr>
              <a:t>。こんな感じになります。</a:t>
            </a:r>
            <a:r>
              <a:rPr lang="ja-JP" altLang="en-US" dirty="0">
                <a:latin typeface="+mn-ea"/>
              </a:rPr>
              <a:t>①と同じように抽出したいキーワードを入力。この際、②の部分で最後にリターンキーを「押すか押さないか」でコピペ実行時に「警告が出ないか出るか」の違いがでますがそれも含めて楽しんでください。</a:t>
            </a:r>
            <a:endParaRPr lang="ja-JP" altLang="en-US" b="1" dirty="0">
              <a:latin typeface="+mn-ea"/>
            </a:endParaRPr>
          </a:p>
        </p:txBody>
      </p:sp>
      <p:pic>
        <p:nvPicPr>
          <p:cNvPr id="11" name="図 10">
            <a:extLst>
              <a:ext uri="{FF2B5EF4-FFF2-40B4-BE49-F238E27FC236}">
                <a16:creationId xmlns:a16="http://schemas.microsoft.com/office/drawing/2014/main" id="{C270853F-7B34-4F8B-8DB6-FC7CC9CEB0B9}"/>
              </a:ext>
            </a:extLst>
          </p:cNvPr>
          <p:cNvPicPr>
            <a:picLocks noChangeAspect="1"/>
          </p:cNvPicPr>
          <p:nvPr/>
        </p:nvPicPr>
        <p:blipFill>
          <a:blip r:embed="rId5"/>
          <a:stretch>
            <a:fillRect/>
          </a:stretch>
        </p:blipFill>
        <p:spPr>
          <a:xfrm>
            <a:off x="7078662" y="2420888"/>
            <a:ext cx="1671638" cy="1200150"/>
          </a:xfrm>
          <a:prstGeom prst="rect">
            <a:avLst/>
          </a:prstGeom>
          <a:ln w="19050">
            <a:solidFill>
              <a:srgbClr val="FF0000"/>
            </a:solidFill>
          </a:ln>
        </p:spPr>
      </p:pic>
      <p:grpSp>
        <p:nvGrpSpPr>
          <p:cNvPr id="13" name="グループ化 1">
            <a:extLst>
              <a:ext uri="{FF2B5EF4-FFF2-40B4-BE49-F238E27FC236}">
                <a16:creationId xmlns:a16="http://schemas.microsoft.com/office/drawing/2014/main" id="{0B2FA516-8529-47AA-9314-1304B3BA9560}"/>
              </a:ext>
            </a:extLst>
          </p:cNvPr>
          <p:cNvGrpSpPr>
            <a:grpSpLocks/>
          </p:cNvGrpSpPr>
          <p:nvPr/>
        </p:nvGrpSpPr>
        <p:grpSpPr bwMode="auto">
          <a:xfrm>
            <a:off x="8679642" y="1980000"/>
            <a:ext cx="415498" cy="647700"/>
            <a:chOff x="8946000" y="4620357"/>
            <a:chExt cx="415497" cy="647700"/>
          </a:xfrm>
        </p:grpSpPr>
        <p:sp>
          <p:nvSpPr>
            <p:cNvPr id="14" name="下矢印 31">
              <a:extLst>
                <a:ext uri="{FF2B5EF4-FFF2-40B4-BE49-F238E27FC236}">
                  <a16:creationId xmlns:a16="http://schemas.microsoft.com/office/drawing/2014/main" id="{71B24283-D61A-43CE-AA0D-2F3B3C447161}"/>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正方形/長方形 1">
              <a:extLst>
                <a:ext uri="{FF2B5EF4-FFF2-40B4-BE49-F238E27FC236}">
                  <a16:creationId xmlns:a16="http://schemas.microsoft.com/office/drawing/2014/main" id="{5216861C-271F-49B5-A702-CC8E09C0FF73}"/>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6" name="グループ化 19">
            <a:extLst>
              <a:ext uri="{FF2B5EF4-FFF2-40B4-BE49-F238E27FC236}">
                <a16:creationId xmlns:a16="http://schemas.microsoft.com/office/drawing/2014/main" id="{004D6845-FF09-4395-8F75-947EF9A1E02F}"/>
              </a:ext>
            </a:extLst>
          </p:cNvPr>
          <p:cNvGrpSpPr>
            <a:grpSpLocks/>
          </p:cNvGrpSpPr>
          <p:nvPr/>
        </p:nvGrpSpPr>
        <p:grpSpPr bwMode="auto">
          <a:xfrm>
            <a:off x="1496616" y="2242800"/>
            <a:ext cx="433387" cy="647700"/>
            <a:chOff x="9008376" y="4278533"/>
            <a:chExt cx="432048" cy="647700"/>
          </a:xfrm>
        </p:grpSpPr>
        <p:sp>
          <p:nvSpPr>
            <p:cNvPr id="17" name="下矢印 20">
              <a:extLst>
                <a:ext uri="{FF2B5EF4-FFF2-40B4-BE49-F238E27FC236}">
                  <a16:creationId xmlns:a16="http://schemas.microsoft.com/office/drawing/2014/main" id="{83BFA843-3432-4756-B134-59BEBA3F4A1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21">
              <a:extLst>
                <a:ext uri="{FF2B5EF4-FFF2-40B4-BE49-F238E27FC236}">
                  <a16:creationId xmlns:a16="http://schemas.microsoft.com/office/drawing/2014/main" id="{26C6B0A1-4AD5-4AF0-BA81-38959323A9E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Tree>
    <p:extLst>
      <p:ext uri="{BB962C8B-B14F-4D97-AF65-F5344CB8AC3E}">
        <p14:creationId xmlns:p14="http://schemas.microsoft.com/office/powerpoint/2010/main" val="62994453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0E3F266-B0F7-4C8F-A654-C827BA0DF6ED}"/>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7</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142</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まずは①リストファイル（</a:t>
            </a:r>
            <a:r>
              <a:rPr lang="en-US" altLang="ja-JP" dirty="0">
                <a:solidFill>
                  <a:schemeClr val="bg1">
                    <a:lumMod val="50000"/>
                  </a:schemeClr>
                </a:solidFill>
                <a:latin typeface="+mn-ea"/>
              </a:rPr>
              <a:t>list.txt</a:t>
            </a:r>
            <a:r>
              <a:rPr lang="ja-JP" altLang="en-US" dirty="0">
                <a:solidFill>
                  <a:schemeClr val="bg1">
                    <a:lumMod val="50000"/>
                  </a:schemeClr>
                </a:solidFill>
                <a:latin typeface="+mn-ea"/>
              </a:rPr>
              <a:t>）を作成すべく、②</a:t>
            </a:r>
            <a:r>
              <a:rPr lang="en-US" altLang="ja-JP" dirty="0">
                <a:solidFill>
                  <a:schemeClr val="bg1">
                    <a:lumMod val="50000"/>
                  </a:schemeClr>
                </a:solidFill>
                <a:latin typeface="+mn-ea"/>
              </a:rPr>
              <a:t>File</a:t>
            </a:r>
            <a:r>
              <a:rPr lang="ja-JP" altLang="en-US" dirty="0">
                <a:solidFill>
                  <a:schemeClr val="bg1">
                    <a:lumMod val="50000"/>
                  </a:schemeClr>
                </a:solidFill>
                <a:latin typeface="+mn-ea"/>
              </a:rPr>
              <a:t>、③</a:t>
            </a:r>
            <a:r>
              <a:rPr lang="en-US" altLang="ja-JP" dirty="0">
                <a:solidFill>
                  <a:schemeClr val="bg1">
                    <a:lumMod val="50000"/>
                  </a:schemeClr>
                </a:solidFill>
                <a:latin typeface="+mn-ea"/>
              </a:rPr>
              <a:t>New File</a:t>
            </a:r>
            <a:r>
              <a:rPr lang="ja-JP" altLang="en-US" dirty="0">
                <a:solidFill>
                  <a:schemeClr val="bg1">
                    <a:lumMod val="50000"/>
                  </a:schemeClr>
                </a:solidFill>
                <a:latin typeface="+mn-ea"/>
              </a:rPr>
              <a:t>、④</a:t>
            </a:r>
            <a:r>
              <a:rPr lang="en-US" altLang="ja-JP" dirty="0">
                <a:solidFill>
                  <a:schemeClr val="bg1">
                    <a:lumMod val="50000"/>
                  </a:schemeClr>
                </a:solidFill>
                <a:latin typeface="+mn-ea"/>
              </a:rPr>
              <a:t>Test File</a:t>
            </a:r>
            <a:r>
              <a:rPr lang="ja-JP" altLang="en-US" dirty="0">
                <a:solidFill>
                  <a:schemeClr val="bg1">
                    <a:lumMod val="50000"/>
                  </a:schemeClr>
                </a:solidFill>
                <a:latin typeface="+mn-ea"/>
              </a:rPr>
              <a:t>。こんな感じになります。①と同じように抽出したいキーワードを入力。この際、②の部分で最後にリターンキーを「押すか押さないか」でコピペ実行時に「警告が出ないか出るか」の違いがでますがそれも含めて楽しんでください。</a:t>
            </a:r>
            <a:r>
              <a:rPr lang="ja-JP" altLang="en-US" dirty="0">
                <a:latin typeface="+mn-ea"/>
              </a:rPr>
              <a:t>③を押して保存。</a:t>
            </a:r>
            <a:endParaRPr lang="ja-JP" altLang="en-US" b="1" dirty="0">
              <a:latin typeface="+mn-ea"/>
            </a:endParaRPr>
          </a:p>
        </p:txBody>
      </p:sp>
      <p:grpSp>
        <p:nvGrpSpPr>
          <p:cNvPr id="19" name="グループ化 22">
            <a:extLst>
              <a:ext uri="{FF2B5EF4-FFF2-40B4-BE49-F238E27FC236}">
                <a16:creationId xmlns:a16="http://schemas.microsoft.com/office/drawing/2014/main" id="{14D30DA6-C412-4348-952C-0C082E7C93CA}"/>
              </a:ext>
            </a:extLst>
          </p:cNvPr>
          <p:cNvGrpSpPr>
            <a:grpSpLocks/>
          </p:cNvGrpSpPr>
          <p:nvPr/>
        </p:nvGrpSpPr>
        <p:grpSpPr bwMode="auto">
          <a:xfrm>
            <a:off x="712800" y="2232000"/>
            <a:ext cx="647700" cy="368300"/>
            <a:chOff x="8113143" y="5184000"/>
            <a:chExt cx="647700" cy="369332"/>
          </a:xfrm>
        </p:grpSpPr>
        <p:sp>
          <p:nvSpPr>
            <p:cNvPr id="20" name="下矢印 23">
              <a:extLst>
                <a:ext uri="{FF2B5EF4-FFF2-40B4-BE49-F238E27FC236}">
                  <a16:creationId xmlns:a16="http://schemas.microsoft.com/office/drawing/2014/main" id="{4AD0A79D-FDA5-4CCF-A6A2-02670A0A5630}"/>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4">
              <a:extLst>
                <a:ext uri="{FF2B5EF4-FFF2-40B4-BE49-F238E27FC236}">
                  <a16:creationId xmlns:a16="http://schemas.microsoft.com/office/drawing/2014/main" id="{A32D74CB-97BE-4B98-B644-FCBAF12342B8}"/>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31873178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0E3F266-B0F7-4C8F-A654-C827BA0DF6ED}"/>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8</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143</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grpSp>
        <p:nvGrpSpPr>
          <p:cNvPr id="19" name="グループ化 22">
            <a:extLst>
              <a:ext uri="{FF2B5EF4-FFF2-40B4-BE49-F238E27FC236}">
                <a16:creationId xmlns:a16="http://schemas.microsoft.com/office/drawing/2014/main" id="{14D30DA6-C412-4348-952C-0C082E7C93CA}"/>
              </a:ext>
            </a:extLst>
          </p:cNvPr>
          <p:cNvGrpSpPr>
            <a:grpSpLocks/>
          </p:cNvGrpSpPr>
          <p:nvPr/>
        </p:nvGrpSpPr>
        <p:grpSpPr bwMode="auto">
          <a:xfrm>
            <a:off x="712800" y="2232000"/>
            <a:ext cx="647700" cy="368300"/>
            <a:chOff x="8113143" y="5184000"/>
            <a:chExt cx="647700" cy="369332"/>
          </a:xfrm>
        </p:grpSpPr>
        <p:sp>
          <p:nvSpPr>
            <p:cNvPr id="20" name="下矢印 23">
              <a:extLst>
                <a:ext uri="{FF2B5EF4-FFF2-40B4-BE49-F238E27FC236}">
                  <a16:creationId xmlns:a16="http://schemas.microsoft.com/office/drawing/2014/main" id="{4AD0A79D-FDA5-4CCF-A6A2-02670A0A5630}"/>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4">
              <a:extLst>
                <a:ext uri="{FF2B5EF4-FFF2-40B4-BE49-F238E27FC236}">
                  <a16:creationId xmlns:a16="http://schemas.microsoft.com/office/drawing/2014/main" id="{A32D74CB-97BE-4B98-B644-FCBAF12342B8}"/>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pic>
        <p:nvPicPr>
          <p:cNvPr id="2" name="図 1">
            <a:extLst>
              <a:ext uri="{FF2B5EF4-FFF2-40B4-BE49-F238E27FC236}">
                <a16:creationId xmlns:a16="http://schemas.microsoft.com/office/drawing/2014/main" id="{626D2378-E267-4A4B-A228-F5521D84803B}"/>
              </a:ext>
            </a:extLst>
          </p:cNvPr>
          <p:cNvPicPr>
            <a:picLocks noChangeAspect="1"/>
          </p:cNvPicPr>
          <p:nvPr/>
        </p:nvPicPr>
        <p:blipFill>
          <a:blip r:embed="rId5"/>
          <a:stretch>
            <a:fillRect/>
          </a:stretch>
        </p:blipFill>
        <p:spPr>
          <a:xfrm>
            <a:off x="1476000" y="1080000"/>
            <a:ext cx="7286625" cy="501967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まずは①リストファイル（</a:t>
            </a:r>
            <a:r>
              <a:rPr lang="en-US" altLang="ja-JP" dirty="0">
                <a:solidFill>
                  <a:schemeClr val="bg1">
                    <a:lumMod val="50000"/>
                  </a:schemeClr>
                </a:solidFill>
                <a:latin typeface="+mn-ea"/>
              </a:rPr>
              <a:t>list.txt</a:t>
            </a:r>
            <a:r>
              <a:rPr lang="ja-JP" altLang="en-US" dirty="0">
                <a:solidFill>
                  <a:schemeClr val="bg1">
                    <a:lumMod val="50000"/>
                  </a:schemeClr>
                </a:solidFill>
                <a:latin typeface="+mn-ea"/>
              </a:rPr>
              <a:t>）を作成すべく、②</a:t>
            </a:r>
            <a:r>
              <a:rPr lang="en-US" altLang="ja-JP" dirty="0">
                <a:solidFill>
                  <a:schemeClr val="bg1">
                    <a:lumMod val="50000"/>
                  </a:schemeClr>
                </a:solidFill>
                <a:latin typeface="+mn-ea"/>
              </a:rPr>
              <a:t>File</a:t>
            </a:r>
            <a:r>
              <a:rPr lang="ja-JP" altLang="en-US" dirty="0">
                <a:solidFill>
                  <a:schemeClr val="bg1">
                    <a:lumMod val="50000"/>
                  </a:schemeClr>
                </a:solidFill>
                <a:latin typeface="+mn-ea"/>
              </a:rPr>
              <a:t>、③</a:t>
            </a:r>
            <a:r>
              <a:rPr lang="en-US" altLang="ja-JP" dirty="0">
                <a:solidFill>
                  <a:schemeClr val="bg1">
                    <a:lumMod val="50000"/>
                  </a:schemeClr>
                </a:solidFill>
                <a:latin typeface="+mn-ea"/>
              </a:rPr>
              <a:t>New File</a:t>
            </a:r>
            <a:r>
              <a:rPr lang="ja-JP" altLang="en-US" dirty="0">
                <a:solidFill>
                  <a:schemeClr val="bg1">
                    <a:lumMod val="50000"/>
                  </a:schemeClr>
                </a:solidFill>
                <a:latin typeface="+mn-ea"/>
              </a:rPr>
              <a:t>、④</a:t>
            </a:r>
            <a:r>
              <a:rPr lang="en-US" altLang="ja-JP" dirty="0">
                <a:solidFill>
                  <a:schemeClr val="bg1">
                    <a:lumMod val="50000"/>
                  </a:schemeClr>
                </a:solidFill>
                <a:latin typeface="+mn-ea"/>
              </a:rPr>
              <a:t>Test File</a:t>
            </a:r>
            <a:r>
              <a:rPr lang="ja-JP" altLang="en-US" dirty="0">
                <a:solidFill>
                  <a:schemeClr val="bg1">
                    <a:lumMod val="50000"/>
                  </a:schemeClr>
                </a:solidFill>
                <a:latin typeface="+mn-ea"/>
              </a:rPr>
              <a:t>。こんな感じになります。①と同じように抽出したいキーワードを入力。この際、②の部分で最後にリターンキーを「押すか押さないか」でコピペ実行時に「警告が出ないか出るか」の違いがでますがそれも含めて楽しんでください。③を押して保存。</a:t>
            </a:r>
            <a:r>
              <a:rPr lang="ja-JP" altLang="en-US" dirty="0">
                <a:latin typeface="+mn-ea"/>
              </a:rPr>
              <a:t>こんな感じになるので</a:t>
            </a:r>
            <a:r>
              <a:rPr lang="en-US" altLang="ja-JP" dirty="0">
                <a:latin typeface="+mn-ea"/>
              </a:rPr>
              <a:t>…</a:t>
            </a:r>
            <a:endParaRPr lang="ja-JP" altLang="en-US" b="1" dirty="0">
              <a:latin typeface="+mn-ea"/>
            </a:endParaRPr>
          </a:p>
        </p:txBody>
      </p:sp>
    </p:spTree>
    <p:extLst>
      <p:ext uri="{BB962C8B-B14F-4D97-AF65-F5344CB8AC3E}">
        <p14:creationId xmlns:p14="http://schemas.microsoft.com/office/powerpoint/2010/main" val="249705363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0E3F266-B0F7-4C8F-A654-C827BA0DF6ED}"/>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9</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144</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grpSp>
        <p:nvGrpSpPr>
          <p:cNvPr id="19" name="グループ化 22">
            <a:extLst>
              <a:ext uri="{FF2B5EF4-FFF2-40B4-BE49-F238E27FC236}">
                <a16:creationId xmlns:a16="http://schemas.microsoft.com/office/drawing/2014/main" id="{14D30DA6-C412-4348-952C-0C082E7C93CA}"/>
              </a:ext>
            </a:extLst>
          </p:cNvPr>
          <p:cNvGrpSpPr>
            <a:grpSpLocks/>
          </p:cNvGrpSpPr>
          <p:nvPr/>
        </p:nvGrpSpPr>
        <p:grpSpPr bwMode="auto">
          <a:xfrm>
            <a:off x="712800" y="2232000"/>
            <a:ext cx="647700" cy="368300"/>
            <a:chOff x="8113143" y="5184000"/>
            <a:chExt cx="647700" cy="369332"/>
          </a:xfrm>
        </p:grpSpPr>
        <p:sp>
          <p:nvSpPr>
            <p:cNvPr id="20" name="下矢印 23">
              <a:extLst>
                <a:ext uri="{FF2B5EF4-FFF2-40B4-BE49-F238E27FC236}">
                  <a16:creationId xmlns:a16="http://schemas.microsoft.com/office/drawing/2014/main" id="{4AD0A79D-FDA5-4CCF-A6A2-02670A0A5630}"/>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4">
              <a:extLst>
                <a:ext uri="{FF2B5EF4-FFF2-40B4-BE49-F238E27FC236}">
                  <a16:creationId xmlns:a16="http://schemas.microsoft.com/office/drawing/2014/main" id="{A32D74CB-97BE-4B98-B644-FCBAF12342B8}"/>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pic>
        <p:nvPicPr>
          <p:cNvPr id="5" name="図 4">
            <a:extLst>
              <a:ext uri="{FF2B5EF4-FFF2-40B4-BE49-F238E27FC236}">
                <a16:creationId xmlns:a16="http://schemas.microsoft.com/office/drawing/2014/main" id="{AACAF043-0F6A-4DD5-BB0B-6C58CB61A856}"/>
              </a:ext>
            </a:extLst>
          </p:cNvPr>
          <p:cNvPicPr>
            <a:picLocks noChangeAspect="1"/>
          </p:cNvPicPr>
          <p:nvPr/>
        </p:nvPicPr>
        <p:blipFill>
          <a:blip r:embed="rId5"/>
          <a:stretch>
            <a:fillRect/>
          </a:stretch>
        </p:blipFill>
        <p:spPr>
          <a:xfrm>
            <a:off x="1476000" y="1080000"/>
            <a:ext cx="7286625" cy="501967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まずは①リストファイル（</a:t>
            </a:r>
            <a:r>
              <a:rPr lang="en-US" altLang="ja-JP" dirty="0">
                <a:solidFill>
                  <a:schemeClr val="bg1">
                    <a:lumMod val="50000"/>
                  </a:schemeClr>
                </a:solidFill>
                <a:latin typeface="+mn-ea"/>
              </a:rPr>
              <a:t>list.txt</a:t>
            </a:r>
            <a:r>
              <a:rPr lang="ja-JP" altLang="en-US" dirty="0">
                <a:solidFill>
                  <a:schemeClr val="bg1">
                    <a:lumMod val="50000"/>
                  </a:schemeClr>
                </a:solidFill>
                <a:latin typeface="+mn-ea"/>
              </a:rPr>
              <a:t>）を作成すべく、②</a:t>
            </a:r>
            <a:r>
              <a:rPr lang="en-US" altLang="ja-JP" dirty="0">
                <a:solidFill>
                  <a:schemeClr val="bg1">
                    <a:lumMod val="50000"/>
                  </a:schemeClr>
                </a:solidFill>
                <a:latin typeface="+mn-ea"/>
              </a:rPr>
              <a:t>File</a:t>
            </a:r>
            <a:r>
              <a:rPr lang="ja-JP" altLang="en-US" dirty="0">
                <a:solidFill>
                  <a:schemeClr val="bg1">
                    <a:lumMod val="50000"/>
                  </a:schemeClr>
                </a:solidFill>
                <a:latin typeface="+mn-ea"/>
              </a:rPr>
              <a:t>、③</a:t>
            </a:r>
            <a:r>
              <a:rPr lang="en-US" altLang="ja-JP" dirty="0">
                <a:solidFill>
                  <a:schemeClr val="bg1">
                    <a:lumMod val="50000"/>
                  </a:schemeClr>
                </a:solidFill>
                <a:latin typeface="+mn-ea"/>
              </a:rPr>
              <a:t>New File</a:t>
            </a:r>
            <a:r>
              <a:rPr lang="ja-JP" altLang="en-US" dirty="0">
                <a:solidFill>
                  <a:schemeClr val="bg1">
                    <a:lumMod val="50000"/>
                  </a:schemeClr>
                </a:solidFill>
                <a:latin typeface="+mn-ea"/>
              </a:rPr>
              <a:t>、④</a:t>
            </a:r>
            <a:r>
              <a:rPr lang="en-US" altLang="ja-JP" dirty="0">
                <a:solidFill>
                  <a:schemeClr val="bg1">
                    <a:lumMod val="50000"/>
                  </a:schemeClr>
                </a:solidFill>
                <a:latin typeface="+mn-ea"/>
              </a:rPr>
              <a:t>Test File</a:t>
            </a:r>
            <a:r>
              <a:rPr lang="ja-JP" altLang="en-US" dirty="0">
                <a:solidFill>
                  <a:schemeClr val="bg1">
                    <a:lumMod val="50000"/>
                  </a:schemeClr>
                </a:solidFill>
                <a:latin typeface="+mn-ea"/>
              </a:rPr>
              <a:t>。こんな感じになります。①と同じように抽出したいキーワードを入力。この際、②の部分で最後にリターンキーを「押すか押さないか」でコピペ実行時に「警告が出ないか出るか」の違いがでますがそれも含めて楽しんでください。③を押して保存。こんな感じになるので、</a:t>
            </a:r>
            <a:r>
              <a:rPr lang="ja-JP" altLang="en-US" dirty="0">
                <a:latin typeface="+mn-ea"/>
              </a:rPr>
              <a:t>④</a:t>
            </a:r>
            <a:r>
              <a:rPr lang="en-US" altLang="ja-JP" dirty="0">
                <a:solidFill>
                  <a:srgbClr val="669900"/>
                </a:solidFill>
                <a:latin typeface="+mn-ea"/>
              </a:rPr>
              <a:t>list.txt</a:t>
            </a:r>
            <a:r>
              <a:rPr lang="ja-JP" altLang="en-US" dirty="0">
                <a:latin typeface="+mn-ea"/>
              </a:rPr>
              <a:t>と打ち込んでから、⑤</a:t>
            </a:r>
            <a:r>
              <a:rPr lang="en-US" altLang="ja-JP" dirty="0">
                <a:latin typeface="+mn-ea"/>
              </a:rPr>
              <a:t>Save</a:t>
            </a:r>
            <a:r>
              <a:rPr lang="ja-JP" altLang="en-US" dirty="0">
                <a:latin typeface="+mn-ea"/>
              </a:rPr>
              <a:t>。</a:t>
            </a:r>
            <a:endParaRPr lang="ja-JP" altLang="en-US" b="1" dirty="0">
              <a:latin typeface="+mn-ea"/>
            </a:endParaRPr>
          </a:p>
        </p:txBody>
      </p:sp>
      <p:grpSp>
        <p:nvGrpSpPr>
          <p:cNvPr id="13" name="グループ化 19">
            <a:extLst>
              <a:ext uri="{FF2B5EF4-FFF2-40B4-BE49-F238E27FC236}">
                <a16:creationId xmlns:a16="http://schemas.microsoft.com/office/drawing/2014/main" id="{247EF19F-2DDC-4F68-828F-C06931651CA2}"/>
              </a:ext>
            </a:extLst>
          </p:cNvPr>
          <p:cNvGrpSpPr>
            <a:grpSpLocks/>
          </p:cNvGrpSpPr>
          <p:nvPr/>
        </p:nvGrpSpPr>
        <p:grpSpPr bwMode="auto">
          <a:xfrm>
            <a:off x="3440832" y="4562594"/>
            <a:ext cx="433387" cy="647700"/>
            <a:chOff x="9008376" y="4278533"/>
            <a:chExt cx="432048" cy="647700"/>
          </a:xfrm>
        </p:grpSpPr>
        <p:sp>
          <p:nvSpPr>
            <p:cNvPr id="14" name="下矢印 20">
              <a:extLst>
                <a:ext uri="{FF2B5EF4-FFF2-40B4-BE49-F238E27FC236}">
                  <a16:creationId xmlns:a16="http://schemas.microsoft.com/office/drawing/2014/main" id="{4E45BCB4-27A2-4C46-B019-30201ADECC5E}"/>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1">
              <a:extLst>
                <a:ext uri="{FF2B5EF4-FFF2-40B4-BE49-F238E27FC236}">
                  <a16:creationId xmlns:a16="http://schemas.microsoft.com/office/drawing/2014/main" id="{687C1390-B7DF-44D3-AFCD-17CD08B16F2B}"/>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16" name="グループ化 25">
            <a:extLst>
              <a:ext uri="{FF2B5EF4-FFF2-40B4-BE49-F238E27FC236}">
                <a16:creationId xmlns:a16="http://schemas.microsoft.com/office/drawing/2014/main" id="{AE614972-247F-4BC3-B5D7-EC3C239B019A}"/>
              </a:ext>
            </a:extLst>
          </p:cNvPr>
          <p:cNvGrpSpPr>
            <a:grpSpLocks/>
          </p:cNvGrpSpPr>
          <p:nvPr/>
        </p:nvGrpSpPr>
        <p:grpSpPr bwMode="auto">
          <a:xfrm>
            <a:off x="6516000" y="5346000"/>
            <a:ext cx="647700" cy="368300"/>
            <a:chOff x="8265543" y="5967772"/>
            <a:chExt cx="647700" cy="369332"/>
          </a:xfrm>
        </p:grpSpPr>
        <p:sp>
          <p:nvSpPr>
            <p:cNvPr id="17" name="下矢印 26">
              <a:extLst>
                <a:ext uri="{FF2B5EF4-FFF2-40B4-BE49-F238E27FC236}">
                  <a16:creationId xmlns:a16="http://schemas.microsoft.com/office/drawing/2014/main" id="{A3E1092B-A285-43DB-AA5A-48DB9C4005E8}"/>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27">
              <a:extLst>
                <a:ext uri="{FF2B5EF4-FFF2-40B4-BE49-F238E27FC236}">
                  <a16:creationId xmlns:a16="http://schemas.microsoft.com/office/drawing/2014/main" id="{7665A51E-6A9B-444D-992E-D92D9857F98F}"/>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384117986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4C4743AC-36EA-45D1-AD00-DED1C75877C3}"/>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10</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145</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313932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まずは①リストファイル（</a:t>
            </a:r>
            <a:r>
              <a:rPr lang="en-US" altLang="ja-JP" dirty="0">
                <a:solidFill>
                  <a:schemeClr val="bg1">
                    <a:lumMod val="50000"/>
                  </a:schemeClr>
                </a:solidFill>
                <a:latin typeface="+mn-ea"/>
              </a:rPr>
              <a:t>list.txt</a:t>
            </a:r>
            <a:r>
              <a:rPr lang="ja-JP" altLang="en-US" dirty="0">
                <a:solidFill>
                  <a:schemeClr val="bg1">
                    <a:lumMod val="50000"/>
                  </a:schemeClr>
                </a:solidFill>
                <a:latin typeface="+mn-ea"/>
              </a:rPr>
              <a:t>）を作成すべく、②</a:t>
            </a:r>
            <a:r>
              <a:rPr lang="en-US" altLang="ja-JP" dirty="0">
                <a:solidFill>
                  <a:schemeClr val="bg1">
                    <a:lumMod val="50000"/>
                  </a:schemeClr>
                </a:solidFill>
                <a:latin typeface="+mn-ea"/>
              </a:rPr>
              <a:t>File</a:t>
            </a:r>
            <a:r>
              <a:rPr lang="ja-JP" altLang="en-US" dirty="0">
                <a:solidFill>
                  <a:schemeClr val="bg1">
                    <a:lumMod val="50000"/>
                  </a:schemeClr>
                </a:solidFill>
                <a:latin typeface="+mn-ea"/>
              </a:rPr>
              <a:t>、③</a:t>
            </a:r>
            <a:r>
              <a:rPr lang="en-US" altLang="ja-JP" dirty="0">
                <a:solidFill>
                  <a:schemeClr val="bg1">
                    <a:lumMod val="50000"/>
                  </a:schemeClr>
                </a:solidFill>
                <a:latin typeface="+mn-ea"/>
              </a:rPr>
              <a:t>New File</a:t>
            </a:r>
            <a:r>
              <a:rPr lang="ja-JP" altLang="en-US" dirty="0">
                <a:solidFill>
                  <a:schemeClr val="bg1">
                    <a:lumMod val="50000"/>
                  </a:schemeClr>
                </a:solidFill>
                <a:latin typeface="+mn-ea"/>
              </a:rPr>
              <a:t>、④</a:t>
            </a:r>
            <a:r>
              <a:rPr lang="en-US" altLang="ja-JP" dirty="0">
                <a:solidFill>
                  <a:schemeClr val="bg1">
                    <a:lumMod val="50000"/>
                  </a:schemeClr>
                </a:solidFill>
                <a:latin typeface="+mn-ea"/>
              </a:rPr>
              <a:t>Test File</a:t>
            </a:r>
            <a:r>
              <a:rPr lang="ja-JP" altLang="en-US" dirty="0">
                <a:solidFill>
                  <a:schemeClr val="bg1">
                    <a:lumMod val="50000"/>
                  </a:schemeClr>
                </a:solidFill>
                <a:latin typeface="+mn-ea"/>
              </a:rPr>
              <a:t>。こんな感じになります。①と同じように抽出したいキーワードを入力。この際、②の部分で最後にリターンキーを「押すか押さないか」でコピペ実行時に「警告が出ないか出るか」の違いがでますがそれも含めて楽しんでください。③を押して保存。こんな感じになるので、④</a:t>
            </a:r>
            <a:r>
              <a:rPr lang="en-US" altLang="ja-JP" dirty="0">
                <a:solidFill>
                  <a:schemeClr val="bg1">
                    <a:lumMod val="50000"/>
                  </a:schemeClr>
                </a:solidFill>
                <a:latin typeface="+mn-ea"/>
              </a:rPr>
              <a:t>list.txt</a:t>
            </a:r>
            <a:r>
              <a:rPr lang="ja-JP" altLang="en-US" dirty="0">
                <a:solidFill>
                  <a:schemeClr val="bg1">
                    <a:lumMod val="50000"/>
                  </a:schemeClr>
                </a:solidFill>
                <a:latin typeface="+mn-ea"/>
              </a:rPr>
              <a:t>と打ち込んでから、⑤</a:t>
            </a:r>
            <a:r>
              <a:rPr lang="en-US" altLang="ja-JP" dirty="0">
                <a:solidFill>
                  <a:schemeClr val="bg1">
                    <a:lumMod val="50000"/>
                  </a:schemeClr>
                </a:solidFill>
                <a:latin typeface="+mn-ea"/>
              </a:rPr>
              <a:t>Save</a:t>
            </a:r>
            <a:r>
              <a:rPr lang="ja-JP" altLang="en-US" dirty="0">
                <a:solidFill>
                  <a:schemeClr val="bg1">
                    <a:lumMod val="50000"/>
                  </a:schemeClr>
                </a:solidFill>
                <a:latin typeface="+mn-ea"/>
              </a:rPr>
              <a:t>。</a:t>
            </a:r>
            <a:r>
              <a:rPr lang="ja-JP" altLang="en-US" dirty="0">
                <a:latin typeface="+mn-ea"/>
              </a:rPr>
              <a:t>私の場合は、⑥リロードすると、⑦</a:t>
            </a:r>
            <a:r>
              <a:rPr lang="en-US" altLang="ja-JP" dirty="0">
                <a:latin typeface="+mn-ea"/>
              </a:rPr>
              <a:t>list.txt</a:t>
            </a:r>
            <a:r>
              <a:rPr lang="ja-JP" altLang="en-US" dirty="0">
                <a:latin typeface="+mn-ea"/>
              </a:rPr>
              <a:t>が見えました。</a:t>
            </a:r>
            <a:endParaRPr lang="ja-JP" altLang="en-US" b="1" dirty="0">
              <a:latin typeface="+mn-ea"/>
            </a:endParaRPr>
          </a:p>
        </p:txBody>
      </p:sp>
      <p:grpSp>
        <p:nvGrpSpPr>
          <p:cNvPr id="22" name="グループ化 19">
            <a:extLst>
              <a:ext uri="{FF2B5EF4-FFF2-40B4-BE49-F238E27FC236}">
                <a16:creationId xmlns:a16="http://schemas.microsoft.com/office/drawing/2014/main" id="{4CAEF95F-8A18-4292-B6FE-2F24CE03F52A}"/>
              </a:ext>
            </a:extLst>
          </p:cNvPr>
          <p:cNvGrpSpPr>
            <a:grpSpLocks/>
          </p:cNvGrpSpPr>
          <p:nvPr/>
        </p:nvGrpSpPr>
        <p:grpSpPr bwMode="auto">
          <a:xfrm>
            <a:off x="9273480" y="3212976"/>
            <a:ext cx="433387" cy="647700"/>
            <a:chOff x="9008376" y="4278533"/>
            <a:chExt cx="432048" cy="647700"/>
          </a:xfrm>
        </p:grpSpPr>
        <p:sp>
          <p:nvSpPr>
            <p:cNvPr id="23" name="下矢印 20">
              <a:extLst>
                <a:ext uri="{FF2B5EF4-FFF2-40B4-BE49-F238E27FC236}">
                  <a16:creationId xmlns:a16="http://schemas.microsoft.com/office/drawing/2014/main" id="{FDEAB68C-7DEF-4350-B8DE-0E5367787BB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1BE0858C-6B57-48FA-A404-AF4E51A98659}"/>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grpSp>
        <p:nvGrpSpPr>
          <p:cNvPr id="25" name="グループ化 19">
            <a:extLst>
              <a:ext uri="{FF2B5EF4-FFF2-40B4-BE49-F238E27FC236}">
                <a16:creationId xmlns:a16="http://schemas.microsoft.com/office/drawing/2014/main" id="{13F4A51F-9848-458E-9A50-2F6C9E8FA1D6}"/>
              </a:ext>
            </a:extLst>
          </p:cNvPr>
          <p:cNvGrpSpPr>
            <a:grpSpLocks/>
          </p:cNvGrpSpPr>
          <p:nvPr/>
        </p:nvGrpSpPr>
        <p:grpSpPr bwMode="auto">
          <a:xfrm>
            <a:off x="7161213" y="5124695"/>
            <a:ext cx="433387" cy="647700"/>
            <a:chOff x="9008376" y="4278533"/>
            <a:chExt cx="432048" cy="647700"/>
          </a:xfrm>
        </p:grpSpPr>
        <p:sp>
          <p:nvSpPr>
            <p:cNvPr id="26" name="下矢印 20">
              <a:extLst>
                <a:ext uri="{FF2B5EF4-FFF2-40B4-BE49-F238E27FC236}">
                  <a16:creationId xmlns:a16="http://schemas.microsoft.com/office/drawing/2014/main" id="{A741D5BC-7179-46CF-B159-E862663131C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1">
              <a:extLst>
                <a:ext uri="{FF2B5EF4-FFF2-40B4-BE49-F238E27FC236}">
                  <a16:creationId xmlns:a16="http://schemas.microsoft.com/office/drawing/2014/main" id="{036CB474-AFB6-40C4-B528-D54648BBF47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spTree>
    <p:extLst>
      <p:ext uri="{BB962C8B-B14F-4D97-AF65-F5344CB8AC3E}">
        <p14:creationId xmlns:p14="http://schemas.microsoft.com/office/powerpoint/2010/main" val="255200934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550003B6-F31D-4ADE-BE2F-6D60D7E2D03B}"/>
              </a:ext>
            </a:extLst>
          </p:cNvPr>
          <p:cNvPicPr>
            <a:picLocks noChangeAspect="1"/>
          </p:cNvPicPr>
          <p:nvPr/>
        </p:nvPicPr>
        <p:blipFill>
          <a:blip r:embed="rId3"/>
          <a:stretch>
            <a:fillRect/>
          </a:stretch>
        </p:blipFill>
        <p:spPr>
          <a:xfrm>
            <a:off x="36003" y="936005"/>
            <a:ext cx="8460581" cy="4541996"/>
          </a:xfrm>
          <a:prstGeom prst="rect">
            <a:avLst/>
          </a:prstGeom>
        </p:spPr>
      </p:pic>
      <p:grpSp>
        <p:nvGrpSpPr>
          <p:cNvPr id="14" name="グループ化 1">
            <a:extLst>
              <a:ext uri="{FF2B5EF4-FFF2-40B4-BE49-F238E27FC236}">
                <a16:creationId xmlns:a16="http://schemas.microsoft.com/office/drawing/2014/main" id="{FC20D046-93E6-45AE-A042-54AC05AC53DD}"/>
              </a:ext>
            </a:extLst>
          </p:cNvPr>
          <p:cNvGrpSpPr>
            <a:grpSpLocks/>
          </p:cNvGrpSpPr>
          <p:nvPr/>
        </p:nvGrpSpPr>
        <p:grpSpPr bwMode="auto">
          <a:xfrm>
            <a:off x="344488" y="1296000"/>
            <a:ext cx="415498" cy="647700"/>
            <a:chOff x="8946000" y="4620357"/>
            <a:chExt cx="415497" cy="647700"/>
          </a:xfrm>
        </p:grpSpPr>
        <p:sp>
          <p:nvSpPr>
            <p:cNvPr id="15" name="下矢印 31">
              <a:extLst>
                <a:ext uri="{FF2B5EF4-FFF2-40B4-BE49-F238E27FC236}">
                  <a16:creationId xmlns:a16="http://schemas.microsoft.com/office/drawing/2014/main" id="{F2468438-8762-4752-AD45-C6500F93968A}"/>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正方形/長方形 1">
              <a:extLst>
                <a:ext uri="{FF2B5EF4-FFF2-40B4-BE49-F238E27FC236}">
                  <a16:creationId xmlns:a16="http://schemas.microsoft.com/office/drawing/2014/main" id="{0E8C4848-E081-4E4C-934D-6528AF25E8C9}"/>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11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146</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latin typeface="+mn-ea"/>
              </a:rPr>
              <a:t>次は、①例題</a:t>
            </a:r>
            <a:r>
              <a:rPr lang="en-US" altLang="ja-JP" dirty="0">
                <a:latin typeface="+mn-ea"/>
              </a:rPr>
              <a:t>1</a:t>
            </a:r>
            <a:r>
              <a:rPr lang="ja-JP" altLang="en-US" dirty="0">
                <a:latin typeface="+mn-ea"/>
              </a:rPr>
              <a:t>のスクリプト（</a:t>
            </a:r>
            <a:r>
              <a:rPr lang="en-US" altLang="ja-JP" dirty="0">
                <a:latin typeface="+mn-ea"/>
              </a:rPr>
              <a:t>or </a:t>
            </a:r>
            <a:r>
              <a:rPr lang="ja-JP" altLang="en-US" dirty="0">
                <a:latin typeface="+mn-ea"/>
              </a:rPr>
              <a:t>コード）をテンプレートとして利用したいので</a:t>
            </a:r>
            <a:r>
              <a:rPr lang="en-US" altLang="ja-JP" dirty="0">
                <a:latin typeface="+mn-ea"/>
              </a:rPr>
              <a:t>…</a:t>
            </a:r>
            <a:endParaRPr lang="ja-JP" altLang="en-US" b="1" dirty="0">
              <a:latin typeface="+mn-ea"/>
            </a:endParaRPr>
          </a:p>
        </p:txBody>
      </p:sp>
      <p:sp>
        <p:nvSpPr>
          <p:cNvPr id="17" name="正方形/長方形 16">
            <a:extLst>
              <a:ext uri="{FF2B5EF4-FFF2-40B4-BE49-F238E27FC236}">
                <a16:creationId xmlns:a16="http://schemas.microsoft.com/office/drawing/2014/main" id="{9C59BF37-C4A9-49BF-9564-CCA419513840}"/>
              </a:ext>
            </a:extLst>
          </p:cNvPr>
          <p:cNvSpPr/>
          <p:nvPr/>
        </p:nvSpPr>
        <p:spPr>
          <a:xfrm>
            <a:off x="360000" y="2268000"/>
            <a:ext cx="7833600" cy="30348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171738068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80F39CB-4728-42E9-AFE1-3C1DDDAAEA27}"/>
              </a:ext>
            </a:extLst>
          </p:cNvPr>
          <p:cNvPicPr>
            <a:picLocks noChangeAspect="1"/>
          </p:cNvPicPr>
          <p:nvPr/>
        </p:nvPicPr>
        <p:blipFill>
          <a:blip r:embed="rId3"/>
          <a:stretch>
            <a:fillRect/>
          </a:stretch>
        </p:blipFill>
        <p:spPr>
          <a:xfrm>
            <a:off x="36003" y="936005"/>
            <a:ext cx="8460581" cy="4541996"/>
          </a:xfrm>
          <a:prstGeom prst="rect">
            <a:avLst/>
          </a:prstGeom>
        </p:spPr>
      </p:pic>
      <p:grpSp>
        <p:nvGrpSpPr>
          <p:cNvPr id="14" name="グループ化 1">
            <a:extLst>
              <a:ext uri="{FF2B5EF4-FFF2-40B4-BE49-F238E27FC236}">
                <a16:creationId xmlns:a16="http://schemas.microsoft.com/office/drawing/2014/main" id="{FC20D046-93E6-45AE-A042-54AC05AC53DD}"/>
              </a:ext>
            </a:extLst>
          </p:cNvPr>
          <p:cNvGrpSpPr>
            <a:grpSpLocks/>
          </p:cNvGrpSpPr>
          <p:nvPr/>
        </p:nvGrpSpPr>
        <p:grpSpPr bwMode="auto">
          <a:xfrm>
            <a:off x="344488" y="1296000"/>
            <a:ext cx="415498" cy="647700"/>
            <a:chOff x="8946000" y="4620357"/>
            <a:chExt cx="415497" cy="647700"/>
          </a:xfrm>
        </p:grpSpPr>
        <p:sp>
          <p:nvSpPr>
            <p:cNvPr id="15" name="下矢印 31">
              <a:extLst>
                <a:ext uri="{FF2B5EF4-FFF2-40B4-BE49-F238E27FC236}">
                  <a16:creationId xmlns:a16="http://schemas.microsoft.com/office/drawing/2014/main" id="{F2468438-8762-4752-AD45-C6500F93968A}"/>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正方形/長方形 1">
              <a:extLst>
                <a:ext uri="{FF2B5EF4-FFF2-40B4-BE49-F238E27FC236}">
                  <a16:creationId xmlns:a16="http://schemas.microsoft.com/office/drawing/2014/main" id="{0E8C4848-E081-4E4C-934D-6528AF25E8C9}"/>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12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147</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次は、①例題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のスクリプト（</a:t>
            </a:r>
            <a:r>
              <a:rPr lang="en-US" altLang="ja-JP" dirty="0">
                <a:solidFill>
                  <a:schemeClr val="bg1">
                    <a:lumMod val="50000"/>
                  </a:schemeClr>
                </a:solidFill>
                <a:latin typeface="+mn-ea"/>
              </a:rPr>
              <a:t>or </a:t>
            </a:r>
            <a:r>
              <a:rPr lang="ja-JP" altLang="en-US" dirty="0">
                <a:solidFill>
                  <a:schemeClr val="bg1">
                    <a:lumMod val="50000"/>
                  </a:schemeClr>
                </a:solidFill>
                <a:latin typeface="+mn-ea"/>
              </a:rPr>
              <a:t>コード）をテンプレートとして利用したいので、</a:t>
            </a:r>
            <a:r>
              <a:rPr lang="ja-JP" altLang="en-US" dirty="0">
                <a:latin typeface="+mn-ea"/>
              </a:rPr>
              <a:t>②赤枠内のコード全体をコピーしておく。</a:t>
            </a:r>
            <a:endParaRPr lang="ja-JP" altLang="en-US" b="1" dirty="0">
              <a:latin typeface="+mn-ea"/>
            </a:endParaRPr>
          </a:p>
        </p:txBody>
      </p:sp>
      <p:sp>
        <p:nvSpPr>
          <p:cNvPr id="17" name="正方形/長方形 16">
            <a:extLst>
              <a:ext uri="{FF2B5EF4-FFF2-40B4-BE49-F238E27FC236}">
                <a16:creationId xmlns:a16="http://schemas.microsoft.com/office/drawing/2014/main" id="{9C59BF37-C4A9-49BF-9564-CCA419513840}"/>
              </a:ext>
            </a:extLst>
          </p:cNvPr>
          <p:cNvSpPr/>
          <p:nvPr/>
        </p:nvSpPr>
        <p:spPr>
          <a:xfrm>
            <a:off x="360000" y="2268000"/>
            <a:ext cx="7833600" cy="30348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5" name="図 4">
            <a:extLst>
              <a:ext uri="{FF2B5EF4-FFF2-40B4-BE49-F238E27FC236}">
                <a16:creationId xmlns:a16="http://schemas.microsoft.com/office/drawing/2014/main" id="{ADD03060-0125-438D-878A-6F274E1F5273}"/>
              </a:ext>
            </a:extLst>
          </p:cNvPr>
          <p:cNvPicPr>
            <a:picLocks noChangeAspect="1"/>
          </p:cNvPicPr>
          <p:nvPr/>
        </p:nvPicPr>
        <p:blipFill>
          <a:blip r:embed="rId5"/>
          <a:stretch>
            <a:fillRect/>
          </a:stretch>
        </p:blipFill>
        <p:spPr>
          <a:xfrm>
            <a:off x="2360712" y="2792675"/>
            <a:ext cx="5730737" cy="1272650"/>
          </a:xfrm>
          <a:prstGeom prst="rect">
            <a:avLst/>
          </a:prstGeom>
          <a:ln>
            <a:solidFill>
              <a:srgbClr val="000000"/>
            </a:solidFill>
          </a:ln>
        </p:spPr>
      </p:pic>
      <p:grpSp>
        <p:nvGrpSpPr>
          <p:cNvPr id="21" name="グループ化 19">
            <a:extLst>
              <a:ext uri="{FF2B5EF4-FFF2-40B4-BE49-F238E27FC236}">
                <a16:creationId xmlns:a16="http://schemas.microsoft.com/office/drawing/2014/main" id="{F36A1E16-9BDE-469E-88FB-379902C858E6}"/>
              </a:ext>
            </a:extLst>
          </p:cNvPr>
          <p:cNvGrpSpPr>
            <a:grpSpLocks/>
          </p:cNvGrpSpPr>
          <p:nvPr/>
        </p:nvGrpSpPr>
        <p:grpSpPr bwMode="auto">
          <a:xfrm>
            <a:off x="3080792" y="2610000"/>
            <a:ext cx="433387" cy="647700"/>
            <a:chOff x="9008376" y="4278533"/>
            <a:chExt cx="432048" cy="647700"/>
          </a:xfrm>
        </p:grpSpPr>
        <p:sp>
          <p:nvSpPr>
            <p:cNvPr id="28" name="下矢印 20">
              <a:extLst>
                <a:ext uri="{FF2B5EF4-FFF2-40B4-BE49-F238E27FC236}">
                  <a16:creationId xmlns:a16="http://schemas.microsoft.com/office/drawing/2014/main" id="{CB7CE3D8-1388-414A-BCC0-A487A9B0F9A2}"/>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1">
              <a:extLst>
                <a:ext uri="{FF2B5EF4-FFF2-40B4-BE49-F238E27FC236}">
                  <a16:creationId xmlns:a16="http://schemas.microsoft.com/office/drawing/2014/main" id="{A7A6A6D5-69BE-49BF-94D5-DB69F8AEBB0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Tree>
    <p:extLst>
      <p:ext uri="{BB962C8B-B14F-4D97-AF65-F5344CB8AC3E}">
        <p14:creationId xmlns:p14="http://schemas.microsoft.com/office/powerpoint/2010/main" val="6011470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6483D43-B085-4389-B9EA-CBD53DC6D43B}"/>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13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148</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次は、①例題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のスクリプト（</a:t>
            </a:r>
            <a:r>
              <a:rPr lang="en-US" altLang="ja-JP" dirty="0">
                <a:solidFill>
                  <a:schemeClr val="bg1">
                    <a:lumMod val="50000"/>
                  </a:schemeClr>
                </a:solidFill>
                <a:latin typeface="+mn-ea"/>
              </a:rPr>
              <a:t>or </a:t>
            </a:r>
            <a:r>
              <a:rPr lang="ja-JP" altLang="en-US" dirty="0">
                <a:solidFill>
                  <a:schemeClr val="bg1">
                    <a:lumMod val="50000"/>
                  </a:schemeClr>
                </a:solidFill>
                <a:latin typeface="+mn-ea"/>
              </a:rPr>
              <a:t>コード）をテンプレートとして利用したいので、②赤枠内のコード全体をコピーしておく。</a:t>
            </a:r>
            <a:r>
              <a:rPr lang="ja-JP" altLang="en-US" dirty="0">
                <a:latin typeface="+mn-ea"/>
              </a:rPr>
              <a:t>③</a:t>
            </a:r>
            <a:r>
              <a:rPr lang="en-US" altLang="ja-JP" dirty="0">
                <a:latin typeface="+mn-ea"/>
              </a:rPr>
              <a:t>File</a:t>
            </a:r>
            <a:r>
              <a:rPr lang="ja-JP" altLang="en-US" dirty="0">
                <a:latin typeface="+mn-ea"/>
              </a:rPr>
              <a:t>、④</a:t>
            </a:r>
            <a:r>
              <a:rPr lang="en-US" altLang="ja-JP" dirty="0">
                <a:latin typeface="+mn-ea"/>
              </a:rPr>
              <a:t>New File</a:t>
            </a:r>
            <a:r>
              <a:rPr lang="ja-JP" altLang="en-US" dirty="0">
                <a:latin typeface="+mn-ea"/>
              </a:rPr>
              <a:t>、⑤</a:t>
            </a:r>
            <a:r>
              <a:rPr lang="en-US" altLang="ja-JP" dirty="0">
                <a:latin typeface="+mn-ea"/>
              </a:rPr>
              <a:t>R Script</a:t>
            </a:r>
            <a:r>
              <a:rPr lang="ja-JP" altLang="en-US" dirty="0">
                <a:latin typeface="+mn-ea"/>
              </a:rPr>
              <a:t>として、「新規の</a:t>
            </a:r>
            <a:r>
              <a:rPr lang="en-US" altLang="ja-JP" dirty="0">
                <a:latin typeface="+mn-ea"/>
              </a:rPr>
              <a:t>R</a:t>
            </a:r>
            <a:r>
              <a:rPr lang="ja-JP" altLang="en-US" dirty="0">
                <a:latin typeface="+mn-ea"/>
              </a:rPr>
              <a:t>スクリプト」を開く。</a:t>
            </a:r>
            <a:endParaRPr lang="ja-JP" altLang="en-US" b="1" dirty="0">
              <a:latin typeface="+mn-ea"/>
            </a:endParaRPr>
          </a:p>
        </p:txBody>
      </p:sp>
      <p:pic>
        <p:nvPicPr>
          <p:cNvPr id="7" name="図 6">
            <a:extLst>
              <a:ext uri="{FF2B5EF4-FFF2-40B4-BE49-F238E27FC236}">
                <a16:creationId xmlns:a16="http://schemas.microsoft.com/office/drawing/2014/main" id="{D58054C9-B307-4EE5-8ECF-E0567D41FC08}"/>
              </a:ext>
            </a:extLst>
          </p:cNvPr>
          <p:cNvPicPr>
            <a:picLocks noChangeAspect="1"/>
          </p:cNvPicPr>
          <p:nvPr/>
        </p:nvPicPr>
        <p:blipFill>
          <a:blip r:embed="rId5"/>
          <a:stretch>
            <a:fillRect/>
          </a:stretch>
        </p:blipFill>
        <p:spPr>
          <a:xfrm>
            <a:off x="3614400" y="1566000"/>
            <a:ext cx="2438611" cy="3749365"/>
          </a:xfrm>
          <a:prstGeom prst="rect">
            <a:avLst/>
          </a:prstGeom>
          <a:ln>
            <a:solidFill>
              <a:srgbClr val="000000"/>
            </a:solidFill>
          </a:ln>
        </p:spPr>
      </p:pic>
      <p:grpSp>
        <p:nvGrpSpPr>
          <p:cNvPr id="18" name="グループ化 1">
            <a:extLst>
              <a:ext uri="{FF2B5EF4-FFF2-40B4-BE49-F238E27FC236}">
                <a16:creationId xmlns:a16="http://schemas.microsoft.com/office/drawing/2014/main" id="{72CBC089-E473-4FA3-A8D4-8DA8D2D99311}"/>
              </a:ext>
            </a:extLst>
          </p:cNvPr>
          <p:cNvGrpSpPr>
            <a:grpSpLocks/>
          </p:cNvGrpSpPr>
          <p:nvPr/>
        </p:nvGrpSpPr>
        <p:grpSpPr bwMode="auto">
          <a:xfrm>
            <a:off x="288000" y="936000"/>
            <a:ext cx="415498" cy="647700"/>
            <a:chOff x="8946000" y="4620357"/>
            <a:chExt cx="415497" cy="647700"/>
          </a:xfrm>
        </p:grpSpPr>
        <p:sp>
          <p:nvSpPr>
            <p:cNvPr id="19" name="下矢印 31">
              <a:extLst>
                <a:ext uri="{FF2B5EF4-FFF2-40B4-BE49-F238E27FC236}">
                  <a16:creationId xmlns:a16="http://schemas.microsoft.com/office/drawing/2014/main" id="{BBDDD3AF-1231-4FE6-90DF-A23A96BD9B86}"/>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正方形/長方形 1">
              <a:extLst>
                <a:ext uri="{FF2B5EF4-FFF2-40B4-BE49-F238E27FC236}">
                  <a16:creationId xmlns:a16="http://schemas.microsoft.com/office/drawing/2014/main" id="{9C172CD8-1401-4974-8E71-FDE2DCE26639}"/>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22" name="グループ化 21">
            <a:extLst>
              <a:ext uri="{FF2B5EF4-FFF2-40B4-BE49-F238E27FC236}">
                <a16:creationId xmlns:a16="http://schemas.microsoft.com/office/drawing/2014/main" id="{D92B6659-34EA-4A55-9B1B-6D94F9EBF79E}"/>
              </a:ext>
            </a:extLst>
          </p:cNvPr>
          <p:cNvGrpSpPr>
            <a:grpSpLocks/>
          </p:cNvGrpSpPr>
          <p:nvPr/>
        </p:nvGrpSpPr>
        <p:grpSpPr bwMode="auto">
          <a:xfrm>
            <a:off x="992560" y="1350000"/>
            <a:ext cx="433387" cy="647700"/>
            <a:chOff x="9008376" y="4278533"/>
            <a:chExt cx="432048" cy="647700"/>
          </a:xfrm>
        </p:grpSpPr>
        <p:sp>
          <p:nvSpPr>
            <p:cNvPr id="23" name="下矢印 20">
              <a:extLst>
                <a:ext uri="{FF2B5EF4-FFF2-40B4-BE49-F238E27FC236}">
                  <a16:creationId xmlns:a16="http://schemas.microsoft.com/office/drawing/2014/main" id="{228E7AA3-01F3-4336-BE6A-848834C027E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3">
              <a:extLst>
                <a:ext uri="{FF2B5EF4-FFF2-40B4-BE49-F238E27FC236}">
                  <a16:creationId xmlns:a16="http://schemas.microsoft.com/office/drawing/2014/main" id="{20B800BC-BD61-4A87-ABF8-7A50A50C63D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25" name="グループ化 24">
            <a:extLst>
              <a:ext uri="{FF2B5EF4-FFF2-40B4-BE49-F238E27FC236}">
                <a16:creationId xmlns:a16="http://schemas.microsoft.com/office/drawing/2014/main" id="{64F568D3-57D8-4714-9F36-E077A46488ED}"/>
              </a:ext>
            </a:extLst>
          </p:cNvPr>
          <p:cNvGrpSpPr>
            <a:grpSpLocks/>
          </p:cNvGrpSpPr>
          <p:nvPr/>
        </p:nvGrpSpPr>
        <p:grpSpPr bwMode="auto">
          <a:xfrm>
            <a:off x="4431360" y="1353600"/>
            <a:ext cx="433387" cy="647700"/>
            <a:chOff x="9008376" y="4278533"/>
            <a:chExt cx="432048" cy="647700"/>
          </a:xfrm>
        </p:grpSpPr>
        <p:sp>
          <p:nvSpPr>
            <p:cNvPr id="26" name="下矢印 20">
              <a:extLst>
                <a:ext uri="{FF2B5EF4-FFF2-40B4-BE49-F238E27FC236}">
                  <a16:creationId xmlns:a16="http://schemas.microsoft.com/office/drawing/2014/main" id="{D1E5839F-E05D-4957-96AC-BFE4AF91F5F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6">
              <a:extLst>
                <a:ext uri="{FF2B5EF4-FFF2-40B4-BE49-F238E27FC236}">
                  <a16:creationId xmlns:a16="http://schemas.microsoft.com/office/drawing/2014/main" id="{61E01226-8DB8-40F7-9B7E-5B37675A708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90132166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0B8A6DD-BA44-487C-B2C4-5625FD9A463B}"/>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14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149</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次は、①例題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のスクリプト（</a:t>
            </a:r>
            <a:r>
              <a:rPr lang="en-US" altLang="ja-JP" dirty="0">
                <a:solidFill>
                  <a:schemeClr val="bg1">
                    <a:lumMod val="50000"/>
                  </a:schemeClr>
                </a:solidFill>
                <a:latin typeface="+mn-ea"/>
              </a:rPr>
              <a:t>or </a:t>
            </a:r>
            <a:r>
              <a:rPr lang="ja-JP" altLang="en-US" dirty="0">
                <a:solidFill>
                  <a:schemeClr val="bg1">
                    <a:lumMod val="50000"/>
                  </a:schemeClr>
                </a:solidFill>
                <a:latin typeface="+mn-ea"/>
              </a:rPr>
              <a:t>コード）をテンプレートとして利用したいので、②赤枠内のコード全体をコピーしておく。③</a:t>
            </a:r>
            <a:r>
              <a:rPr lang="en-US" altLang="ja-JP" dirty="0">
                <a:solidFill>
                  <a:schemeClr val="bg1">
                    <a:lumMod val="50000"/>
                  </a:schemeClr>
                </a:solidFill>
                <a:latin typeface="+mn-ea"/>
              </a:rPr>
              <a:t>File</a:t>
            </a:r>
            <a:r>
              <a:rPr lang="ja-JP" altLang="en-US" dirty="0">
                <a:solidFill>
                  <a:schemeClr val="bg1">
                    <a:lumMod val="50000"/>
                  </a:schemeClr>
                </a:solidFill>
                <a:latin typeface="+mn-ea"/>
              </a:rPr>
              <a:t>、④</a:t>
            </a:r>
            <a:r>
              <a:rPr lang="en-US" altLang="ja-JP" dirty="0">
                <a:solidFill>
                  <a:schemeClr val="bg1">
                    <a:lumMod val="50000"/>
                  </a:schemeClr>
                </a:solidFill>
                <a:latin typeface="+mn-ea"/>
              </a:rPr>
              <a:t>New File</a:t>
            </a:r>
            <a:r>
              <a:rPr lang="ja-JP" altLang="en-US" dirty="0">
                <a:solidFill>
                  <a:schemeClr val="bg1">
                    <a:lumMod val="50000"/>
                  </a:schemeClr>
                </a:solidFill>
                <a:latin typeface="+mn-ea"/>
              </a:rPr>
              <a:t>、⑤</a:t>
            </a:r>
            <a:r>
              <a:rPr lang="en-US" altLang="ja-JP" dirty="0">
                <a:solidFill>
                  <a:schemeClr val="bg1">
                    <a:lumMod val="50000"/>
                  </a:schemeClr>
                </a:solidFill>
                <a:latin typeface="+mn-ea"/>
              </a:rPr>
              <a:t>R Script</a:t>
            </a:r>
            <a:r>
              <a:rPr lang="ja-JP" altLang="en-US" dirty="0">
                <a:solidFill>
                  <a:schemeClr val="bg1">
                    <a:lumMod val="50000"/>
                  </a:schemeClr>
                </a:solidFill>
                <a:latin typeface="+mn-ea"/>
              </a:rPr>
              <a:t>として、「新規の</a:t>
            </a:r>
            <a:r>
              <a:rPr lang="en-US" altLang="ja-JP" dirty="0">
                <a:solidFill>
                  <a:schemeClr val="bg1">
                    <a:lumMod val="50000"/>
                  </a:schemeClr>
                </a:solidFill>
                <a:latin typeface="+mn-ea"/>
              </a:rPr>
              <a:t>R</a:t>
            </a:r>
            <a:r>
              <a:rPr lang="ja-JP" altLang="en-US" dirty="0">
                <a:solidFill>
                  <a:schemeClr val="bg1">
                    <a:lumMod val="50000"/>
                  </a:schemeClr>
                </a:solidFill>
                <a:latin typeface="+mn-ea"/>
              </a:rPr>
              <a:t>スクリプト」を開く。</a:t>
            </a:r>
            <a:r>
              <a:rPr lang="ja-JP" altLang="en-US" dirty="0">
                <a:latin typeface="+mn-ea"/>
              </a:rPr>
              <a:t>こんな感じになって、⑥</a:t>
            </a:r>
            <a:r>
              <a:rPr lang="en-US" altLang="ja-JP" dirty="0">
                <a:latin typeface="+mn-ea"/>
              </a:rPr>
              <a:t>Untitled1</a:t>
            </a:r>
            <a:r>
              <a:rPr lang="ja-JP" altLang="en-US" dirty="0">
                <a:latin typeface="+mn-ea"/>
              </a:rPr>
              <a:t>という中身が空っぽの新規スクリプトファイルが開きます。（</a:t>
            </a:r>
            <a:r>
              <a:rPr lang="en-US" altLang="ja-JP" dirty="0">
                <a:latin typeface="+mn-ea"/>
              </a:rPr>
              <a:t>Word</a:t>
            </a:r>
            <a:r>
              <a:rPr lang="ja-JP" altLang="en-US" dirty="0">
                <a:latin typeface="+mn-ea"/>
              </a:rPr>
              <a:t>で「名称未設定」の新規文書を開くようなものですね。）</a:t>
            </a:r>
            <a:endParaRPr lang="ja-JP" altLang="en-US" b="1" dirty="0">
              <a:latin typeface="+mn-ea"/>
            </a:endParaRPr>
          </a:p>
        </p:txBody>
      </p:sp>
      <p:grpSp>
        <p:nvGrpSpPr>
          <p:cNvPr id="21" name="グループ化 25">
            <a:extLst>
              <a:ext uri="{FF2B5EF4-FFF2-40B4-BE49-F238E27FC236}">
                <a16:creationId xmlns:a16="http://schemas.microsoft.com/office/drawing/2014/main" id="{157AC286-346F-4764-BF5F-28801794B0AB}"/>
              </a:ext>
            </a:extLst>
          </p:cNvPr>
          <p:cNvGrpSpPr>
            <a:grpSpLocks/>
          </p:cNvGrpSpPr>
          <p:nvPr/>
        </p:nvGrpSpPr>
        <p:grpSpPr bwMode="auto">
          <a:xfrm>
            <a:off x="1008000" y="1530000"/>
            <a:ext cx="647700" cy="368300"/>
            <a:chOff x="8265543" y="5967772"/>
            <a:chExt cx="647700" cy="369332"/>
          </a:xfrm>
        </p:grpSpPr>
        <p:sp>
          <p:nvSpPr>
            <p:cNvPr id="28" name="下矢印 26">
              <a:extLst>
                <a:ext uri="{FF2B5EF4-FFF2-40B4-BE49-F238E27FC236}">
                  <a16:creationId xmlns:a16="http://schemas.microsoft.com/office/drawing/2014/main" id="{B9DA83A4-85BC-4C1E-A215-6DDF6EE6F5C1}"/>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7">
              <a:extLst>
                <a:ext uri="{FF2B5EF4-FFF2-40B4-BE49-F238E27FC236}">
                  <a16:creationId xmlns:a16="http://schemas.microsoft.com/office/drawing/2014/main" id="{777E29CC-9E13-4028-ADDE-B6DF820614A1}"/>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Tree>
    <p:extLst>
      <p:ext uri="{BB962C8B-B14F-4D97-AF65-F5344CB8AC3E}">
        <p14:creationId xmlns:p14="http://schemas.microsoft.com/office/powerpoint/2010/main" val="4193551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Console</a:t>
            </a:r>
            <a:r>
              <a:rPr lang="ja-JP" altLang="en-US" sz="4000" dirty="0"/>
              <a:t>画面の見栄え</a:t>
            </a:r>
            <a:r>
              <a:rPr lang="en-US" altLang="ja-JP" sz="4000" dirty="0"/>
              <a:t>2</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15</a:t>
            </a:fld>
            <a:endParaRPr kumimoji="0" lang="en-US" altLang="ja-JP" dirty="0">
              <a:latin typeface="Arial Black" pitchFamily="34" charset="0"/>
            </a:endParaRPr>
          </a:p>
        </p:txBody>
      </p:sp>
      <p:pic>
        <p:nvPicPr>
          <p:cNvPr id="4" name="図 3">
            <a:extLst>
              <a:ext uri="{FF2B5EF4-FFF2-40B4-BE49-F238E27FC236}">
                <a16:creationId xmlns:a16="http://schemas.microsoft.com/office/drawing/2014/main" id="{C1035B67-F3D0-4D5F-9A47-21B313E8AD9F}"/>
              </a:ext>
            </a:extLst>
          </p:cNvPr>
          <p:cNvPicPr>
            <a:picLocks noChangeAspect="1"/>
          </p:cNvPicPr>
          <p:nvPr/>
        </p:nvPicPr>
        <p:blipFill>
          <a:blip r:embed="rId3"/>
          <a:stretch>
            <a:fillRect/>
          </a:stretch>
        </p:blipFill>
        <p:spPr>
          <a:xfrm>
            <a:off x="36000" y="936000"/>
            <a:ext cx="8715375" cy="5457825"/>
          </a:xfrm>
          <a:prstGeom prst="rect">
            <a:avLst/>
          </a:prstGeom>
        </p:spPr>
      </p:pic>
      <p:sp>
        <p:nvSpPr>
          <p:cNvPr id="15" name="正方形/長方形 14">
            <a:extLst>
              <a:ext uri="{FF2B5EF4-FFF2-40B4-BE49-F238E27FC236}">
                <a16:creationId xmlns:a16="http://schemas.microsoft.com/office/drawing/2014/main" id="{420E821B-4238-41A9-B163-58CB90B6942F}"/>
              </a:ext>
            </a:extLst>
          </p:cNvPr>
          <p:cNvSpPr/>
          <p:nvPr/>
        </p:nvSpPr>
        <p:spPr>
          <a:xfrm>
            <a:off x="128464" y="2268000"/>
            <a:ext cx="4802400" cy="4032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Text Box 8">
            <a:extLst>
              <a:ext uri="{FF2B5EF4-FFF2-40B4-BE49-F238E27FC236}">
                <a16:creationId xmlns:a16="http://schemas.microsoft.com/office/drawing/2014/main" id="{2416FA37-0614-4484-83AE-2B1D51B34C69}"/>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おそらくまだ、①</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画面の②赤枠部分の文字の大きさや見栄えが異なっているヒトがいらっしゃると思います。</a:t>
            </a:r>
            <a:r>
              <a:rPr lang="en-US" altLang="ja-JP" dirty="0">
                <a:latin typeface="+mn-ea"/>
              </a:rPr>
              <a:t>RStudio</a:t>
            </a:r>
            <a:r>
              <a:rPr lang="ja-JP" altLang="en-US" dirty="0">
                <a:latin typeface="+mn-ea"/>
              </a:rPr>
              <a:t>の</a:t>
            </a:r>
            <a:r>
              <a:rPr lang="en-US" altLang="ja-JP" dirty="0">
                <a:latin typeface="+mn-ea"/>
              </a:rPr>
              <a:t>GUI</a:t>
            </a:r>
            <a:r>
              <a:rPr lang="ja-JP" altLang="en-US" dirty="0">
                <a:latin typeface="+mn-ea"/>
              </a:rPr>
              <a:t>画面を③の方向で右下に広げるなどしてみてください。</a:t>
            </a:r>
            <a:endParaRPr lang="en-US" altLang="ja-JP" dirty="0">
              <a:latin typeface="+mn-ea"/>
            </a:endParaRPr>
          </a:p>
        </p:txBody>
      </p:sp>
      <p:grpSp>
        <p:nvGrpSpPr>
          <p:cNvPr id="18" name="グループ化 25">
            <a:extLst>
              <a:ext uri="{FF2B5EF4-FFF2-40B4-BE49-F238E27FC236}">
                <a16:creationId xmlns:a16="http://schemas.microsoft.com/office/drawing/2014/main" id="{2A647065-AC17-4006-A2AC-5AD938E5E1B2}"/>
              </a:ext>
            </a:extLst>
          </p:cNvPr>
          <p:cNvGrpSpPr>
            <a:grpSpLocks/>
          </p:cNvGrpSpPr>
          <p:nvPr/>
        </p:nvGrpSpPr>
        <p:grpSpPr bwMode="auto">
          <a:xfrm>
            <a:off x="2206800" y="1916832"/>
            <a:ext cx="647700" cy="368300"/>
            <a:chOff x="8265543" y="5967772"/>
            <a:chExt cx="647700" cy="369332"/>
          </a:xfrm>
        </p:grpSpPr>
        <p:sp>
          <p:nvSpPr>
            <p:cNvPr id="21" name="下矢印 26">
              <a:extLst>
                <a:ext uri="{FF2B5EF4-FFF2-40B4-BE49-F238E27FC236}">
                  <a16:creationId xmlns:a16="http://schemas.microsoft.com/office/drawing/2014/main" id="{E172F32C-9405-4222-8B4F-594DCBD6C7B6}"/>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7">
              <a:extLst>
                <a:ext uri="{FF2B5EF4-FFF2-40B4-BE49-F238E27FC236}">
                  <a16:creationId xmlns:a16="http://schemas.microsoft.com/office/drawing/2014/main" id="{FAEBBDBD-E15E-4128-A384-C99B215405DF}"/>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p>
          </p:txBody>
        </p:sp>
      </p:grpSp>
      <p:grpSp>
        <p:nvGrpSpPr>
          <p:cNvPr id="11" name="グループ化 3">
            <a:extLst>
              <a:ext uri="{FF2B5EF4-FFF2-40B4-BE49-F238E27FC236}">
                <a16:creationId xmlns:a16="http://schemas.microsoft.com/office/drawing/2014/main" id="{00F8B624-20DF-4BC5-BF08-35A97D7955BF}"/>
              </a:ext>
            </a:extLst>
          </p:cNvPr>
          <p:cNvGrpSpPr>
            <a:grpSpLocks/>
          </p:cNvGrpSpPr>
          <p:nvPr/>
        </p:nvGrpSpPr>
        <p:grpSpPr bwMode="auto">
          <a:xfrm>
            <a:off x="8316000" y="6069975"/>
            <a:ext cx="647700" cy="369332"/>
            <a:chOff x="8218500" y="4176000"/>
            <a:chExt cx="647700" cy="369332"/>
          </a:xfrm>
        </p:grpSpPr>
        <p:sp>
          <p:nvSpPr>
            <p:cNvPr id="12" name="下矢印 32">
              <a:extLst>
                <a:ext uri="{FF2B5EF4-FFF2-40B4-BE49-F238E27FC236}">
                  <a16:creationId xmlns:a16="http://schemas.microsoft.com/office/drawing/2014/main" id="{5EE0DF02-CD3C-4DAF-AE4B-24EFECB12B14}"/>
                </a:ext>
              </a:extLst>
            </p:cNvPr>
            <p:cNvSpPr>
              <a:spLocks noChangeArrowheads="1"/>
            </p:cNvSpPr>
            <p:nvPr/>
          </p:nvSpPr>
          <p:spPr bwMode="auto">
            <a:xfrm rot="-2700000">
              <a:off x="8218500" y="4234656"/>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正方形/長方形 1">
              <a:extLst>
                <a:ext uri="{FF2B5EF4-FFF2-40B4-BE49-F238E27FC236}">
                  <a16:creationId xmlns:a16="http://schemas.microsoft.com/office/drawing/2014/main" id="{7A99D67B-6702-438C-AA14-690115604FC2}"/>
                </a:ext>
              </a:extLst>
            </p:cNvPr>
            <p:cNvSpPr>
              <a:spLocks noChangeArrowheads="1"/>
            </p:cNvSpPr>
            <p:nvPr/>
          </p:nvSpPr>
          <p:spPr bwMode="auto">
            <a:xfrm>
              <a:off x="8316000" y="41760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4" name="グループ化 25">
            <a:extLst>
              <a:ext uri="{FF2B5EF4-FFF2-40B4-BE49-F238E27FC236}">
                <a16:creationId xmlns:a16="http://schemas.microsoft.com/office/drawing/2014/main" id="{29AE2222-0D42-4E6B-8164-E9477781F949}"/>
              </a:ext>
            </a:extLst>
          </p:cNvPr>
          <p:cNvGrpSpPr>
            <a:grpSpLocks/>
          </p:cNvGrpSpPr>
          <p:nvPr/>
        </p:nvGrpSpPr>
        <p:grpSpPr bwMode="auto">
          <a:xfrm>
            <a:off x="2206800" y="1916832"/>
            <a:ext cx="647700" cy="368300"/>
            <a:chOff x="8265543" y="5967772"/>
            <a:chExt cx="647700" cy="369332"/>
          </a:xfrm>
        </p:grpSpPr>
        <p:sp>
          <p:nvSpPr>
            <p:cNvPr id="16" name="下矢印 26">
              <a:extLst>
                <a:ext uri="{FF2B5EF4-FFF2-40B4-BE49-F238E27FC236}">
                  <a16:creationId xmlns:a16="http://schemas.microsoft.com/office/drawing/2014/main" id="{BB62BEC8-8B4E-42E4-ACCD-1B25A73AE826}"/>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7">
              <a:extLst>
                <a:ext uri="{FF2B5EF4-FFF2-40B4-BE49-F238E27FC236}">
                  <a16:creationId xmlns:a16="http://schemas.microsoft.com/office/drawing/2014/main" id="{437A7CAE-2FA1-4FEB-B659-CC65689575AE}"/>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20" name="グループ化 25">
            <a:extLst>
              <a:ext uri="{FF2B5EF4-FFF2-40B4-BE49-F238E27FC236}">
                <a16:creationId xmlns:a16="http://schemas.microsoft.com/office/drawing/2014/main" id="{9906BFF3-6846-4AB6-A9C0-768F4AFDC93E}"/>
              </a:ext>
            </a:extLst>
          </p:cNvPr>
          <p:cNvGrpSpPr>
            <a:grpSpLocks/>
          </p:cNvGrpSpPr>
          <p:nvPr/>
        </p:nvGrpSpPr>
        <p:grpSpPr bwMode="auto">
          <a:xfrm>
            <a:off x="90000" y="1512000"/>
            <a:ext cx="647700" cy="368300"/>
            <a:chOff x="8265543" y="5967772"/>
            <a:chExt cx="647700" cy="369332"/>
          </a:xfrm>
        </p:grpSpPr>
        <p:sp>
          <p:nvSpPr>
            <p:cNvPr id="23" name="下矢印 26">
              <a:extLst>
                <a:ext uri="{FF2B5EF4-FFF2-40B4-BE49-F238E27FC236}">
                  <a16:creationId xmlns:a16="http://schemas.microsoft.com/office/drawing/2014/main" id="{66935FEF-DDFA-422B-974B-CBCB2A7C8CCA}"/>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7">
              <a:extLst>
                <a:ext uri="{FF2B5EF4-FFF2-40B4-BE49-F238E27FC236}">
                  <a16:creationId xmlns:a16="http://schemas.microsoft.com/office/drawing/2014/main" id="{4B40E864-ED1C-4F86-B022-003F124A4EAB}"/>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34797232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E76EA267-F4BA-456D-BD27-40FBB5C6B2B0}"/>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15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150</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369331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次は、①例題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のスクリプト（</a:t>
            </a:r>
            <a:r>
              <a:rPr lang="en-US" altLang="ja-JP" dirty="0">
                <a:solidFill>
                  <a:schemeClr val="bg1">
                    <a:lumMod val="50000"/>
                  </a:schemeClr>
                </a:solidFill>
                <a:latin typeface="+mn-ea"/>
              </a:rPr>
              <a:t>or </a:t>
            </a:r>
            <a:r>
              <a:rPr lang="ja-JP" altLang="en-US" dirty="0">
                <a:solidFill>
                  <a:schemeClr val="bg1">
                    <a:lumMod val="50000"/>
                  </a:schemeClr>
                </a:solidFill>
                <a:latin typeface="+mn-ea"/>
              </a:rPr>
              <a:t>コード）をテンプレートとして利用したいので、②赤枠内のコード全体をコピーしておく。③</a:t>
            </a:r>
            <a:r>
              <a:rPr lang="en-US" altLang="ja-JP" dirty="0">
                <a:solidFill>
                  <a:schemeClr val="bg1">
                    <a:lumMod val="50000"/>
                  </a:schemeClr>
                </a:solidFill>
                <a:latin typeface="+mn-ea"/>
              </a:rPr>
              <a:t>File</a:t>
            </a:r>
            <a:r>
              <a:rPr lang="ja-JP" altLang="en-US" dirty="0">
                <a:solidFill>
                  <a:schemeClr val="bg1">
                    <a:lumMod val="50000"/>
                  </a:schemeClr>
                </a:solidFill>
                <a:latin typeface="+mn-ea"/>
              </a:rPr>
              <a:t>、④</a:t>
            </a:r>
            <a:r>
              <a:rPr lang="en-US" altLang="ja-JP" dirty="0">
                <a:solidFill>
                  <a:schemeClr val="bg1">
                    <a:lumMod val="50000"/>
                  </a:schemeClr>
                </a:solidFill>
                <a:latin typeface="+mn-ea"/>
              </a:rPr>
              <a:t>New File</a:t>
            </a:r>
            <a:r>
              <a:rPr lang="ja-JP" altLang="en-US" dirty="0">
                <a:solidFill>
                  <a:schemeClr val="bg1">
                    <a:lumMod val="50000"/>
                  </a:schemeClr>
                </a:solidFill>
                <a:latin typeface="+mn-ea"/>
              </a:rPr>
              <a:t>、⑤</a:t>
            </a:r>
            <a:r>
              <a:rPr lang="en-US" altLang="ja-JP" dirty="0">
                <a:solidFill>
                  <a:schemeClr val="bg1">
                    <a:lumMod val="50000"/>
                  </a:schemeClr>
                </a:solidFill>
                <a:latin typeface="+mn-ea"/>
              </a:rPr>
              <a:t>R Script</a:t>
            </a:r>
            <a:r>
              <a:rPr lang="ja-JP" altLang="en-US" dirty="0">
                <a:solidFill>
                  <a:schemeClr val="bg1">
                    <a:lumMod val="50000"/>
                  </a:schemeClr>
                </a:solidFill>
                <a:latin typeface="+mn-ea"/>
              </a:rPr>
              <a:t>として、「新規の</a:t>
            </a:r>
            <a:r>
              <a:rPr lang="en-US" altLang="ja-JP" dirty="0">
                <a:solidFill>
                  <a:schemeClr val="bg1">
                    <a:lumMod val="50000"/>
                  </a:schemeClr>
                </a:solidFill>
                <a:latin typeface="+mn-ea"/>
              </a:rPr>
              <a:t>R</a:t>
            </a:r>
            <a:r>
              <a:rPr lang="ja-JP" altLang="en-US" dirty="0">
                <a:solidFill>
                  <a:schemeClr val="bg1">
                    <a:lumMod val="50000"/>
                  </a:schemeClr>
                </a:solidFill>
                <a:latin typeface="+mn-ea"/>
              </a:rPr>
              <a:t>スクリプト」を開く。こんな感じになって、⑥</a:t>
            </a:r>
            <a:r>
              <a:rPr lang="en-US" altLang="ja-JP" dirty="0">
                <a:solidFill>
                  <a:schemeClr val="bg1">
                    <a:lumMod val="50000"/>
                  </a:schemeClr>
                </a:solidFill>
                <a:latin typeface="+mn-ea"/>
              </a:rPr>
              <a:t>Untitled1</a:t>
            </a:r>
            <a:r>
              <a:rPr lang="ja-JP" altLang="en-US" dirty="0">
                <a:solidFill>
                  <a:schemeClr val="bg1">
                    <a:lumMod val="50000"/>
                  </a:schemeClr>
                </a:solidFill>
                <a:latin typeface="+mn-ea"/>
              </a:rPr>
              <a:t>という中身が空っぽの新規スクリプトファイルが開きます。（</a:t>
            </a:r>
            <a:r>
              <a:rPr lang="en-US" altLang="ja-JP" dirty="0">
                <a:solidFill>
                  <a:schemeClr val="bg1">
                    <a:lumMod val="50000"/>
                  </a:schemeClr>
                </a:solidFill>
                <a:latin typeface="+mn-ea"/>
              </a:rPr>
              <a:t>Word</a:t>
            </a:r>
            <a:r>
              <a:rPr lang="ja-JP" altLang="en-US" dirty="0">
                <a:solidFill>
                  <a:schemeClr val="bg1">
                    <a:lumMod val="50000"/>
                  </a:schemeClr>
                </a:solidFill>
                <a:latin typeface="+mn-ea"/>
              </a:rPr>
              <a:t>で「名称未設定」の新規文書を開くようなものですね。）</a:t>
            </a:r>
            <a:r>
              <a:rPr lang="ja-JP" altLang="en-US" dirty="0">
                <a:latin typeface="+mn-ea"/>
              </a:rPr>
              <a:t>さきほどクリップボードにコピーしておいたテンプレートスクリプトを、⑦右クリックで</a:t>
            </a:r>
            <a:r>
              <a:rPr lang="en-US" altLang="ja-JP" dirty="0">
                <a:latin typeface="+mn-ea"/>
              </a:rPr>
              <a:t>Paste</a:t>
            </a:r>
            <a:r>
              <a:rPr lang="ja-JP" altLang="en-US" dirty="0">
                <a:latin typeface="+mn-ea"/>
              </a:rPr>
              <a:t>。（うまくいかない場合は「</a:t>
            </a:r>
            <a:r>
              <a:rPr lang="en-US" altLang="ja-JP" dirty="0">
                <a:latin typeface="+mn-ea"/>
              </a:rPr>
              <a:t>Ctrl + V</a:t>
            </a:r>
            <a:r>
              <a:rPr lang="ja-JP" altLang="en-US" dirty="0">
                <a:latin typeface="+mn-ea"/>
              </a:rPr>
              <a:t>」なども試してください。）</a:t>
            </a:r>
            <a:endParaRPr lang="ja-JP" altLang="en-US" b="1" dirty="0">
              <a:latin typeface="+mn-ea"/>
            </a:endParaRPr>
          </a:p>
        </p:txBody>
      </p:sp>
      <p:pic>
        <p:nvPicPr>
          <p:cNvPr id="13" name="図 12">
            <a:extLst>
              <a:ext uri="{FF2B5EF4-FFF2-40B4-BE49-F238E27FC236}">
                <a16:creationId xmlns:a16="http://schemas.microsoft.com/office/drawing/2014/main" id="{C08D24D3-D5E7-4A15-80F5-D66C157EAADC}"/>
              </a:ext>
            </a:extLst>
          </p:cNvPr>
          <p:cNvPicPr>
            <a:picLocks noChangeAspect="1"/>
          </p:cNvPicPr>
          <p:nvPr/>
        </p:nvPicPr>
        <p:blipFill>
          <a:blip r:embed="rId5"/>
          <a:stretch>
            <a:fillRect/>
          </a:stretch>
        </p:blipFill>
        <p:spPr>
          <a:xfrm>
            <a:off x="2720027" y="2372327"/>
            <a:ext cx="1394581" cy="1348857"/>
          </a:xfrm>
          <a:prstGeom prst="rect">
            <a:avLst/>
          </a:prstGeom>
          <a:ln>
            <a:solidFill>
              <a:srgbClr val="000000"/>
            </a:solidFill>
          </a:ln>
        </p:spPr>
      </p:pic>
      <p:grpSp>
        <p:nvGrpSpPr>
          <p:cNvPr id="14" name="グループ化 19">
            <a:extLst>
              <a:ext uri="{FF2B5EF4-FFF2-40B4-BE49-F238E27FC236}">
                <a16:creationId xmlns:a16="http://schemas.microsoft.com/office/drawing/2014/main" id="{1E5DAA27-F3A2-4EC6-B226-FEA59E5D9272}"/>
              </a:ext>
            </a:extLst>
          </p:cNvPr>
          <p:cNvGrpSpPr>
            <a:grpSpLocks/>
          </p:cNvGrpSpPr>
          <p:nvPr/>
        </p:nvGrpSpPr>
        <p:grpSpPr bwMode="auto">
          <a:xfrm>
            <a:off x="3440832" y="2574000"/>
            <a:ext cx="433387" cy="647700"/>
            <a:chOff x="9008376" y="4278533"/>
            <a:chExt cx="432048" cy="647700"/>
          </a:xfrm>
        </p:grpSpPr>
        <p:sp>
          <p:nvSpPr>
            <p:cNvPr id="15" name="下矢印 20">
              <a:extLst>
                <a:ext uri="{FF2B5EF4-FFF2-40B4-BE49-F238E27FC236}">
                  <a16:creationId xmlns:a16="http://schemas.microsoft.com/office/drawing/2014/main" id="{D11372AE-D177-4F74-BCE1-1B0514CF5E6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1">
              <a:extLst>
                <a:ext uri="{FF2B5EF4-FFF2-40B4-BE49-F238E27FC236}">
                  <a16:creationId xmlns:a16="http://schemas.microsoft.com/office/drawing/2014/main" id="{552A0947-4666-4A46-81C0-AD91743DE4AB}"/>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spTree>
    <p:extLst>
      <p:ext uri="{BB962C8B-B14F-4D97-AF65-F5344CB8AC3E}">
        <p14:creationId xmlns:p14="http://schemas.microsoft.com/office/powerpoint/2010/main" val="318356145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89213E6-FD83-4898-9B36-0BA8F23C1984}"/>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16</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151</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36933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latin typeface="+mn-ea"/>
              </a:rPr>
              <a:t>こんな感じになれば</a:t>
            </a:r>
            <a:r>
              <a:rPr lang="en-US" altLang="ja-JP" dirty="0">
                <a:latin typeface="+mn-ea"/>
              </a:rPr>
              <a:t>OK</a:t>
            </a:r>
            <a:r>
              <a:rPr lang="ja-JP" altLang="en-US" dirty="0">
                <a:latin typeface="+mn-ea"/>
              </a:rPr>
              <a:t>。</a:t>
            </a:r>
            <a:endParaRPr lang="ja-JP" altLang="en-US" b="1" dirty="0">
              <a:latin typeface="+mn-ea"/>
            </a:endParaRPr>
          </a:p>
        </p:txBody>
      </p:sp>
    </p:spTree>
    <p:extLst>
      <p:ext uri="{BB962C8B-B14F-4D97-AF65-F5344CB8AC3E}">
        <p14:creationId xmlns:p14="http://schemas.microsoft.com/office/powerpoint/2010/main" val="206880912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89213E6-FD83-4898-9B36-0BA8F23C1984}"/>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17</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152</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こんな感じになれば</a:t>
            </a:r>
            <a:r>
              <a:rPr lang="en-US" altLang="ja-JP" dirty="0">
                <a:solidFill>
                  <a:schemeClr val="bg1">
                    <a:lumMod val="50000"/>
                  </a:schemeClr>
                </a:solidFill>
                <a:latin typeface="+mn-ea"/>
              </a:rPr>
              <a:t>OK</a:t>
            </a:r>
            <a:r>
              <a:rPr lang="ja-JP" altLang="en-US" dirty="0">
                <a:solidFill>
                  <a:schemeClr val="bg1">
                    <a:lumMod val="50000"/>
                  </a:schemeClr>
                </a:solidFill>
                <a:latin typeface="+mn-ea"/>
              </a:rPr>
              <a:t>。</a:t>
            </a:r>
            <a:r>
              <a:rPr lang="ja-JP" altLang="en-US" dirty="0">
                <a:latin typeface="+mn-ea"/>
              </a:rPr>
              <a:t>今は①エディタ画面と②</a:t>
            </a:r>
            <a:r>
              <a:rPr lang="en-US" altLang="ja-JP" dirty="0">
                <a:latin typeface="+mn-ea"/>
              </a:rPr>
              <a:t>Console</a:t>
            </a:r>
            <a:r>
              <a:rPr lang="ja-JP" altLang="en-US" dirty="0">
                <a:latin typeface="+mn-ea"/>
              </a:rPr>
              <a:t>画面の縦幅が非常に狭い。例えば①エディタ画面を広く使いたい場合は、③を押す。</a:t>
            </a:r>
            <a:endParaRPr lang="ja-JP" altLang="en-US" b="1" dirty="0">
              <a:latin typeface="+mn-ea"/>
            </a:endParaRPr>
          </a:p>
        </p:txBody>
      </p:sp>
      <p:sp>
        <p:nvSpPr>
          <p:cNvPr id="7" name="正方形/長方形 6">
            <a:extLst>
              <a:ext uri="{FF2B5EF4-FFF2-40B4-BE49-F238E27FC236}">
                <a16:creationId xmlns:a16="http://schemas.microsoft.com/office/drawing/2014/main" id="{92DAAC5E-1927-47D2-AFE6-879B1621C78F}"/>
              </a:ext>
            </a:extLst>
          </p:cNvPr>
          <p:cNvSpPr/>
          <p:nvPr/>
        </p:nvSpPr>
        <p:spPr>
          <a:xfrm>
            <a:off x="128464" y="1844824"/>
            <a:ext cx="6048672" cy="1980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a:extLst>
              <a:ext uri="{FF2B5EF4-FFF2-40B4-BE49-F238E27FC236}">
                <a16:creationId xmlns:a16="http://schemas.microsoft.com/office/drawing/2014/main" id="{E8B408CB-A429-47A0-B42A-AAB56A6F2A5C}"/>
              </a:ext>
            </a:extLst>
          </p:cNvPr>
          <p:cNvSpPr/>
          <p:nvPr/>
        </p:nvSpPr>
        <p:spPr>
          <a:xfrm>
            <a:off x="128464" y="3906000"/>
            <a:ext cx="6048672" cy="23328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9" name="グループ化 19">
            <a:extLst>
              <a:ext uri="{FF2B5EF4-FFF2-40B4-BE49-F238E27FC236}">
                <a16:creationId xmlns:a16="http://schemas.microsoft.com/office/drawing/2014/main" id="{BE1B8946-76A5-4368-96BB-0858B21697CA}"/>
              </a:ext>
            </a:extLst>
          </p:cNvPr>
          <p:cNvGrpSpPr>
            <a:grpSpLocks/>
          </p:cNvGrpSpPr>
          <p:nvPr/>
        </p:nvGrpSpPr>
        <p:grpSpPr bwMode="auto">
          <a:xfrm>
            <a:off x="6147208" y="2512551"/>
            <a:ext cx="433387" cy="647700"/>
            <a:chOff x="9008376" y="4278533"/>
            <a:chExt cx="432048" cy="647700"/>
          </a:xfrm>
        </p:grpSpPr>
        <p:sp>
          <p:nvSpPr>
            <p:cNvPr id="10" name="下矢印 20">
              <a:extLst>
                <a:ext uri="{FF2B5EF4-FFF2-40B4-BE49-F238E27FC236}">
                  <a16:creationId xmlns:a16="http://schemas.microsoft.com/office/drawing/2014/main" id="{AA6A614D-1373-4600-8D59-00353E7554B9}"/>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1" name="テキスト ボックス 21">
              <a:extLst>
                <a:ext uri="{FF2B5EF4-FFF2-40B4-BE49-F238E27FC236}">
                  <a16:creationId xmlns:a16="http://schemas.microsoft.com/office/drawing/2014/main" id="{7F7E56BA-3F34-4934-B3D6-0AB2180CDDE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3" name="グループ化 19">
            <a:extLst>
              <a:ext uri="{FF2B5EF4-FFF2-40B4-BE49-F238E27FC236}">
                <a16:creationId xmlns:a16="http://schemas.microsoft.com/office/drawing/2014/main" id="{15FBDAEF-EF9E-4A42-9525-73AD142FEB16}"/>
              </a:ext>
            </a:extLst>
          </p:cNvPr>
          <p:cNvGrpSpPr>
            <a:grpSpLocks/>
          </p:cNvGrpSpPr>
          <p:nvPr/>
        </p:nvGrpSpPr>
        <p:grpSpPr bwMode="auto">
          <a:xfrm>
            <a:off x="6147207" y="4755810"/>
            <a:ext cx="433387" cy="647700"/>
            <a:chOff x="9008376" y="4278533"/>
            <a:chExt cx="432048" cy="647700"/>
          </a:xfrm>
        </p:grpSpPr>
        <p:sp>
          <p:nvSpPr>
            <p:cNvPr id="14" name="下矢印 20">
              <a:extLst>
                <a:ext uri="{FF2B5EF4-FFF2-40B4-BE49-F238E27FC236}">
                  <a16:creationId xmlns:a16="http://schemas.microsoft.com/office/drawing/2014/main" id="{C5944F9A-79A9-4D38-9A83-0F2D933DB43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1">
              <a:extLst>
                <a:ext uri="{FF2B5EF4-FFF2-40B4-BE49-F238E27FC236}">
                  <a16:creationId xmlns:a16="http://schemas.microsoft.com/office/drawing/2014/main" id="{705DAA1D-8628-4968-8EF0-2819F343A15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16" name="グループ化 25">
            <a:extLst>
              <a:ext uri="{FF2B5EF4-FFF2-40B4-BE49-F238E27FC236}">
                <a16:creationId xmlns:a16="http://schemas.microsoft.com/office/drawing/2014/main" id="{ADC91E83-0788-4141-84A6-F44A8975AE81}"/>
              </a:ext>
            </a:extLst>
          </p:cNvPr>
          <p:cNvGrpSpPr>
            <a:grpSpLocks/>
          </p:cNvGrpSpPr>
          <p:nvPr/>
        </p:nvGrpSpPr>
        <p:grpSpPr bwMode="auto">
          <a:xfrm>
            <a:off x="5684400" y="1562400"/>
            <a:ext cx="647700" cy="368300"/>
            <a:chOff x="8265543" y="5967772"/>
            <a:chExt cx="647700" cy="369332"/>
          </a:xfrm>
        </p:grpSpPr>
        <p:sp>
          <p:nvSpPr>
            <p:cNvPr id="17" name="下矢印 26">
              <a:extLst>
                <a:ext uri="{FF2B5EF4-FFF2-40B4-BE49-F238E27FC236}">
                  <a16:creationId xmlns:a16="http://schemas.microsoft.com/office/drawing/2014/main" id="{DE5504AF-CCF5-48BD-B75A-7655F3E66DE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27">
              <a:extLst>
                <a:ext uri="{FF2B5EF4-FFF2-40B4-BE49-F238E27FC236}">
                  <a16:creationId xmlns:a16="http://schemas.microsoft.com/office/drawing/2014/main" id="{7FB5F10D-9138-4B7B-9F32-C7E00B02FA09}"/>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spTree>
    <p:extLst>
      <p:ext uri="{BB962C8B-B14F-4D97-AF65-F5344CB8AC3E}">
        <p14:creationId xmlns:p14="http://schemas.microsoft.com/office/powerpoint/2010/main" val="311007363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0DB9303-E6F4-41AA-B472-EF1BFFA8333C}"/>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18</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153</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こんな感じになれば</a:t>
            </a:r>
            <a:r>
              <a:rPr lang="en-US" altLang="ja-JP" dirty="0">
                <a:solidFill>
                  <a:schemeClr val="bg1">
                    <a:lumMod val="50000"/>
                  </a:schemeClr>
                </a:solidFill>
                <a:latin typeface="+mn-ea"/>
              </a:rPr>
              <a:t>OK</a:t>
            </a:r>
            <a:r>
              <a:rPr lang="ja-JP" altLang="en-US" dirty="0">
                <a:solidFill>
                  <a:schemeClr val="bg1">
                    <a:lumMod val="50000"/>
                  </a:schemeClr>
                </a:solidFill>
                <a:latin typeface="+mn-ea"/>
              </a:rPr>
              <a:t>。今は①エディタ画面と②</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画面の縦幅が非常に狭い。例えば①エディタ画面を広く使いたい場合は、③を押す。</a:t>
            </a:r>
            <a:r>
              <a:rPr lang="ja-JP" altLang="en-US" dirty="0">
                <a:latin typeface="+mn-ea"/>
              </a:rPr>
              <a:t>こんな感じになります。もう一度③を押すと元に戻せる。</a:t>
            </a:r>
            <a:endParaRPr lang="ja-JP" altLang="en-US" b="1" dirty="0">
              <a:latin typeface="+mn-ea"/>
            </a:endParaRPr>
          </a:p>
        </p:txBody>
      </p:sp>
      <p:sp>
        <p:nvSpPr>
          <p:cNvPr id="7" name="正方形/長方形 6">
            <a:extLst>
              <a:ext uri="{FF2B5EF4-FFF2-40B4-BE49-F238E27FC236}">
                <a16:creationId xmlns:a16="http://schemas.microsoft.com/office/drawing/2014/main" id="{92DAAC5E-1927-47D2-AFE6-879B1621C78F}"/>
              </a:ext>
            </a:extLst>
          </p:cNvPr>
          <p:cNvSpPr/>
          <p:nvPr/>
        </p:nvSpPr>
        <p:spPr>
          <a:xfrm>
            <a:off x="128464" y="1844824"/>
            <a:ext cx="6048672" cy="4068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a:extLst>
              <a:ext uri="{FF2B5EF4-FFF2-40B4-BE49-F238E27FC236}">
                <a16:creationId xmlns:a16="http://schemas.microsoft.com/office/drawing/2014/main" id="{E8B408CB-A429-47A0-B42A-AAB56A6F2A5C}"/>
              </a:ext>
            </a:extLst>
          </p:cNvPr>
          <p:cNvSpPr/>
          <p:nvPr/>
        </p:nvSpPr>
        <p:spPr>
          <a:xfrm>
            <a:off x="128464" y="5993999"/>
            <a:ext cx="6048672" cy="2448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9" name="グループ化 19">
            <a:extLst>
              <a:ext uri="{FF2B5EF4-FFF2-40B4-BE49-F238E27FC236}">
                <a16:creationId xmlns:a16="http://schemas.microsoft.com/office/drawing/2014/main" id="{BE1B8946-76A5-4368-96BB-0858B21697CA}"/>
              </a:ext>
            </a:extLst>
          </p:cNvPr>
          <p:cNvGrpSpPr>
            <a:grpSpLocks/>
          </p:cNvGrpSpPr>
          <p:nvPr/>
        </p:nvGrpSpPr>
        <p:grpSpPr bwMode="auto">
          <a:xfrm>
            <a:off x="6147208" y="3556800"/>
            <a:ext cx="433387" cy="647700"/>
            <a:chOff x="9008376" y="4278533"/>
            <a:chExt cx="432048" cy="647700"/>
          </a:xfrm>
        </p:grpSpPr>
        <p:sp>
          <p:nvSpPr>
            <p:cNvPr id="10" name="下矢印 20">
              <a:extLst>
                <a:ext uri="{FF2B5EF4-FFF2-40B4-BE49-F238E27FC236}">
                  <a16:creationId xmlns:a16="http://schemas.microsoft.com/office/drawing/2014/main" id="{AA6A614D-1373-4600-8D59-00353E7554B9}"/>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1" name="テキスト ボックス 21">
              <a:extLst>
                <a:ext uri="{FF2B5EF4-FFF2-40B4-BE49-F238E27FC236}">
                  <a16:creationId xmlns:a16="http://schemas.microsoft.com/office/drawing/2014/main" id="{7F7E56BA-3F34-4934-B3D6-0AB2180CDDE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3" name="グループ化 19">
            <a:extLst>
              <a:ext uri="{FF2B5EF4-FFF2-40B4-BE49-F238E27FC236}">
                <a16:creationId xmlns:a16="http://schemas.microsoft.com/office/drawing/2014/main" id="{15FBDAEF-EF9E-4A42-9525-73AD142FEB16}"/>
              </a:ext>
            </a:extLst>
          </p:cNvPr>
          <p:cNvGrpSpPr>
            <a:grpSpLocks/>
          </p:cNvGrpSpPr>
          <p:nvPr/>
        </p:nvGrpSpPr>
        <p:grpSpPr bwMode="auto">
          <a:xfrm>
            <a:off x="6147207" y="5788800"/>
            <a:ext cx="433387" cy="647700"/>
            <a:chOff x="9008376" y="4278533"/>
            <a:chExt cx="432048" cy="647700"/>
          </a:xfrm>
        </p:grpSpPr>
        <p:sp>
          <p:nvSpPr>
            <p:cNvPr id="14" name="下矢印 20">
              <a:extLst>
                <a:ext uri="{FF2B5EF4-FFF2-40B4-BE49-F238E27FC236}">
                  <a16:creationId xmlns:a16="http://schemas.microsoft.com/office/drawing/2014/main" id="{C5944F9A-79A9-4D38-9A83-0F2D933DB43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1">
              <a:extLst>
                <a:ext uri="{FF2B5EF4-FFF2-40B4-BE49-F238E27FC236}">
                  <a16:creationId xmlns:a16="http://schemas.microsoft.com/office/drawing/2014/main" id="{705DAA1D-8628-4968-8EF0-2819F343A15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19" name="グループ化 25">
            <a:extLst>
              <a:ext uri="{FF2B5EF4-FFF2-40B4-BE49-F238E27FC236}">
                <a16:creationId xmlns:a16="http://schemas.microsoft.com/office/drawing/2014/main" id="{E57BFEFA-C877-47EF-AF9B-D50A47E99EDC}"/>
              </a:ext>
            </a:extLst>
          </p:cNvPr>
          <p:cNvGrpSpPr>
            <a:grpSpLocks/>
          </p:cNvGrpSpPr>
          <p:nvPr/>
        </p:nvGrpSpPr>
        <p:grpSpPr bwMode="auto">
          <a:xfrm>
            <a:off x="5684400" y="1562400"/>
            <a:ext cx="647700" cy="368300"/>
            <a:chOff x="8265543" y="5967772"/>
            <a:chExt cx="647700" cy="369332"/>
          </a:xfrm>
        </p:grpSpPr>
        <p:sp>
          <p:nvSpPr>
            <p:cNvPr id="20" name="下矢印 26">
              <a:extLst>
                <a:ext uri="{FF2B5EF4-FFF2-40B4-BE49-F238E27FC236}">
                  <a16:creationId xmlns:a16="http://schemas.microsoft.com/office/drawing/2014/main" id="{85C62A1B-0564-42C3-8988-2CB10E41AA5F}"/>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7">
              <a:extLst>
                <a:ext uri="{FF2B5EF4-FFF2-40B4-BE49-F238E27FC236}">
                  <a16:creationId xmlns:a16="http://schemas.microsoft.com/office/drawing/2014/main" id="{260DB559-A82F-41A2-A50F-71CB7E04A951}"/>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spTree>
    <p:extLst>
      <p:ext uri="{BB962C8B-B14F-4D97-AF65-F5344CB8AC3E}">
        <p14:creationId xmlns:p14="http://schemas.microsoft.com/office/powerpoint/2010/main" val="301134229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19</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154</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3"/>
          <a:stretch>
            <a:fillRect/>
          </a:stretch>
        </p:blipFill>
        <p:spPr>
          <a:xfrm>
            <a:off x="792000" y="180000"/>
            <a:ext cx="3856054" cy="167655"/>
          </a:xfrm>
          <a:prstGeom prst="rect">
            <a:avLst/>
          </a:prstGeom>
        </p:spPr>
      </p:pic>
      <p:pic>
        <p:nvPicPr>
          <p:cNvPr id="18" name="図 17">
            <a:extLst>
              <a:ext uri="{FF2B5EF4-FFF2-40B4-BE49-F238E27FC236}">
                <a16:creationId xmlns:a16="http://schemas.microsoft.com/office/drawing/2014/main" id="{6A101A87-9104-4F68-AE02-0300C9B032EE}"/>
              </a:ext>
            </a:extLst>
          </p:cNvPr>
          <p:cNvPicPr>
            <a:picLocks noChangeAspect="1"/>
          </p:cNvPicPr>
          <p:nvPr/>
        </p:nvPicPr>
        <p:blipFill>
          <a:blip r:embed="rId4"/>
          <a:stretch>
            <a:fillRect/>
          </a:stretch>
        </p:blipFill>
        <p:spPr>
          <a:xfrm>
            <a:off x="36000" y="936000"/>
            <a:ext cx="9391650" cy="5381625"/>
          </a:xfrm>
          <a:prstGeom prst="rect">
            <a:avLst/>
          </a:prstGeom>
        </p:spPr>
      </p:pic>
      <p:grpSp>
        <p:nvGrpSpPr>
          <p:cNvPr id="30" name="グループ化 25">
            <a:extLst>
              <a:ext uri="{FF2B5EF4-FFF2-40B4-BE49-F238E27FC236}">
                <a16:creationId xmlns:a16="http://schemas.microsoft.com/office/drawing/2014/main" id="{502120A3-8866-46F9-AC99-781F4953CDB8}"/>
              </a:ext>
            </a:extLst>
          </p:cNvPr>
          <p:cNvGrpSpPr>
            <a:grpSpLocks/>
          </p:cNvGrpSpPr>
          <p:nvPr/>
        </p:nvGrpSpPr>
        <p:grpSpPr bwMode="auto">
          <a:xfrm>
            <a:off x="5508000" y="1571046"/>
            <a:ext cx="647700" cy="368300"/>
            <a:chOff x="8265543" y="5967772"/>
            <a:chExt cx="647700" cy="369332"/>
          </a:xfrm>
        </p:grpSpPr>
        <p:sp>
          <p:nvSpPr>
            <p:cNvPr id="31" name="下矢印 26">
              <a:extLst>
                <a:ext uri="{FF2B5EF4-FFF2-40B4-BE49-F238E27FC236}">
                  <a16:creationId xmlns:a16="http://schemas.microsoft.com/office/drawing/2014/main" id="{4293EABC-BB0E-49A9-9DE0-15A113A82EA2}"/>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2" name="テキスト ボックス 27">
              <a:extLst>
                <a:ext uri="{FF2B5EF4-FFF2-40B4-BE49-F238E27FC236}">
                  <a16:creationId xmlns:a16="http://schemas.microsoft.com/office/drawing/2014/main" id="{1C71551C-4432-4252-AF7A-BEBBE1FF7CFF}"/>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latin typeface="+mn-ea"/>
              </a:rPr>
              <a:t>元に戻りました。④はエディタ画面の縦幅を最小にする操作であり、⑤</a:t>
            </a:r>
            <a:r>
              <a:rPr lang="en-US" altLang="ja-JP" dirty="0">
                <a:latin typeface="+mn-ea"/>
              </a:rPr>
              <a:t>Console</a:t>
            </a:r>
            <a:r>
              <a:rPr lang="ja-JP" altLang="en-US" dirty="0">
                <a:latin typeface="+mn-ea"/>
              </a:rPr>
              <a:t>画面をを最大にする操作と同じです。以降は特に明記しませんが、見やすいように適宜いじってください。</a:t>
            </a:r>
            <a:endParaRPr lang="ja-JP" altLang="en-US" b="1" dirty="0">
              <a:latin typeface="+mn-ea"/>
            </a:endParaRPr>
          </a:p>
        </p:txBody>
      </p:sp>
      <p:grpSp>
        <p:nvGrpSpPr>
          <p:cNvPr id="33" name="グループ化 25">
            <a:extLst>
              <a:ext uri="{FF2B5EF4-FFF2-40B4-BE49-F238E27FC236}">
                <a16:creationId xmlns:a16="http://schemas.microsoft.com/office/drawing/2014/main" id="{DCF391BC-6F3C-41A5-926C-1F11B01FB227}"/>
              </a:ext>
            </a:extLst>
          </p:cNvPr>
          <p:cNvGrpSpPr>
            <a:grpSpLocks/>
          </p:cNvGrpSpPr>
          <p:nvPr/>
        </p:nvGrpSpPr>
        <p:grpSpPr bwMode="auto">
          <a:xfrm>
            <a:off x="5684400" y="3600000"/>
            <a:ext cx="647700" cy="368300"/>
            <a:chOff x="8265543" y="5967772"/>
            <a:chExt cx="647700" cy="369332"/>
          </a:xfrm>
        </p:grpSpPr>
        <p:sp>
          <p:nvSpPr>
            <p:cNvPr id="34" name="下矢印 26">
              <a:extLst>
                <a:ext uri="{FF2B5EF4-FFF2-40B4-BE49-F238E27FC236}">
                  <a16:creationId xmlns:a16="http://schemas.microsoft.com/office/drawing/2014/main" id="{BD152828-11A6-4538-BEB9-A3DBDC1E5D9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5" name="テキスト ボックス 27">
              <a:extLst>
                <a:ext uri="{FF2B5EF4-FFF2-40B4-BE49-F238E27FC236}">
                  <a16:creationId xmlns:a16="http://schemas.microsoft.com/office/drawing/2014/main" id="{91661408-6862-4705-98DD-A3F836C42BDB}"/>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195492686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59EA210-DE80-4D27-8EA9-2D88957743A5}"/>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20</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155</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36933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latin typeface="+mn-ea"/>
              </a:rPr>
              <a:t>①エディタ画面の上部に移動したところ。</a:t>
            </a:r>
            <a:endParaRPr lang="ja-JP" altLang="en-US" b="1" dirty="0">
              <a:latin typeface="+mn-ea"/>
            </a:endParaRPr>
          </a:p>
        </p:txBody>
      </p:sp>
      <p:grpSp>
        <p:nvGrpSpPr>
          <p:cNvPr id="14" name="グループ化 22">
            <a:extLst>
              <a:ext uri="{FF2B5EF4-FFF2-40B4-BE49-F238E27FC236}">
                <a16:creationId xmlns:a16="http://schemas.microsoft.com/office/drawing/2014/main" id="{C6A0F361-0E22-4D52-B3F8-5782DB321C8E}"/>
              </a:ext>
            </a:extLst>
          </p:cNvPr>
          <p:cNvGrpSpPr>
            <a:grpSpLocks/>
          </p:cNvGrpSpPr>
          <p:nvPr/>
        </p:nvGrpSpPr>
        <p:grpSpPr bwMode="auto">
          <a:xfrm>
            <a:off x="5756400" y="2455200"/>
            <a:ext cx="647700" cy="368300"/>
            <a:chOff x="8113143" y="5184000"/>
            <a:chExt cx="647700" cy="369332"/>
          </a:xfrm>
        </p:grpSpPr>
        <p:sp>
          <p:nvSpPr>
            <p:cNvPr id="15" name="下矢印 23">
              <a:extLst>
                <a:ext uri="{FF2B5EF4-FFF2-40B4-BE49-F238E27FC236}">
                  <a16:creationId xmlns:a16="http://schemas.microsoft.com/office/drawing/2014/main" id="{48F0F962-D83D-4E7A-A0B5-21CEF6CF5ECA}"/>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4">
              <a:extLst>
                <a:ext uri="{FF2B5EF4-FFF2-40B4-BE49-F238E27FC236}">
                  <a16:creationId xmlns:a16="http://schemas.microsoft.com/office/drawing/2014/main" id="{11CBF4D9-9BFE-4E7C-84EE-95CE18B61E43}"/>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p>
          </p:txBody>
        </p:sp>
      </p:grpSp>
    </p:spTree>
    <p:extLst>
      <p:ext uri="{BB962C8B-B14F-4D97-AF65-F5344CB8AC3E}">
        <p14:creationId xmlns:p14="http://schemas.microsoft.com/office/powerpoint/2010/main" val="260021473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59EA210-DE80-4D27-8EA9-2D88957743A5}"/>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応用</a:t>
            </a:r>
            <a:r>
              <a:rPr lang="en-US" altLang="ja-JP" sz="4000" dirty="0"/>
              <a:t>21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156</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①エディタ画面の上部に移動したところ。</a:t>
            </a:r>
            <a:r>
              <a:rPr lang="ja-JP" altLang="en-US" dirty="0">
                <a:latin typeface="+mn-ea"/>
              </a:rPr>
              <a:t>今は、②の部分のファイル名を、③</a:t>
            </a:r>
            <a:r>
              <a:rPr lang="en-US" altLang="ja-JP" dirty="0">
                <a:solidFill>
                  <a:srgbClr val="669900"/>
                </a:solidFill>
                <a:latin typeface="+mn-ea"/>
              </a:rPr>
              <a:t>list.txt</a:t>
            </a:r>
            <a:r>
              <a:rPr lang="ja-JP" altLang="en-US" dirty="0">
                <a:latin typeface="+mn-ea"/>
              </a:rPr>
              <a:t>に置き換えたい。</a:t>
            </a:r>
            <a:endParaRPr lang="ja-JP" altLang="en-US" b="1" dirty="0">
              <a:latin typeface="+mn-ea"/>
            </a:endParaRPr>
          </a:p>
        </p:txBody>
      </p:sp>
      <p:grpSp>
        <p:nvGrpSpPr>
          <p:cNvPr id="14" name="グループ化 22">
            <a:extLst>
              <a:ext uri="{FF2B5EF4-FFF2-40B4-BE49-F238E27FC236}">
                <a16:creationId xmlns:a16="http://schemas.microsoft.com/office/drawing/2014/main" id="{C6A0F361-0E22-4D52-B3F8-5782DB321C8E}"/>
              </a:ext>
            </a:extLst>
          </p:cNvPr>
          <p:cNvGrpSpPr>
            <a:grpSpLocks/>
          </p:cNvGrpSpPr>
          <p:nvPr/>
        </p:nvGrpSpPr>
        <p:grpSpPr bwMode="auto">
          <a:xfrm>
            <a:off x="5756400" y="2455200"/>
            <a:ext cx="647700" cy="368300"/>
            <a:chOff x="8113143" y="5184000"/>
            <a:chExt cx="647700" cy="369332"/>
          </a:xfrm>
        </p:grpSpPr>
        <p:sp>
          <p:nvSpPr>
            <p:cNvPr id="15" name="下矢印 23">
              <a:extLst>
                <a:ext uri="{FF2B5EF4-FFF2-40B4-BE49-F238E27FC236}">
                  <a16:creationId xmlns:a16="http://schemas.microsoft.com/office/drawing/2014/main" id="{48F0F962-D83D-4E7A-A0B5-21CEF6CF5ECA}"/>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4">
              <a:extLst>
                <a:ext uri="{FF2B5EF4-FFF2-40B4-BE49-F238E27FC236}">
                  <a16:creationId xmlns:a16="http://schemas.microsoft.com/office/drawing/2014/main" id="{11CBF4D9-9BFE-4E7C-84EE-95CE18B61E43}"/>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p>
          </p:txBody>
        </p:sp>
      </p:grpSp>
      <p:pic>
        <p:nvPicPr>
          <p:cNvPr id="17" name="図 16">
            <a:extLst>
              <a:ext uri="{FF2B5EF4-FFF2-40B4-BE49-F238E27FC236}">
                <a16:creationId xmlns:a16="http://schemas.microsoft.com/office/drawing/2014/main" id="{0ADE68CC-A262-410D-B546-F9578156FB03}"/>
              </a:ext>
            </a:extLst>
          </p:cNvPr>
          <p:cNvPicPr>
            <a:picLocks noChangeAspect="1"/>
          </p:cNvPicPr>
          <p:nvPr/>
        </p:nvPicPr>
        <p:blipFill>
          <a:blip r:embed="rId5"/>
          <a:stretch>
            <a:fillRect/>
          </a:stretch>
        </p:blipFill>
        <p:spPr>
          <a:xfrm>
            <a:off x="7078662" y="2420888"/>
            <a:ext cx="1671638" cy="1200150"/>
          </a:xfrm>
          <a:prstGeom prst="rect">
            <a:avLst/>
          </a:prstGeom>
          <a:ln w="19050">
            <a:solidFill>
              <a:srgbClr val="FF0000"/>
            </a:solidFill>
          </a:ln>
        </p:spPr>
      </p:pic>
      <p:grpSp>
        <p:nvGrpSpPr>
          <p:cNvPr id="19" name="グループ化 1">
            <a:extLst>
              <a:ext uri="{FF2B5EF4-FFF2-40B4-BE49-F238E27FC236}">
                <a16:creationId xmlns:a16="http://schemas.microsoft.com/office/drawing/2014/main" id="{FDAD131A-B721-45E5-BCF3-261A9FE390C2}"/>
              </a:ext>
            </a:extLst>
          </p:cNvPr>
          <p:cNvGrpSpPr>
            <a:grpSpLocks/>
          </p:cNvGrpSpPr>
          <p:nvPr/>
        </p:nvGrpSpPr>
        <p:grpSpPr bwMode="auto">
          <a:xfrm>
            <a:off x="8679642" y="1980000"/>
            <a:ext cx="415498" cy="647700"/>
            <a:chOff x="8946000" y="4620357"/>
            <a:chExt cx="415497" cy="647700"/>
          </a:xfrm>
        </p:grpSpPr>
        <p:sp>
          <p:nvSpPr>
            <p:cNvPr id="20" name="下矢印 31">
              <a:extLst>
                <a:ext uri="{FF2B5EF4-FFF2-40B4-BE49-F238E27FC236}">
                  <a16:creationId xmlns:a16="http://schemas.microsoft.com/office/drawing/2014/main" id="{B591F2B3-0A18-4B28-B4B7-DD8566B92624}"/>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正方形/長方形 1">
              <a:extLst>
                <a:ext uri="{FF2B5EF4-FFF2-40B4-BE49-F238E27FC236}">
                  <a16:creationId xmlns:a16="http://schemas.microsoft.com/office/drawing/2014/main" id="{AF8EFCE1-CF84-47A9-A393-44309C3570D3}"/>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8" name="グループ化 19">
            <a:extLst>
              <a:ext uri="{FF2B5EF4-FFF2-40B4-BE49-F238E27FC236}">
                <a16:creationId xmlns:a16="http://schemas.microsoft.com/office/drawing/2014/main" id="{9D47BFAD-EE5F-4E06-826D-E16C0BCAE3F5}"/>
              </a:ext>
            </a:extLst>
          </p:cNvPr>
          <p:cNvGrpSpPr>
            <a:grpSpLocks/>
          </p:cNvGrpSpPr>
          <p:nvPr/>
        </p:nvGrpSpPr>
        <p:grpSpPr bwMode="auto">
          <a:xfrm>
            <a:off x="3276000" y="2242800"/>
            <a:ext cx="433387" cy="647700"/>
            <a:chOff x="9008376" y="4278533"/>
            <a:chExt cx="432048" cy="647700"/>
          </a:xfrm>
        </p:grpSpPr>
        <p:sp>
          <p:nvSpPr>
            <p:cNvPr id="26" name="下矢印 20">
              <a:extLst>
                <a:ext uri="{FF2B5EF4-FFF2-40B4-BE49-F238E27FC236}">
                  <a16:creationId xmlns:a16="http://schemas.microsoft.com/office/drawing/2014/main" id="{4EA0F760-A9F4-4C4F-A842-0FF6487F3E4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1">
              <a:extLst>
                <a:ext uri="{FF2B5EF4-FFF2-40B4-BE49-F238E27FC236}">
                  <a16:creationId xmlns:a16="http://schemas.microsoft.com/office/drawing/2014/main" id="{1B61EC8F-A538-4AE2-ABA2-D142056CF81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Tree>
    <p:extLst>
      <p:ext uri="{BB962C8B-B14F-4D97-AF65-F5344CB8AC3E}">
        <p14:creationId xmlns:p14="http://schemas.microsoft.com/office/powerpoint/2010/main" val="278586199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59EA210-DE80-4D27-8EA9-2D88957743A5}"/>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応用</a:t>
            </a:r>
            <a:r>
              <a:rPr lang="en-US" altLang="ja-JP" sz="4000" dirty="0"/>
              <a:t>22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157</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①エディタ画面の上部に移動したところ。今は、②の部分のファイル名を、③</a:t>
            </a:r>
            <a:r>
              <a:rPr lang="en-US" altLang="ja-JP" dirty="0">
                <a:solidFill>
                  <a:schemeClr val="bg1">
                    <a:lumMod val="50000"/>
                  </a:schemeClr>
                </a:solidFill>
                <a:latin typeface="+mn-ea"/>
              </a:rPr>
              <a:t>list.txt</a:t>
            </a:r>
            <a:r>
              <a:rPr lang="ja-JP" altLang="en-US" dirty="0">
                <a:solidFill>
                  <a:schemeClr val="bg1">
                    <a:lumMod val="50000"/>
                  </a:schemeClr>
                </a:solidFill>
                <a:latin typeface="+mn-ea"/>
              </a:rPr>
              <a:t>に置き換えたい。</a:t>
            </a:r>
            <a:r>
              <a:rPr lang="ja-JP" altLang="en-US" dirty="0">
                <a:latin typeface="+mn-ea"/>
              </a:rPr>
              <a:t>また、④</a:t>
            </a:r>
            <a:r>
              <a:rPr lang="en-US" altLang="ja-JP" dirty="0">
                <a:solidFill>
                  <a:srgbClr val="669900"/>
                </a:solidFill>
                <a:latin typeface="+mn-ea"/>
              </a:rPr>
              <a:t>1</a:t>
            </a:r>
            <a:r>
              <a:rPr lang="ja-JP" altLang="en-US" dirty="0">
                <a:latin typeface="+mn-ea"/>
              </a:rPr>
              <a:t>列目ではなく、⑤</a:t>
            </a:r>
            <a:r>
              <a:rPr lang="en-US" altLang="ja-JP" dirty="0">
                <a:solidFill>
                  <a:srgbClr val="669900"/>
                </a:solidFill>
                <a:latin typeface="+mn-ea"/>
              </a:rPr>
              <a:t>4</a:t>
            </a:r>
            <a:r>
              <a:rPr lang="ja-JP" altLang="en-US" dirty="0">
                <a:latin typeface="+mn-ea"/>
              </a:rPr>
              <a:t>列目で一致する行を抽出したいので</a:t>
            </a:r>
            <a:r>
              <a:rPr lang="en-US" altLang="ja-JP" dirty="0">
                <a:latin typeface="+mn-ea"/>
              </a:rPr>
              <a:t>…</a:t>
            </a:r>
            <a:endParaRPr lang="ja-JP" altLang="en-US" b="1" dirty="0">
              <a:latin typeface="+mn-ea"/>
            </a:endParaRPr>
          </a:p>
        </p:txBody>
      </p:sp>
      <p:grpSp>
        <p:nvGrpSpPr>
          <p:cNvPr id="14" name="グループ化 22">
            <a:extLst>
              <a:ext uri="{FF2B5EF4-FFF2-40B4-BE49-F238E27FC236}">
                <a16:creationId xmlns:a16="http://schemas.microsoft.com/office/drawing/2014/main" id="{C6A0F361-0E22-4D52-B3F8-5782DB321C8E}"/>
              </a:ext>
            </a:extLst>
          </p:cNvPr>
          <p:cNvGrpSpPr>
            <a:grpSpLocks/>
          </p:cNvGrpSpPr>
          <p:nvPr/>
        </p:nvGrpSpPr>
        <p:grpSpPr bwMode="auto">
          <a:xfrm>
            <a:off x="5756400" y="2455200"/>
            <a:ext cx="647700" cy="368300"/>
            <a:chOff x="8113143" y="5184000"/>
            <a:chExt cx="647700" cy="369332"/>
          </a:xfrm>
        </p:grpSpPr>
        <p:sp>
          <p:nvSpPr>
            <p:cNvPr id="15" name="下矢印 23">
              <a:extLst>
                <a:ext uri="{FF2B5EF4-FFF2-40B4-BE49-F238E27FC236}">
                  <a16:creationId xmlns:a16="http://schemas.microsoft.com/office/drawing/2014/main" id="{48F0F962-D83D-4E7A-A0B5-21CEF6CF5ECA}"/>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4">
              <a:extLst>
                <a:ext uri="{FF2B5EF4-FFF2-40B4-BE49-F238E27FC236}">
                  <a16:creationId xmlns:a16="http://schemas.microsoft.com/office/drawing/2014/main" id="{11CBF4D9-9BFE-4E7C-84EE-95CE18B61E43}"/>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p>
          </p:txBody>
        </p:sp>
      </p:grpSp>
      <p:pic>
        <p:nvPicPr>
          <p:cNvPr id="17" name="図 16">
            <a:extLst>
              <a:ext uri="{FF2B5EF4-FFF2-40B4-BE49-F238E27FC236}">
                <a16:creationId xmlns:a16="http://schemas.microsoft.com/office/drawing/2014/main" id="{0ADE68CC-A262-410D-B546-F9578156FB03}"/>
              </a:ext>
            </a:extLst>
          </p:cNvPr>
          <p:cNvPicPr>
            <a:picLocks noChangeAspect="1"/>
          </p:cNvPicPr>
          <p:nvPr/>
        </p:nvPicPr>
        <p:blipFill>
          <a:blip r:embed="rId5"/>
          <a:stretch>
            <a:fillRect/>
          </a:stretch>
        </p:blipFill>
        <p:spPr>
          <a:xfrm>
            <a:off x="7078662" y="2420888"/>
            <a:ext cx="1671638" cy="1200150"/>
          </a:xfrm>
          <a:prstGeom prst="rect">
            <a:avLst/>
          </a:prstGeom>
          <a:ln w="19050">
            <a:solidFill>
              <a:srgbClr val="FF0000"/>
            </a:solidFill>
          </a:ln>
        </p:spPr>
      </p:pic>
      <p:grpSp>
        <p:nvGrpSpPr>
          <p:cNvPr id="19" name="グループ化 1">
            <a:extLst>
              <a:ext uri="{FF2B5EF4-FFF2-40B4-BE49-F238E27FC236}">
                <a16:creationId xmlns:a16="http://schemas.microsoft.com/office/drawing/2014/main" id="{FDAD131A-B721-45E5-BCF3-261A9FE390C2}"/>
              </a:ext>
            </a:extLst>
          </p:cNvPr>
          <p:cNvGrpSpPr>
            <a:grpSpLocks/>
          </p:cNvGrpSpPr>
          <p:nvPr/>
        </p:nvGrpSpPr>
        <p:grpSpPr bwMode="auto">
          <a:xfrm>
            <a:off x="8679642" y="1980000"/>
            <a:ext cx="415498" cy="647700"/>
            <a:chOff x="8946000" y="4620357"/>
            <a:chExt cx="415497" cy="647700"/>
          </a:xfrm>
        </p:grpSpPr>
        <p:sp>
          <p:nvSpPr>
            <p:cNvPr id="20" name="下矢印 31">
              <a:extLst>
                <a:ext uri="{FF2B5EF4-FFF2-40B4-BE49-F238E27FC236}">
                  <a16:creationId xmlns:a16="http://schemas.microsoft.com/office/drawing/2014/main" id="{B591F2B3-0A18-4B28-B4B7-DD8566B92624}"/>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正方形/長方形 1">
              <a:extLst>
                <a:ext uri="{FF2B5EF4-FFF2-40B4-BE49-F238E27FC236}">
                  <a16:creationId xmlns:a16="http://schemas.microsoft.com/office/drawing/2014/main" id="{AF8EFCE1-CF84-47A9-A393-44309C3570D3}"/>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pic>
        <p:nvPicPr>
          <p:cNvPr id="22" name="Picture 13">
            <a:extLst>
              <a:ext uri="{FF2B5EF4-FFF2-40B4-BE49-F238E27FC236}">
                <a16:creationId xmlns:a16="http://schemas.microsoft.com/office/drawing/2014/main" id="{31558B26-C6DE-4532-B022-95C8045228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385" t="10307" r="64496" b="60637"/>
          <a:stretch>
            <a:fillRect/>
          </a:stretch>
        </p:blipFill>
        <p:spPr bwMode="auto">
          <a:xfrm>
            <a:off x="5352355" y="4300577"/>
            <a:ext cx="3671887" cy="22145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グループ化 25">
            <a:extLst>
              <a:ext uri="{FF2B5EF4-FFF2-40B4-BE49-F238E27FC236}">
                <a16:creationId xmlns:a16="http://schemas.microsoft.com/office/drawing/2014/main" id="{97599B68-FB8D-40E5-B56A-AB06CB15C754}"/>
              </a:ext>
            </a:extLst>
          </p:cNvPr>
          <p:cNvGrpSpPr>
            <a:grpSpLocks/>
          </p:cNvGrpSpPr>
          <p:nvPr/>
        </p:nvGrpSpPr>
        <p:grpSpPr bwMode="auto">
          <a:xfrm>
            <a:off x="8082000" y="3945600"/>
            <a:ext cx="647700" cy="368300"/>
            <a:chOff x="8265543" y="5967772"/>
            <a:chExt cx="647700" cy="369332"/>
          </a:xfrm>
        </p:grpSpPr>
        <p:sp>
          <p:nvSpPr>
            <p:cNvPr id="24" name="下矢印 26">
              <a:extLst>
                <a:ext uri="{FF2B5EF4-FFF2-40B4-BE49-F238E27FC236}">
                  <a16:creationId xmlns:a16="http://schemas.microsoft.com/office/drawing/2014/main" id="{25C1B52D-89CE-450D-A3F4-8E72F54E9474}"/>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7">
              <a:extLst>
                <a:ext uri="{FF2B5EF4-FFF2-40B4-BE49-F238E27FC236}">
                  <a16:creationId xmlns:a16="http://schemas.microsoft.com/office/drawing/2014/main" id="{596B284E-9FAE-47AB-A3EA-E3F3E4B38A55}"/>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18" name="グループ化 19">
            <a:extLst>
              <a:ext uri="{FF2B5EF4-FFF2-40B4-BE49-F238E27FC236}">
                <a16:creationId xmlns:a16="http://schemas.microsoft.com/office/drawing/2014/main" id="{9D47BFAD-EE5F-4E06-826D-E16C0BCAE3F5}"/>
              </a:ext>
            </a:extLst>
          </p:cNvPr>
          <p:cNvGrpSpPr>
            <a:grpSpLocks/>
          </p:cNvGrpSpPr>
          <p:nvPr/>
        </p:nvGrpSpPr>
        <p:grpSpPr bwMode="auto">
          <a:xfrm>
            <a:off x="3276000" y="2242800"/>
            <a:ext cx="433387" cy="647700"/>
            <a:chOff x="9008376" y="4278533"/>
            <a:chExt cx="432048" cy="647700"/>
          </a:xfrm>
        </p:grpSpPr>
        <p:sp>
          <p:nvSpPr>
            <p:cNvPr id="26" name="下矢印 20">
              <a:extLst>
                <a:ext uri="{FF2B5EF4-FFF2-40B4-BE49-F238E27FC236}">
                  <a16:creationId xmlns:a16="http://schemas.microsoft.com/office/drawing/2014/main" id="{4EA0F760-A9F4-4C4F-A842-0FF6487F3E4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1">
              <a:extLst>
                <a:ext uri="{FF2B5EF4-FFF2-40B4-BE49-F238E27FC236}">
                  <a16:creationId xmlns:a16="http://schemas.microsoft.com/office/drawing/2014/main" id="{1B61EC8F-A538-4AE2-ABA2-D142056CF81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28" name="グループ化 19">
            <a:extLst>
              <a:ext uri="{FF2B5EF4-FFF2-40B4-BE49-F238E27FC236}">
                <a16:creationId xmlns:a16="http://schemas.microsoft.com/office/drawing/2014/main" id="{271C20A9-E80C-426B-9272-678D3E9B0B71}"/>
              </a:ext>
            </a:extLst>
          </p:cNvPr>
          <p:cNvGrpSpPr>
            <a:grpSpLocks/>
          </p:cNvGrpSpPr>
          <p:nvPr/>
        </p:nvGrpSpPr>
        <p:grpSpPr bwMode="auto">
          <a:xfrm>
            <a:off x="1836000" y="2656800"/>
            <a:ext cx="433387" cy="647700"/>
            <a:chOff x="9008376" y="4278533"/>
            <a:chExt cx="432048" cy="647700"/>
          </a:xfrm>
        </p:grpSpPr>
        <p:sp>
          <p:nvSpPr>
            <p:cNvPr id="29" name="下矢印 20">
              <a:extLst>
                <a:ext uri="{FF2B5EF4-FFF2-40B4-BE49-F238E27FC236}">
                  <a16:creationId xmlns:a16="http://schemas.microsoft.com/office/drawing/2014/main" id="{A22B627B-F00D-498C-A497-3616312FCB2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テキスト ボックス 21">
              <a:extLst>
                <a:ext uri="{FF2B5EF4-FFF2-40B4-BE49-F238E27FC236}">
                  <a16:creationId xmlns:a16="http://schemas.microsoft.com/office/drawing/2014/main" id="{30A54CF4-101E-4707-AE82-032C7A21040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337570710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3148533-183B-4508-A895-B1B36BA2AAA4}"/>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応用</a:t>
            </a:r>
            <a:r>
              <a:rPr lang="en-US" altLang="ja-JP" sz="4000" dirty="0"/>
              <a:t>23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158</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①エディタ画面の上部に移動したところ。今は、②の部分のファイル名を、③</a:t>
            </a:r>
            <a:r>
              <a:rPr lang="en-US" altLang="ja-JP" dirty="0">
                <a:solidFill>
                  <a:schemeClr val="bg1">
                    <a:lumMod val="50000"/>
                  </a:schemeClr>
                </a:solidFill>
                <a:latin typeface="+mn-ea"/>
              </a:rPr>
              <a:t>list.txt</a:t>
            </a:r>
            <a:r>
              <a:rPr lang="ja-JP" altLang="en-US" dirty="0">
                <a:solidFill>
                  <a:schemeClr val="bg1">
                    <a:lumMod val="50000"/>
                  </a:schemeClr>
                </a:solidFill>
                <a:latin typeface="+mn-ea"/>
              </a:rPr>
              <a:t>に置き換えたい。また、④</a:t>
            </a:r>
            <a:r>
              <a:rPr lang="en-US" altLang="ja-JP" dirty="0">
                <a:solidFill>
                  <a:schemeClr val="bg1">
                    <a:lumMod val="50000"/>
                  </a:schemeClr>
                </a:solidFill>
                <a:latin typeface="+mn-ea"/>
              </a:rPr>
              <a:t>1</a:t>
            </a:r>
            <a:r>
              <a:rPr lang="ja-JP" altLang="en-US" dirty="0">
                <a:solidFill>
                  <a:schemeClr val="bg1">
                    <a:lumMod val="50000"/>
                  </a:schemeClr>
                </a:solidFill>
                <a:latin typeface="+mn-ea"/>
              </a:rPr>
              <a:t>列目ではなく、⑤</a:t>
            </a:r>
            <a:r>
              <a:rPr lang="en-US" altLang="ja-JP" dirty="0">
                <a:solidFill>
                  <a:schemeClr val="bg1">
                    <a:lumMod val="50000"/>
                  </a:schemeClr>
                </a:solidFill>
                <a:latin typeface="+mn-ea"/>
              </a:rPr>
              <a:t>4</a:t>
            </a:r>
            <a:r>
              <a:rPr lang="ja-JP" altLang="en-US" dirty="0">
                <a:solidFill>
                  <a:schemeClr val="bg1">
                    <a:lumMod val="50000"/>
                  </a:schemeClr>
                </a:solidFill>
                <a:latin typeface="+mn-ea"/>
              </a:rPr>
              <a:t>列目で一致する行を抽出したいので、</a:t>
            </a:r>
            <a:r>
              <a:rPr lang="ja-JP" altLang="en-US" dirty="0">
                <a:latin typeface="+mn-ea"/>
              </a:rPr>
              <a:t>⑥こんな感じで書き替えます。</a:t>
            </a:r>
            <a:endParaRPr lang="ja-JP" altLang="en-US" b="1" dirty="0">
              <a:latin typeface="+mn-ea"/>
            </a:endParaRPr>
          </a:p>
        </p:txBody>
      </p:sp>
      <p:grpSp>
        <p:nvGrpSpPr>
          <p:cNvPr id="31" name="グループ化 19">
            <a:extLst>
              <a:ext uri="{FF2B5EF4-FFF2-40B4-BE49-F238E27FC236}">
                <a16:creationId xmlns:a16="http://schemas.microsoft.com/office/drawing/2014/main" id="{52B6AD7D-96C8-4FE7-8299-E2262F880E06}"/>
              </a:ext>
            </a:extLst>
          </p:cNvPr>
          <p:cNvGrpSpPr>
            <a:grpSpLocks/>
          </p:cNvGrpSpPr>
          <p:nvPr/>
        </p:nvGrpSpPr>
        <p:grpSpPr bwMode="auto">
          <a:xfrm>
            <a:off x="3276000" y="2242800"/>
            <a:ext cx="433387" cy="647700"/>
            <a:chOff x="9008376" y="4278533"/>
            <a:chExt cx="432048" cy="647700"/>
          </a:xfrm>
        </p:grpSpPr>
        <p:sp>
          <p:nvSpPr>
            <p:cNvPr id="32" name="下矢印 20">
              <a:extLst>
                <a:ext uri="{FF2B5EF4-FFF2-40B4-BE49-F238E27FC236}">
                  <a16:creationId xmlns:a16="http://schemas.microsoft.com/office/drawing/2014/main" id="{3B4FEB43-7E11-417C-B1D5-E9AB134FDDE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3" name="テキスト ボックス 21">
              <a:extLst>
                <a:ext uri="{FF2B5EF4-FFF2-40B4-BE49-F238E27FC236}">
                  <a16:creationId xmlns:a16="http://schemas.microsoft.com/office/drawing/2014/main" id="{D73F48EC-A14C-4197-B6C5-420FDD769B2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grpSp>
        <p:nvGrpSpPr>
          <p:cNvPr id="34" name="グループ化 19">
            <a:extLst>
              <a:ext uri="{FF2B5EF4-FFF2-40B4-BE49-F238E27FC236}">
                <a16:creationId xmlns:a16="http://schemas.microsoft.com/office/drawing/2014/main" id="{ABD41F57-B09C-46A0-A41C-D0066EA7331E}"/>
              </a:ext>
            </a:extLst>
          </p:cNvPr>
          <p:cNvGrpSpPr>
            <a:grpSpLocks/>
          </p:cNvGrpSpPr>
          <p:nvPr/>
        </p:nvGrpSpPr>
        <p:grpSpPr bwMode="auto">
          <a:xfrm>
            <a:off x="1836000" y="2656800"/>
            <a:ext cx="433387" cy="647700"/>
            <a:chOff x="9008376" y="4278533"/>
            <a:chExt cx="432048" cy="647700"/>
          </a:xfrm>
        </p:grpSpPr>
        <p:sp>
          <p:nvSpPr>
            <p:cNvPr id="35" name="下矢印 20">
              <a:extLst>
                <a:ext uri="{FF2B5EF4-FFF2-40B4-BE49-F238E27FC236}">
                  <a16:creationId xmlns:a16="http://schemas.microsoft.com/office/drawing/2014/main" id="{11527615-4DCD-4066-A042-15F40C466213}"/>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6" name="テキスト ボックス 21">
              <a:extLst>
                <a:ext uri="{FF2B5EF4-FFF2-40B4-BE49-F238E27FC236}">
                  <a16:creationId xmlns:a16="http://schemas.microsoft.com/office/drawing/2014/main" id="{08EAE69A-2F6D-48B3-B221-59130D614669}"/>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Tree>
    <p:extLst>
      <p:ext uri="{BB962C8B-B14F-4D97-AF65-F5344CB8AC3E}">
        <p14:creationId xmlns:p14="http://schemas.microsoft.com/office/powerpoint/2010/main" val="35814490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3148533-183B-4508-A895-B1B36BA2AAA4}"/>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応用</a:t>
            </a:r>
            <a:r>
              <a:rPr lang="en-US" altLang="ja-JP" sz="4000" dirty="0"/>
              <a:t>24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159</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grpSp>
        <p:nvGrpSpPr>
          <p:cNvPr id="13" name="グループ化 22">
            <a:extLst>
              <a:ext uri="{FF2B5EF4-FFF2-40B4-BE49-F238E27FC236}">
                <a16:creationId xmlns:a16="http://schemas.microsoft.com/office/drawing/2014/main" id="{826742B3-CF3A-4B6D-800E-F00095CB794E}"/>
              </a:ext>
            </a:extLst>
          </p:cNvPr>
          <p:cNvGrpSpPr>
            <a:grpSpLocks/>
          </p:cNvGrpSpPr>
          <p:nvPr/>
        </p:nvGrpSpPr>
        <p:grpSpPr bwMode="auto">
          <a:xfrm>
            <a:off x="712800" y="2232000"/>
            <a:ext cx="647700" cy="368300"/>
            <a:chOff x="8113143" y="5184000"/>
            <a:chExt cx="647700" cy="369332"/>
          </a:xfrm>
        </p:grpSpPr>
        <p:sp>
          <p:nvSpPr>
            <p:cNvPr id="14" name="下矢印 23">
              <a:extLst>
                <a:ext uri="{FF2B5EF4-FFF2-40B4-BE49-F238E27FC236}">
                  <a16:creationId xmlns:a16="http://schemas.microsoft.com/office/drawing/2014/main" id="{E9565F26-2679-4410-B215-7FE288CA1378}"/>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4">
              <a:extLst>
                <a:ext uri="{FF2B5EF4-FFF2-40B4-BE49-F238E27FC236}">
                  <a16:creationId xmlns:a16="http://schemas.microsoft.com/office/drawing/2014/main" id="{13824BA7-2B3D-43E7-8CDF-98EC933CA998}"/>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pic>
        <p:nvPicPr>
          <p:cNvPr id="2" name="図 1">
            <a:extLst>
              <a:ext uri="{FF2B5EF4-FFF2-40B4-BE49-F238E27FC236}">
                <a16:creationId xmlns:a16="http://schemas.microsoft.com/office/drawing/2014/main" id="{1E4D9302-219A-478A-A1C5-073AE0C72DCF}"/>
              </a:ext>
            </a:extLst>
          </p:cNvPr>
          <p:cNvPicPr>
            <a:picLocks noChangeAspect="1"/>
          </p:cNvPicPr>
          <p:nvPr/>
        </p:nvPicPr>
        <p:blipFill>
          <a:blip r:embed="rId5"/>
          <a:stretch>
            <a:fillRect/>
          </a:stretch>
        </p:blipFill>
        <p:spPr>
          <a:xfrm>
            <a:off x="1476000" y="1080000"/>
            <a:ext cx="7286625" cy="5019675"/>
          </a:xfrm>
          <a:prstGeom prst="rect">
            <a:avLst/>
          </a:prstGeom>
        </p:spPr>
      </p:pic>
      <p:grpSp>
        <p:nvGrpSpPr>
          <p:cNvPr id="17" name="グループ化 19">
            <a:extLst>
              <a:ext uri="{FF2B5EF4-FFF2-40B4-BE49-F238E27FC236}">
                <a16:creationId xmlns:a16="http://schemas.microsoft.com/office/drawing/2014/main" id="{5B6CF14B-10B8-4A3B-B0E8-E892C0FDA950}"/>
              </a:ext>
            </a:extLst>
          </p:cNvPr>
          <p:cNvGrpSpPr>
            <a:grpSpLocks/>
          </p:cNvGrpSpPr>
          <p:nvPr/>
        </p:nvGrpSpPr>
        <p:grpSpPr bwMode="auto">
          <a:xfrm>
            <a:off x="3636000" y="4562594"/>
            <a:ext cx="433387" cy="647700"/>
            <a:chOff x="9008376" y="4278533"/>
            <a:chExt cx="432048" cy="647700"/>
          </a:xfrm>
        </p:grpSpPr>
        <p:sp>
          <p:nvSpPr>
            <p:cNvPr id="18" name="下矢印 20">
              <a:extLst>
                <a:ext uri="{FF2B5EF4-FFF2-40B4-BE49-F238E27FC236}">
                  <a16:creationId xmlns:a16="http://schemas.microsoft.com/office/drawing/2014/main" id="{DD6857D7-77B2-44CA-A31D-C0217FE62F7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1">
              <a:extLst>
                <a:ext uri="{FF2B5EF4-FFF2-40B4-BE49-F238E27FC236}">
                  <a16:creationId xmlns:a16="http://schemas.microsoft.com/office/drawing/2014/main" id="{5E283716-EA4D-4135-98A1-7D565817D13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⑧</a:t>
              </a:r>
            </a:p>
          </p:txBody>
        </p:sp>
      </p:grpSp>
      <p:grpSp>
        <p:nvGrpSpPr>
          <p:cNvPr id="20" name="グループ化 25">
            <a:extLst>
              <a:ext uri="{FF2B5EF4-FFF2-40B4-BE49-F238E27FC236}">
                <a16:creationId xmlns:a16="http://schemas.microsoft.com/office/drawing/2014/main" id="{27CBF0C2-DAC0-4125-89A5-8F71587D5DC5}"/>
              </a:ext>
            </a:extLst>
          </p:cNvPr>
          <p:cNvGrpSpPr>
            <a:grpSpLocks/>
          </p:cNvGrpSpPr>
          <p:nvPr/>
        </p:nvGrpSpPr>
        <p:grpSpPr bwMode="auto">
          <a:xfrm>
            <a:off x="6516000" y="5346000"/>
            <a:ext cx="647700" cy="368300"/>
            <a:chOff x="8265543" y="5967772"/>
            <a:chExt cx="647700" cy="369332"/>
          </a:xfrm>
        </p:grpSpPr>
        <p:sp>
          <p:nvSpPr>
            <p:cNvPr id="21" name="下矢印 26">
              <a:extLst>
                <a:ext uri="{FF2B5EF4-FFF2-40B4-BE49-F238E27FC236}">
                  <a16:creationId xmlns:a16="http://schemas.microsoft.com/office/drawing/2014/main" id="{364A7674-9596-4B8E-97D4-C9EE1AD3039F}"/>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7">
              <a:extLst>
                <a:ext uri="{FF2B5EF4-FFF2-40B4-BE49-F238E27FC236}">
                  <a16:creationId xmlns:a16="http://schemas.microsoft.com/office/drawing/2014/main" id="{3F01F8F0-1DA3-45F4-86D8-7421909B5F85}"/>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⑨</a:t>
              </a:r>
            </a:p>
          </p:txBody>
        </p:sp>
      </p:gr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①エディタ画面の上部に移動したところ。今は、②の部分のファイル名を、③</a:t>
            </a:r>
            <a:r>
              <a:rPr lang="en-US" altLang="ja-JP" dirty="0">
                <a:solidFill>
                  <a:schemeClr val="bg1">
                    <a:lumMod val="50000"/>
                  </a:schemeClr>
                </a:solidFill>
                <a:latin typeface="+mn-ea"/>
              </a:rPr>
              <a:t>list.txt</a:t>
            </a:r>
            <a:r>
              <a:rPr lang="ja-JP" altLang="en-US" dirty="0">
                <a:solidFill>
                  <a:schemeClr val="bg1">
                    <a:lumMod val="50000"/>
                  </a:schemeClr>
                </a:solidFill>
                <a:latin typeface="+mn-ea"/>
              </a:rPr>
              <a:t>に置き換えたい。また、④</a:t>
            </a:r>
            <a:r>
              <a:rPr lang="en-US" altLang="ja-JP" dirty="0">
                <a:solidFill>
                  <a:schemeClr val="bg1">
                    <a:lumMod val="50000"/>
                  </a:schemeClr>
                </a:solidFill>
                <a:latin typeface="+mn-ea"/>
              </a:rPr>
              <a:t>1</a:t>
            </a:r>
            <a:r>
              <a:rPr lang="ja-JP" altLang="en-US" dirty="0">
                <a:solidFill>
                  <a:schemeClr val="bg1">
                    <a:lumMod val="50000"/>
                  </a:schemeClr>
                </a:solidFill>
                <a:latin typeface="+mn-ea"/>
              </a:rPr>
              <a:t>列目ではなく、⑤</a:t>
            </a:r>
            <a:r>
              <a:rPr lang="en-US" altLang="ja-JP" dirty="0">
                <a:solidFill>
                  <a:schemeClr val="bg1">
                    <a:lumMod val="50000"/>
                  </a:schemeClr>
                </a:solidFill>
                <a:latin typeface="+mn-ea"/>
              </a:rPr>
              <a:t>4</a:t>
            </a:r>
            <a:r>
              <a:rPr lang="ja-JP" altLang="en-US" dirty="0">
                <a:solidFill>
                  <a:schemeClr val="bg1">
                    <a:lumMod val="50000"/>
                  </a:schemeClr>
                </a:solidFill>
                <a:latin typeface="+mn-ea"/>
              </a:rPr>
              <a:t>列目で一致する行を抽出したいので、⑥こんな感じで書き替えます。</a:t>
            </a:r>
            <a:r>
              <a:rPr lang="ja-JP" altLang="en-US" dirty="0">
                <a:latin typeface="+mn-ea"/>
              </a:rPr>
              <a:t>⑦を押して、（</a:t>
            </a:r>
            <a:r>
              <a:rPr lang="en-US" altLang="ja-JP" dirty="0">
                <a:latin typeface="+mn-ea"/>
              </a:rPr>
              <a:t>.txt</a:t>
            </a:r>
            <a:r>
              <a:rPr lang="ja-JP" altLang="en-US" dirty="0">
                <a:latin typeface="+mn-ea"/>
              </a:rPr>
              <a:t>にしても特に問題はありませんが）</a:t>
            </a:r>
            <a:r>
              <a:rPr lang="en-US" altLang="ja-JP" dirty="0">
                <a:latin typeface="+mn-ea"/>
              </a:rPr>
              <a:t>R</a:t>
            </a:r>
            <a:r>
              <a:rPr lang="ja-JP" altLang="en-US" dirty="0">
                <a:latin typeface="+mn-ea"/>
              </a:rPr>
              <a:t>スクリプトであることを明示した拡張子</a:t>
            </a:r>
            <a:r>
              <a:rPr lang="en-US" altLang="ja-JP" dirty="0">
                <a:latin typeface="+mn-ea"/>
              </a:rPr>
              <a:t>.R</a:t>
            </a:r>
            <a:r>
              <a:rPr lang="ja-JP" altLang="en-US" dirty="0">
                <a:latin typeface="+mn-ea"/>
              </a:rPr>
              <a:t>をつけて、⑨</a:t>
            </a:r>
            <a:r>
              <a:rPr lang="en-US" altLang="ja-JP" dirty="0">
                <a:latin typeface="+mn-ea"/>
              </a:rPr>
              <a:t>Save</a:t>
            </a:r>
            <a:r>
              <a:rPr lang="ja-JP" altLang="en-US" dirty="0">
                <a:latin typeface="+mn-ea"/>
              </a:rPr>
              <a:t>。</a:t>
            </a:r>
            <a:endParaRPr lang="ja-JP" altLang="en-US" b="1" dirty="0">
              <a:latin typeface="+mn-ea"/>
            </a:endParaRPr>
          </a:p>
        </p:txBody>
      </p:sp>
    </p:spTree>
    <p:extLst>
      <p:ext uri="{BB962C8B-B14F-4D97-AF65-F5344CB8AC3E}">
        <p14:creationId xmlns:p14="http://schemas.microsoft.com/office/powerpoint/2010/main" val="3711917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3596660-62B5-48A9-AF2F-4F74FFF20529}"/>
              </a:ext>
            </a:extLst>
          </p:cNvPr>
          <p:cNvPicPr>
            <a:picLocks noChangeAspect="1"/>
          </p:cNvPicPr>
          <p:nvPr/>
        </p:nvPicPr>
        <p:blipFill>
          <a:blip r:embed="rId3"/>
          <a:stretch>
            <a:fillRect/>
          </a:stretch>
        </p:blipFill>
        <p:spPr>
          <a:xfrm>
            <a:off x="36003" y="936003"/>
            <a:ext cx="8460581" cy="5464969"/>
          </a:xfrm>
          <a:prstGeom prst="rect">
            <a:avLst/>
          </a:prstGeom>
        </p:spPr>
      </p:pic>
      <p:sp>
        <p:nvSpPr>
          <p:cNvPr id="8194" name="タイトル 1"/>
          <p:cNvSpPr>
            <a:spLocks noGrp="1"/>
          </p:cNvSpPr>
          <p:nvPr>
            <p:ph type="title"/>
          </p:nvPr>
        </p:nvSpPr>
        <p:spPr>
          <a:xfrm>
            <a:off x="345600" y="187199"/>
            <a:ext cx="9210228" cy="936000"/>
          </a:xfrm>
        </p:spPr>
        <p:txBody>
          <a:bodyPr/>
          <a:lstStyle/>
          <a:p>
            <a:r>
              <a:rPr lang="en-US" altLang="ja-JP" sz="4000" dirty="0"/>
              <a:t>Console</a:t>
            </a:r>
            <a:r>
              <a:rPr lang="ja-JP" altLang="en-US" sz="4000" dirty="0"/>
              <a:t>画面の見栄え</a:t>
            </a:r>
            <a:r>
              <a:rPr lang="en-US" altLang="ja-JP" sz="4000" dirty="0"/>
              <a:t>3</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16</a:t>
            </a:fld>
            <a:endParaRPr kumimoji="0" lang="en-US" altLang="ja-JP" dirty="0">
              <a:latin typeface="Arial Black" pitchFamily="34" charset="0"/>
            </a:endParaRPr>
          </a:p>
        </p:txBody>
      </p:sp>
      <p:sp>
        <p:nvSpPr>
          <p:cNvPr id="15" name="正方形/長方形 14">
            <a:extLst>
              <a:ext uri="{FF2B5EF4-FFF2-40B4-BE49-F238E27FC236}">
                <a16:creationId xmlns:a16="http://schemas.microsoft.com/office/drawing/2014/main" id="{420E821B-4238-41A9-B163-58CB90B6942F}"/>
              </a:ext>
            </a:extLst>
          </p:cNvPr>
          <p:cNvSpPr/>
          <p:nvPr/>
        </p:nvSpPr>
        <p:spPr>
          <a:xfrm>
            <a:off x="108000" y="2088000"/>
            <a:ext cx="4842000" cy="4032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8" name="グループ化 25">
            <a:extLst>
              <a:ext uri="{FF2B5EF4-FFF2-40B4-BE49-F238E27FC236}">
                <a16:creationId xmlns:a16="http://schemas.microsoft.com/office/drawing/2014/main" id="{2A647065-AC17-4006-A2AC-5AD938E5E1B2}"/>
              </a:ext>
            </a:extLst>
          </p:cNvPr>
          <p:cNvGrpSpPr>
            <a:grpSpLocks/>
          </p:cNvGrpSpPr>
          <p:nvPr/>
        </p:nvGrpSpPr>
        <p:grpSpPr bwMode="auto">
          <a:xfrm>
            <a:off x="2206800" y="1728000"/>
            <a:ext cx="647700" cy="368300"/>
            <a:chOff x="8265543" y="5967772"/>
            <a:chExt cx="647700" cy="369332"/>
          </a:xfrm>
        </p:grpSpPr>
        <p:sp>
          <p:nvSpPr>
            <p:cNvPr id="21" name="下矢印 26">
              <a:extLst>
                <a:ext uri="{FF2B5EF4-FFF2-40B4-BE49-F238E27FC236}">
                  <a16:creationId xmlns:a16="http://schemas.microsoft.com/office/drawing/2014/main" id="{E172F32C-9405-4222-8B4F-594DCBD6C7B6}"/>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7">
              <a:extLst>
                <a:ext uri="{FF2B5EF4-FFF2-40B4-BE49-F238E27FC236}">
                  <a16:creationId xmlns:a16="http://schemas.microsoft.com/office/drawing/2014/main" id="{FAEBBDBD-E15E-4128-A384-C99B215405DF}"/>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23" name="グループ化 3">
            <a:extLst>
              <a:ext uri="{FF2B5EF4-FFF2-40B4-BE49-F238E27FC236}">
                <a16:creationId xmlns:a16="http://schemas.microsoft.com/office/drawing/2014/main" id="{CB11F89D-0EDE-4AB5-B06E-F8239AD4ACBB}"/>
              </a:ext>
            </a:extLst>
          </p:cNvPr>
          <p:cNvGrpSpPr>
            <a:grpSpLocks/>
          </p:cNvGrpSpPr>
          <p:nvPr/>
        </p:nvGrpSpPr>
        <p:grpSpPr bwMode="auto">
          <a:xfrm>
            <a:off x="8049344" y="6084000"/>
            <a:ext cx="647700" cy="369332"/>
            <a:chOff x="8218500" y="4176000"/>
            <a:chExt cx="647700" cy="369332"/>
          </a:xfrm>
        </p:grpSpPr>
        <p:sp>
          <p:nvSpPr>
            <p:cNvPr id="24" name="下矢印 32">
              <a:extLst>
                <a:ext uri="{FF2B5EF4-FFF2-40B4-BE49-F238E27FC236}">
                  <a16:creationId xmlns:a16="http://schemas.microsoft.com/office/drawing/2014/main" id="{F015DD75-94AB-40A7-BE75-3E35CAC0302C}"/>
                </a:ext>
              </a:extLst>
            </p:cNvPr>
            <p:cNvSpPr>
              <a:spLocks noChangeArrowheads="1"/>
            </p:cNvSpPr>
            <p:nvPr/>
          </p:nvSpPr>
          <p:spPr bwMode="auto">
            <a:xfrm rot="-2700000">
              <a:off x="8218500" y="4234656"/>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正方形/長方形 1">
              <a:extLst>
                <a:ext uri="{FF2B5EF4-FFF2-40B4-BE49-F238E27FC236}">
                  <a16:creationId xmlns:a16="http://schemas.microsoft.com/office/drawing/2014/main" id="{6D2006C4-CAF6-4F1F-AB8F-7ABAC253E6A6}"/>
                </a:ext>
              </a:extLst>
            </p:cNvPr>
            <p:cNvSpPr>
              <a:spLocks noChangeArrowheads="1"/>
            </p:cNvSpPr>
            <p:nvPr/>
          </p:nvSpPr>
          <p:spPr bwMode="auto">
            <a:xfrm>
              <a:off x="8316000" y="41760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4" name="グループ化 25">
            <a:extLst>
              <a:ext uri="{FF2B5EF4-FFF2-40B4-BE49-F238E27FC236}">
                <a16:creationId xmlns:a16="http://schemas.microsoft.com/office/drawing/2014/main" id="{1FBBE81F-1025-41C1-B639-F93E9EFCE558}"/>
              </a:ext>
            </a:extLst>
          </p:cNvPr>
          <p:cNvGrpSpPr>
            <a:grpSpLocks/>
          </p:cNvGrpSpPr>
          <p:nvPr/>
        </p:nvGrpSpPr>
        <p:grpSpPr bwMode="auto">
          <a:xfrm>
            <a:off x="56828" y="1412776"/>
            <a:ext cx="647700" cy="368300"/>
            <a:chOff x="8265543" y="5967772"/>
            <a:chExt cx="647700" cy="369332"/>
          </a:xfrm>
        </p:grpSpPr>
        <p:sp>
          <p:nvSpPr>
            <p:cNvPr id="16" name="下矢印 26">
              <a:extLst>
                <a:ext uri="{FF2B5EF4-FFF2-40B4-BE49-F238E27FC236}">
                  <a16:creationId xmlns:a16="http://schemas.microsoft.com/office/drawing/2014/main" id="{7CB1A373-C6CC-44AA-AF6C-ECBAEC32D54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7">
              <a:extLst>
                <a:ext uri="{FF2B5EF4-FFF2-40B4-BE49-F238E27FC236}">
                  <a16:creationId xmlns:a16="http://schemas.microsoft.com/office/drawing/2014/main" id="{E03A114D-6D6A-4FFF-A495-8BAF317BC65D}"/>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20" name="Text Box 8">
            <a:extLst>
              <a:ext uri="{FF2B5EF4-FFF2-40B4-BE49-F238E27FC236}">
                <a16:creationId xmlns:a16="http://schemas.microsoft.com/office/drawing/2014/main" id="{81171417-6AB7-43C6-8867-F805EA3EA3FE}"/>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おそらくまだ、①</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画面の②赤枠部分の文字の大きさや見栄えが異なっているヒトがいらっしゃると思います。</a:t>
            </a:r>
            <a:r>
              <a:rPr lang="en-US" altLang="ja-JP" dirty="0">
                <a:solidFill>
                  <a:schemeClr val="bg1">
                    <a:lumMod val="50000"/>
                  </a:schemeClr>
                </a:solidFill>
                <a:latin typeface="+mn-ea"/>
              </a:rPr>
              <a:t>RStudio</a:t>
            </a:r>
            <a:r>
              <a:rPr lang="ja-JP" altLang="en-US" dirty="0">
                <a:solidFill>
                  <a:schemeClr val="bg1">
                    <a:lumMod val="50000"/>
                  </a:schemeClr>
                </a:solidFill>
                <a:latin typeface="+mn-ea"/>
              </a:rPr>
              <a:t>の</a:t>
            </a:r>
            <a:r>
              <a:rPr lang="en-US" altLang="ja-JP" dirty="0">
                <a:solidFill>
                  <a:schemeClr val="bg1">
                    <a:lumMod val="50000"/>
                  </a:schemeClr>
                </a:solidFill>
                <a:latin typeface="+mn-ea"/>
              </a:rPr>
              <a:t>GUI</a:t>
            </a:r>
            <a:r>
              <a:rPr lang="ja-JP" altLang="en-US" dirty="0">
                <a:solidFill>
                  <a:schemeClr val="bg1">
                    <a:lumMod val="50000"/>
                  </a:schemeClr>
                </a:solidFill>
                <a:latin typeface="+mn-ea"/>
              </a:rPr>
              <a:t>画面を③の方向で右下に広げるなどしてみてください。</a:t>
            </a:r>
            <a:r>
              <a:rPr lang="en-US" altLang="ja-JP" dirty="0">
                <a:latin typeface="+mn-ea"/>
              </a:rPr>
              <a:t>RStudio</a:t>
            </a:r>
            <a:r>
              <a:rPr lang="ja-JP" altLang="en-US" dirty="0">
                <a:latin typeface="+mn-ea"/>
              </a:rPr>
              <a:t>の</a:t>
            </a:r>
            <a:r>
              <a:rPr lang="en-US" altLang="ja-JP" dirty="0">
                <a:latin typeface="+mn-ea"/>
              </a:rPr>
              <a:t>GUI</a:t>
            </a:r>
            <a:r>
              <a:rPr lang="ja-JP" altLang="en-US" dirty="0">
                <a:latin typeface="+mn-ea"/>
              </a:rPr>
              <a:t>画面を③の方向で右下に広げて、全体を縮小した結果。②の部分の見栄えが自分の</a:t>
            </a:r>
            <a:r>
              <a:rPr lang="en-US" altLang="ja-JP" dirty="0">
                <a:latin typeface="+mn-ea"/>
              </a:rPr>
              <a:t>GUI</a:t>
            </a:r>
            <a:r>
              <a:rPr lang="ja-JP" altLang="en-US" dirty="0">
                <a:latin typeface="+mn-ea"/>
              </a:rPr>
              <a:t>画面と同じになって安心しているヒトもいると思います。</a:t>
            </a:r>
            <a:endParaRPr lang="en-US" altLang="ja-JP" dirty="0">
              <a:latin typeface="+mn-ea"/>
            </a:endParaRPr>
          </a:p>
        </p:txBody>
      </p:sp>
    </p:spTree>
    <p:extLst>
      <p:ext uri="{BB962C8B-B14F-4D97-AF65-F5344CB8AC3E}">
        <p14:creationId xmlns:p14="http://schemas.microsoft.com/office/powerpoint/2010/main" val="29936664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CBC372E-44B4-47F6-BF0A-7BB93C097E73}"/>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応用</a:t>
            </a:r>
            <a:r>
              <a:rPr lang="en-US" altLang="ja-JP" sz="4000" dirty="0"/>
              <a:t>25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160</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①エディタ画面の上部に移動したところ。今は、②の部分のファイル名を、③</a:t>
            </a:r>
            <a:r>
              <a:rPr lang="en-US" altLang="ja-JP" dirty="0">
                <a:solidFill>
                  <a:schemeClr val="bg1">
                    <a:lumMod val="50000"/>
                  </a:schemeClr>
                </a:solidFill>
                <a:latin typeface="+mn-ea"/>
              </a:rPr>
              <a:t>list.txt</a:t>
            </a:r>
            <a:r>
              <a:rPr lang="ja-JP" altLang="en-US" dirty="0">
                <a:solidFill>
                  <a:schemeClr val="bg1">
                    <a:lumMod val="50000"/>
                  </a:schemeClr>
                </a:solidFill>
                <a:latin typeface="+mn-ea"/>
              </a:rPr>
              <a:t>に置き換えたい。また、④</a:t>
            </a:r>
            <a:r>
              <a:rPr lang="en-US" altLang="ja-JP" dirty="0">
                <a:solidFill>
                  <a:schemeClr val="bg1">
                    <a:lumMod val="50000"/>
                  </a:schemeClr>
                </a:solidFill>
                <a:latin typeface="+mn-ea"/>
              </a:rPr>
              <a:t>1</a:t>
            </a:r>
            <a:r>
              <a:rPr lang="ja-JP" altLang="en-US" dirty="0">
                <a:solidFill>
                  <a:schemeClr val="bg1">
                    <a:lumMod val="50000"/>
                  </a:schemeClr>
                </a:solidFill>
                <a:latin typeface="+mn-ea"/>
              </a:rPr>
              <a:t>列目ではなく、⑤</a:t>
            </a:r>
            <a:r>
              <a:rPr lang="en-US" altLang="ja-JP" dirty="0">
                <a:solidFill>
                  <a:schemeClr val="bg1">
                    <a:lumMod val="50000"/>
                  </a:schemeClr>
                </a:solidFill>
                <a:latin typeface="+mn-ea"/>
              </a:rPr>
              <a:t>4</a:t>
            </a:r>
            <a:r>
              <a:rPr lang="ja-JP" altLang="en-US" dirty="0">
                <a:solidFill>
                  <a:schemeClr val="bg1">
                    <a:lumMod val="50000"/>
                  </a:schemeClr>
                </a:solidFill>
                <a:latin typeface="+mn-ea"/>
              </a:rPr>
              <a:t>列目で一致する行を抽出したいので、⑥こんな感じで書き替えます。⑦を押して、（</a:t>
            </a:r>
            <a:r>
              <a:rPr lang="en-US" altLang="ja-JP" dirty="0">
                <a:solidFill>
                  <a:schemeClr val="bg1">
                    <a:lumMod val="50000"/>
                  </a:schemeClr>
                </a:solidFill>
                <a:latin typeface="+mn-ea"/>
              </a:rPr>
              <a:t>.txt</a:t>
            </a:r>
            <a:r>
              <a:rPr lang="ja-JP" altLang="en-US" dirty="0">
                <a:solidFill>
                  <a:schemeClr val="bg1">
                    <a:lumMod val="50000"/>
                  </a:schemeClr>
                </a:solidFill>
                <a:latin typeface="+mn-ea"/>
              </a:rPr>
              <a:t>にしても特に問題はありませんが）</a:t>
            </a:r>
            <a:r>
              <a:rPr lang="en-US" altLang="ja-JP" dirty="0">
                <a:solidFill>
                  <a:schemeClr val="bg1">
                    <a:lumMod val="50000"/>
                  </a:schemeClr>
                </a:solidFill>
                <a:latin typeface="+mn-ea"/>
              </a:rPr>
              <a:t>R</a:t>
            </a:r>
            <a:r>
              <a:rPr lang="ja-JP" altLang="en-US" dirty="0">
                <a:solidFill>
                  <a:schemeClr val="bg1">
                    <a:lumMod val="50000"/>
                  </a:schemeClr>
                </a:solidFill>
                <a:latin typeface="+mn-ea"/>
              </a:rPr>
              <a:t>スクリプトであることを明示した拡張子</a:t>
            </a:r>
            <a:r>
              <a:rPr lang="en-US" altLang="ja-JP" dirty="0">
                <a:solidFill>
                  <a:schemeClr val="bg1">
                    <a:lumMod val="50000"/>
                  </a:schemeClr>
                </a:solidFill>
                <a:latin typeface="+mn-ea"/>
              </a:rPr>
              <a:t>.R</a:t>
            </a:r>
            <a:r>
              <a:rPr lang="ja-JP" altLang="en-US" dirty="0">
                <a:solidFill>
                  <a:schemeClr val="bg1">
                    <a:lumMod val="50000"/>
                  </a:schemeClr>
                </a:solidFill>
                <a:latin typeface="+mn-ea"/>
              </a:rPr>
              <a:t>をつけて、⑨</a:t>
            </a:r>
            <a:r>
              <a:rPr lang="en-US" altLang="ja-JP" dirty="0">
                <a:solidFill>
                  <a:schemeClr val="bg1">
                    <a:lumMod val="50000"/>
                  </a:schemeClr>
                </a:solidFill>
                <a:latin typeface="+mn-ea"/>
              </a:rPr>
              <a:t>Save</a:t>
            </a:r>
            <a:r>
              <a:rPr lang="ja-JP" altLang="en-US" dirty="0">
                <a:solidFill>
                  <a:schemeClr val="bg1">
                    <a:lumMod val="50000"/>
                  </a:schemeClr>
                </a:solidFill>
                <a:latin typeface="+mn-ea"/>
              </a:rPr>
              <a:t>。</a:t>
            </a:r>
            <a:r>
              <a:rPr lang="ja-JP" altLang="en-US" dirty="0">
                <a:latin typeface="+mn-ea"/>
              </a:rPr>
              <a:t>私の場合は、⑩リロードすると、⑪</a:t>
            </a:r>
            <a:r>
              <a:rPr lang="en-US" altLang="ja-JP" dirty="0" err="1">
                <a:solidFill>
                  <a:srgbClr val="669900"/>
                </a:solidFill>
                <a:latin typeface="+mn-ea"/>
              </a:rPr>
              <a:t>hoge.R</a:t>
            </a:r>
            <a:r>
              <a:rPr lang="ja-JP" altLang="en-US" dirty="0">
                <a:latin typeface="+mn-ea"/>
              </a:rPr>
              <a:t>が見えました。</a:t>
            </a:r>
            <a:endParaRPr lang="ja-JP" altLang="en-US" b="1" dirty="0">
              <a:latin typeface="+mn-ea"/>
            </a:endParaRPr>
          </a:p>
        </p:txBody>
      </p:sp>
      <p:grpSp>
        <p:nvGrpSpPr>
          <p:cNvPr id="23" name="グループ化 19">
            <a:extLst>
              <a:ext uri="{FF2B5EF4-FFF2-40B4-BE49-F238E27FC236}">
                <a16:creationId xmlns:a16="http://schemas.microsoft.com/office/drawing/2014/main" id="{B31C94AA-7A10-40D3-8149-DD9F0D1C7AA5}"/>
              </a:ext>
            </a:extLst>
          </p:cNvPr>
          <p:cNvGrpSpPr>
            <a:grpSpLocks/>
          </p:cNvGrpSpPr>
          <p:nvPr/>
        </p:nvGrpSpPr>
        <p:grpSpPr bwMode="auto">
          <a:xfrm>
            <a:off x="9273480" y="3212976"/>
            <a:ext cx="433387" cy="647700"/>
            <a:chOff x="9008376" y="4278533"/>
            <a:chExt cx="432048" cy="647700"/>
          </a:xfrm>
        </p:grpSpPr>
        <p:sp>
          <p:nvSpPr>
            <p:cNvPr id="24" name="下矢印 20">
              <a:extLst>
                <a:ext uri="{FF2B5EF4-FFF2-40B4-BE49-F238E27FC236}">
                  <a16:creationId xmlns:a16="http://schemas.microsoft.com/office/drawing/2014/main" id="{2DCEC12D-4651-4369-9622-583B4D12E91E}"/>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1">
              <a:extLst>
                <a:ext uri="{FF2B5EF4-FFF2-40B4-BE49-F238E27FC236}">
                  <a16:creationId xmlns:a16="http://schemas.microsoft.com/office/drawing/2014/main" id="{53D36087-FD8B-4733-AFC5-8E414132700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⑩</a:t>
              </a:r>
            </a:p>
          </p:txBody>
        </p:sp>
      </p:grpSp>
      <p:grpSp>
        <p:nvGrpSpPr>
          <p:cNvPr id="26" name="グループ化 19">
            <a:extLst>
              <a:ext uri="{FF2B5EF4-FFF2-40B4-BE49-F238E27FC236}">
                <a16:creationId xmlns:a16="http://schemas.microsoft.com/office/drawing/2014/main" id="{BE8C0BCE-3668-4C03-86D8-ADE60C06B76A}"/>
              </a:ext>
            </a:extLst>
          </p:cNvPr>
          <p:cNvGrpSpPr>
            <a:grpSpLocks/>
          </p:cNvGrpSpPr>
          <p:nvPr/>
        </p:nvGrpSpPr>
        <p:grpSpPr bwMode="auto">
          <a:xfrm>
            <a:off x="7308000" y="4680000"/>
            <a:ext cx="433387" cy="647700"/>
            <a:chOff x="9008376" y="4278533"/>
            <a:chExt cx="432048" cy="647700"/>
          </a:xfrm>
        </p:grpSpPr>
        <p:sp>
          <p:nvSpPr>
            <p:cNvPr id="27" name="下矢印 20">
              <a:extLst>
                <a:ext uri="{FF2B5EF4-FFF2-40B4-BE49-F238E27FC236}">
                  <a16:creationId xmlns:a16="http://schemas.microsoft.com/office/drawing/2014/main" id="{A37D638F-DE02-4F60-BDF5-EB13E7778C5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56C3742D-E98C-4B05-ADB2-ED3DCD2AF8A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⑪</a:t>
              </a:r>
            </a:p>
          </p:txBody>
        </p:sp>
      </p:grpSp>
    </p:spTree>
    <p:extLst>
      <p:ext uri="{BB962C8B-B14F-4D97-AF65-F5344CB8AC3E}">
        <p14:creationId xmlns:p14="http://schemas.microsoft.com/office/powerpoint/2010/main" val="126837676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CBC372E-44B4-47F6-BF0A-7BB93C097E73}"/>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応用</a:t>
            </a:r>
            <a:r>
              <a:rPr lang="en-US" altLang="ja-JP" sz="4000" dirty="0"/>
              <a:t>26</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161</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latin typeface="+mn-ea"/>
              </a:rPr>
              <a:t>いよいよ変更後のスクリプトの実行。①赤枠内のコード全体を選択。</a:t>
            </a:r>
            <a:endParaRPr lang="ja-JP" altLang="en-US" b="1" dirty="0">
              <a:latin typeface="+mn-ea"/>
            </a:endParaRPr>
          </a:p>
        </p:txBody>
      </p:sp>
      <p:sp>
        <p:nvSpPr>
          <p:cNvPr id="13" name="正方形/長方形 12">
            <a:extLst>
              <a:ext uri="{FF2B5EF4-FFF2-40B4-BE49-F238E27FC236}">
                <a16:creationId xmlns:a16="http://schemas.microsoft.com/office/drawing/2014/main" id="{D4A128FB-97F0-4165-8545-EC0227A0E807}"/>
              </a:ext>
            </a:extLst>
          </p:cNvPr>
          <p:cNvSpPr/>
          <p:nvPr/>
        </p:nvSpPr>
        <p:spPr>
          <a:xfrm>
            <a:off x="648000" y="2268000"/>
            <a:ext cx="5508000" cy="1548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4" name="グループ化 1">
            <a:extLst>
              <a:ext uri="{FF2B5EF4-FFF2-40B4-BE49-F238E27FC236}">
                <a16:creationId xmlns:a16="http://schemas.microsoft.com/office/drawing/2014/main" id="{233298C9-D9B8-4768-91C7-2C03674C255E}"/>
              </a:ext>
            </a:extLst>
          </p:cNvPr>
          <p:cNvGrpSpPr>
            <a:grpSpLocks/>
          </p:cNvGrpSpPr>
          <p:nvPr/>
        </p:nvGrpSpPr>
        <p:grpSpPr bwMode="auto">
          <a:xfrm>
            <a:off x="6094800" y="1836000"/>
            <a:ext cx="415498" cy="647700"/>
            <a:chOff x="8946000" y="4620357"/>
            <a:chExt cx="415497" cy="647700"/>
          </a:xfrm>
        </p:grpSpPr>
        <p:sp>
          <p:nvSpPr>
            <p:cNvPr id="15" name="下矢印 31">
              <a:extLst>
                <a:ext uri="{FF2B5EF4-FFF2-40B4-BE49-F238E27FC236}">
                  <a16:creationId xmlns:a16="http://schemas.microsoft.com/office/drawing/2014/main" id="{A6409E32-95ED-418D-8A6B-95AF62740E94}"/>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正方形/長方形 1">
              <a:extLst>
                <a:ext uri="{FF2B5EF4-FFF2-40B4-BE49-F238E27FC236}">
                  <a16:creationId xmlns:a16="http://schemas.microsoft.com/office/drawing/2014/main" id="{57F464B7-0804-4951-9466-EDA9F08BC2D4}"/>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426514715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67D2734-F5F9-42D6-AD33-085D2EE99D51}"/>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応用</a:t>
            </a:r>
            <a:r>
              <a:rPr lang="en-US" altLang="ja-JP" sz="4000" dirty="0"/>
              <a:t>27</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162</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いよいよ変更後のスクリプトの実行。①赤枠内のコード全体を選択。</a:t>
            </a:r>
            <a:r>
              <a:rPr lang="ja-JP" altLang="en-US" dirty="0">
                <a:latin typeface="+mn-ea"/>
              </a:rPr>
              <a:t>こんな感じ。</a:t>
            </a:r>
            <a:endParaRPr lang="ja-JP" altLang="en-US" b="1" dirty="0">
              <a:latin typeface="+mn-ea"/>
            </a:endParaRPr>
          </a:p>
        </p:txBody>
      </p:sp>
      <p:sp>
        <p:nvSpPr>
          <p:cNvPr id="13" name="正方形/長方形 12">
            <a:extLst>
              <a:ext uri="{FF2B5EF4-FFF2-40B4-BE49-F238E27FC236}">
                <a16:creationId xmlns:a16="http://schemas.microsoft.com/office/drawing/2014/main" id="{D4A128FB-97F0-4165-8545-EC0227A0E807}"/>
              </a:ext>
            </a:extLst>
          </p:cNvPr>
          <p:cNvSpPr/>
          <p:nvPr/>
        </p:nvSpPr>
        <p:spPr>
          <a:xfrm>
            <a:off x="648000" y="2268000"/>
            <a:ext cx="5508000" cy="1548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9" name="グループ化 1">
            <a:extLst>
              <a:ext uri="{FF2B5EF4-FFF2-40B4-BE49-F238E27FC236}">
                <a16:creationId xmlns:a16="http://schemas.microsoft.com/office/drawing/2014/main" id="{E0B5B7E7-8FF6-4482-AC41-499219E57D5C}"/>
              </a:ext>
            </a:extLst>
          </p:cNvPr>
          <p:cNvGrpSpPr>
            <a:grpSpLocks/>
          </p:cNvGrpSpPr>
          <p:nvPr/>
        </p:nvGrpSpPr>
        <p:grpSpPr bwMode="auto">
          <a:xfrm>
            <a:off x="6094800" y="1836000"/>
            <a:ext cx="415498" cy="647700"/>
            <a:chOff x="8946000" y="4620357"/>
            <a:chExt cx="415497" cy="647700"/>
          </a:xfrm>
        </p:grpSpPr>
        <p:sp>
          <p:nvSpPr>
            <p:cNvPr id="10" name="下矢印 31">
              <a:extLst>
                <a:ext uri="{FF2B5EF4-FFF2-40B4-BE49-F238E27FC236}">
                  <a16:creationId xmlns:a16="http://schemas.microsoft.com/office/drawing/2014/main" id="{7FCE8B9D-DE36-44FD-B4FF-44FE0E8BC851}"/>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1" name="正方形/長方形 1">
              <a:extLst>
                <a:ext uri="{FF2B5EF4-FFF2-40B4-BE49-F238E27FC236}">
                  <a16:creationId xmlns:a16="http://schemas.microsoft.com/office/drawing/2014/main" id="{C0299B86-7394-4B6C-8D62-192563F0B444}"/>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148482127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67D2734-F5F9-42D6-AD33-085D2EE99D51}"/>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応用</a:t>
            </a:r>
            <a:r>
              <a:rPr lang="en-US" altLang="ja-JP" sz="4000" dirty="0"/>
              <a:t>28</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163</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いよいよ変更後のスクリプトの実行。①赤枠内のコード全体を選択。こんな感じ。</a:t>
            </a:r>
            <a:r>
              <a:rPr lang="ja-JP" altLang="en-US" dirty="0">
                <a:latin typeface="+mn-ea"/>
              </a:rPr>
              <a:t>この状態で②</a:t>
            </a:r>
            <a:r>
              <a:rPr lang="en-US" altLang="ja-JP" dirty="0">
                <a:latin typeface="+mn-ea"/>
              </a:rPr>
              <a:t>Run</a:t>
            </a:r>
            <a:r>
              <a:rPr lang="ja-JP" altLang="en-US" dirty="0">
                <a:latin typeface="+mn-ea"/>
              </a:rPr>
              <a:t>を押すと</a:t>
            </a:r>
            <a:r>
              <a:rPr lang="en-US" altLang="ja-JP" dirty="0">
                <a:latin typeface="+mn-ea"/>
              </a:rPr>
              <a:t>…</a:t>
            </a:r>
            <a:endParaRPr lang="ja-JP" altLang="en-US" b="1" dirty="0">
              <a:latin typeface="+mn-ea"/>
            </a:endParaRPr>
          </a:p>
        </p:txBody>
      </p:sp>
      <p:sp>
        <p:nvSpPr>
          <p:cNvPr id="13" name="正方形/長方形 12">
            <a:extLst>
              <a:ext uri="{FF2B5EF4-FFF2-40B4-BE49-F238E27FC236}">
                <a16:creationId xmlns:a16="http://schemas.microsoft.com/office/drawing/2014/main" id="{D4A128FB-97F0-4165-8545-EC0227A0E807}"/>
              </a:ext>
            </a:extLst>
          </p:cNvPr>
          <p:cNvSpPr/>
          <p:nvPr/>
        </p:nvSpPr>
        <p:spPr>
          <a:xfrm>
            <a:off x="648000" y="2268000"/>
            <a:ext cx="5508000" cy="1548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9" name="グループ化 1">
            <a:extLst>
              <a:ext uri="{FF2B5EF4-FFF2-40B4-BE49-F238E27FC236}">
                <a16:creationId xmlns:a16="http://schemas.microsoft.com/office/drawing/2014/main" id="{E0B5B7E7-8FF6-4482-AC41-499219E57D5C}"/>
              </a:ext>
            </a:extLst>
          </p:cNvPr>
          <p:cNvGrpSpPr>
            <a:grpSpLocks/>
          </p:cNvGrpSpPr>
          <p:nvPr/>
        </p:nvGrpSpPr>
        <p:grpSpPr bwMode="auto">
          <a:xfrm>
            <a:off x="6094800" y="1836000"/>
            <a:ext cx="415498" cy="647700"/>
            <a:chOff x="8946000" y="4620357"/>
            <a:chExt cx="415497" cy="647700"/>
          </a:xfrm>
        </p:grpSpPr>
        <p:sp>
          <p:nvSpPr>
            <p:cNvPr id="10" name="下矢印 31">
              <a:extLst>
                <a:ext uri="{FF2B5EF4-FFF2-40B4-BE49-F238E27FC236}">
                  <a16:creationId xmlns:a16="http://schemas.microsoft.com/office/drawing/2014/main" id="{7FCE8B9D-DE36-44FD-B4FF-44FE0E8BC851}"/>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1" name="正方形/長方形 1">
              <a:extLst>
                <a:ext uri="{FF2B5EF4-FFF2-40B4-BE49-F238E27FC236}">
                  <a16:creationId xmlns:a16="http://schemas.microsoft.com/office/drawing/2014/main" id="{C0299B86-7394-4B6C-8D62-192563F0B444}"/>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4" name="グループ化 25">
            <a:extLst>
              <a:ext uri="{FF2B5EF4-FFF2-40B4-BE49-F238E27FC236}">
                <a16:creationId xmlns:a16="http://schemas.microsoft.com/office/drawing/2014/main" id="{D3B15290-0B67-407A-88AF-AD58A737C237}"/>
              </a:ext>
            </a:extLst>
          </p:cNvPr>
          <p:cNvGrpSpPr>
            <a:grpSpLocks/>
          </p:cNvGrpSpPr>
          <p:nvPr/>
        </p:nvGrpSpPr>
        <p:grpSpPr bwMode="auto">
          <a:xfrm>
            <a:off x="4291200" y="1772816"/>
            <a:ext cx="647700" cy="368300"/>
            <a:chOff x="8265543" y="5967772"/>
            <a:chExt cx="647700" cy="369332"/>
          </a:xfrm>
        </p:grpSpPr>
        <p:sp>
          <p:nvSpPr>
            <p:cNvPr id="15" name="下矢印 26">
              <a:extLst>
                <a:ext uri="{FF2B5EF4-FFF2-40B4-BE49-F238E27FC236}">
                  <a16:creationId xmlns:a16="http://schemas.microsoft.com/office/drawing/2014/main" id="{9079FC07-0130-4469-A9F5-904A3E41EFCA}"/>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7">
              <a:extLst>
                <a:ext uri="{FF2B5EF4-FFF2-40B4-BE49-F238E27FC236}">
                  <a16:creationId xmlns:a16="http://schemas.microsoft.com/office/drawing/2014/main" id="{97FAE446-C59E-4B11-9A03-9A9F7F6DA884}"/>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299973842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8E737E2-721C-46DC-87CF-F99B03398D92}"/>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応用</a:t>
            </a:r>
            <a:r>
              <a:rPr lang="en-US" altLang="ja-JP" sz="4000" dirty="0"/>
              <a:t>29</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164</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いよいよ変更後のスクリプトの実行。①赤枠内のコード全体を選択。こんな感じ。この状態で②</a:t>
            </a:r>
            <a:r>
              <a:rPr lang="en-US" altLang="ja-JP" dirty="0">
                <a:solidFill>
                  <a:schemeClr val="bg1">
                    <a:lumMod val="50000"/>
                  </a:schemeClr>
                </a:solidFill>
                <a:latin typeface="+mn-ea"/>
              </a:rPr>
              <a:t>Run</a:t>
            </a:r>
            <a:r>
              <a:rPr lang="ja-JP" altLang="en-US" dirty="0">
                <a:solidFill>
                  <a:schemeClr val="bg1">
                    <a:lumMod val="50000"/>
                  </a:schemeClr>
                </a:solidFill>
                <a:latin typeface="+mn-ea"/>
              </a:rPr>
              <a:t>を押すと、</a:t>
            </a:r>
            <a:r>
              <a:rPr lang="ja-JP" altLang="en-US" dirty="0">
                <a:solidFill>
                  <a:srgbClr val="FF0000"/>
                </a:solidFill>
                <a:latin typeface="+mn-ea"/>
              </a:rPr>
              <a:t>出力予定ファイル（</a:t>
            </a:r>
            <a:r>
              <a:rPr lang="en-US" altLang="ja-JP" dirty="0">
                <a:solidFill>
                  <a:srgbClr val="669900"/>
                </a:solidFill>
                <a:latin typeface="+mn-ea"/>
              </a:rPr>
              <a:t>hoge.1.txt</a:t>
            </a:r>
            <a:r>
              <a:rPr lang="ja-JP" altLang="en-US" dirty="0">
                <a:solidFill>
                  <a:srgbClr val="FF0000"/>
                </a:solidFill>
                <a:latin typeface="+mn-ea"/>
              </a:rPr>
              <a:t>）を</a:t>
            </a:r>
            <a:r>
              <a:rPr lang="en-US" altLang="ja-JP" dirty="0">
                <a:solidFill>
                  <a:srgbClr val="FF0000"/>
                </a:solidFill>
                <a:latin typeface="+mn-ea"/>
              </a:rPr>
              <a:t>Excel</a:t>
            </a:r>
            <a:r>
              <a:rPr lang="ja-JP" altLang="en-US" dirty="0">
                <a:solidFill>
                  <a:srgbClr val="FF0000"/>
                </a:solidFill>
                <a:latin typeface="+mn-ea"/>
              </a:rPr>
              <a:t>で開いている状態で実行した</a:t>
            </a:r>
            <a:r>
              <a:rPr lang="en-US" altLang="ja-JP" dirty="0">
                <a:solidFill>
                  <a:srgbClr val="FF0000"/>
                </a:solidFill>
                <a:latin typeface="+mn-ea"/>
              </a:rPr>
              <a:t>Win</a:t>
            </a:r>
            <a:r>
              <a:rPr lang="ja-JP" altLang="en-US" dirty="0">
                <a:solidFill>
                  <a:srgbClr val="FF0000"/>
                </a:solidFill>
                <a:latin typeface="+mn-ea"/>
              </a:rPr>
              <a:t>ユーザは③のような感じでエラーが出ます</a:t>
            </a:r>
            <a:r>
              <a:rPr lang="ja-JP" altLang="en-US" dirty="0">
                <a:latin typeface="+mn-ea"/>
              </a:rPr>
              <a:t>。</a:t>
            </a:r>
            <a:endParaRPr lang="ja-JP" altLang="en-US" b="1" dirty="0">
              <a:latin typeface="+mn-ea"/>
            </a:endParaRPr>
          </a:p>
        </p:txBody>
      </p:sp>
      <p:grpSp>
        <p:nvGrpSpPr>
          <p:cNvPr id="17" name="グループ化 1">
            <a:extLst>
              <a:ext uri="{FF2B5EF4-FFF2-40B4-BE49-F238E27FC236}">
                <a16:creationId xmlns:a16="http://schemas.microsoft.com/office/drawing/2014/main" id="{9AD1A9FA-89A4-4BDA-A3E6-A124868CD465}"/>
              </a:ext>
            </a:extLst>
          </p:cNvPr>
          <p:cNvGrpSpPr>
            <a:grpSpLocks/>
          </p:cNvGrpSpPr>
          <p:nvPr/>
        </p:nvGrpSpPr>
        <p:grpSpPr bwMode="auto">
          <a:xfrm>
            <a:off x="5169024" y="4140000"/>
            <a:ext cx="415498" cy="647700"/>
            <a:chOff x="8946000" y="4620357"/>
            <a:chExt cx="415497" cy="647700"/>
          </a:xfrm>
        </p:grpSpPr>
        <p:sp>
          <p:nvSpPr>
            <p:cNvPr id="18" name="下矢印 31">
              <a:extLst>
                <a:ext uri="{FF2B5EF4-FFF2-40B4-BE49-F238E27FC236}">
                  <a16:creationId xmlns:a16="http://schemas.microsoft.com/office/drawing/2014/main" id="{D0C08CAB-EEB2-4D7A-A260-05ECC9EAFBAF}"/>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正方形/長方形 1">
              <a:extLst>
                <a:ext uri="{FF2B5EF4-FFF2-40B4-BE49-F238E27FC236}">
                  <a16:creationId xmlns:a16="http://schemas.microsoft.com/office/drawing/2014/main" id="{0A176AAB-472D-424F-AC6C-82BCC37DC679}"/>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179085472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0565B0A-1244-498D-888C-27B292C206F1}"/>
              </a:ext>
            </a:extLst>
          </p:cNvPr>
          <p:cNvPicPr>
            <a:picLocks noChangeAspect="1"/>
          </p:cNvPicPr>
          <p:nvPr/>
        </p:nvPicPr>
        <p:blipFill>
          <a:blip r:embed="rId3"/>
          <a:stretch>
            <a:fillRect/>
          </a:stretch>
        </p:blipFill>
        <p:spPr>
          <a:xfrm>
            <a:off x="36000" y="936000"/>
            <a:ext cx="9326880" cy="5829300"/>
          </a:xfrm>
          <a:prstGeom prst="rect">
            <a:avLst/>
          </a:prstGeom>
          <a:ln>
            <a:solidFill>
              <a:srgbClr val="000000"/>
            </a:solidFill>
          </a:ln>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応用</a:t>
            </a:r>
            <a:r>
              <a:rPr lang="en-US" altLang="ja-JP" sz="4000" dirty="0"/>
              <a:t>30</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165</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いよいよ変更後のスクリプトの実行。①赤枠内のコード全体を選択。こんな感じ。この状態で②</a:t>
            </a:r>
            <a:r>
              <a:rPr lang="en-US" altLang="ja-JP" dirty="0">
                <a:solidFill>
                  <a:schemeClr val="bg1">
                    <a:lumMod val="50000"/>
                  </a:schemeClr>
                </a:solidFill>
                <a:latin typeface="+mn-ea"/>
              </a:rPr>
              <a:t>Run</a:t>
            </a:r>
            <a:r>
              <a:rPr lang="ja-JP" altLang="en-US" dirty="0">
                <a:solidFill>
                  <a:schemeClr val="bg1">
                    <a:lumMod val="50000"/>
                  </a:schemeClr>
                </a:solidFill>
                <a:latin typeface="+mn-ea"/>
              </a:rPr>
              <a:t>を押すと、出力予定ファイル（</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a:t>
            </a:r>
            <a:r>
              <a:rPr lang="en-US" altLang="ja-JP" dirty="0">
                <a:solidFill>
                  <a:schemeClr val="bg1">
                    <a:lumMod val="50000"/>
                  </a:schemeClr>
                </a:solidFill>
                <a:latin typeface="+mn-ea"/>
              </a:rPr>
              <a:t>Excel</a:t>
            </a:r>
            <a:r>
              <a:rPr lang="ja-JP" altLang="en-US" dirty="0">
                <a:solidFill>
                  <a:schemeClr val="bg1">
                    <a:lumMod val="50000"/>
                  </a:schemeClr>
                </a:solidFill>
                <a:latin typeface="+mn-ea"/>
              </a:rPr>
              <a:t>で開いている状態で実行した</a:t>
            </a:r>
            <a:r>
              <a:rPr lang="en-US" altLang="ja-JP" dirty="0">
                <a:solidFill>
                  <a:schemeClr val="bg1">
                    <a:lumMod val="50000"/>
                  </a:schemeClr>
                </a:solidFill>
                <a:latin typeface="+mn-ea"/>
              </a:rPr>
              <a:t>Win</a:t>
            </a:r>
            <a:r>
              <a:rPr lang="ja-JP" altLang="en-US" dirty="0">
                <a:solidFill>
                  <a:schemeClr val="bg1">
                    <a:lumMod val="50000"/>
                  </a:schemeClr>
                </a:solidFill>
                <a:latin typeface="+mn-ea"/>
              </a:rPr>
              <a:t>ユーザは③のような感じでエラーが出ます。</a:t>
            </a:r>
            <a:r>
              <a:rPr lang="ja-JP" altLang="en-US" dirty="0">
                <a:latin typeface="+mn-ea"/>
              </a:rPr>
              <a:t>つまり、先に④のようにしていると、③のようになるということ。</a:t>
            </a:r>
            <a:endParaRPr lang="en-US" altLang="ja-JP" dirty="0">
              <a:latin typeface="+mn-ea"/>
            </a:endParaRPr>
          </a:p>
        </p:txBody>
      </p:sp>
      <p:grpSp>
        <p:nvGrpSpPr>
          <p:cNvPr id="13" name="グループ化 1">
            <a:extLst>
              <a:ext uri="{FF2B5EF4-FFF2-40B4-BE49-F238E27FC236}">
                <a16:creationId xmlns:a16="http://schemas.microsoft.com/office/drawing/2014/main" id="{905F5086-DFB3-4A50-9556-FDB8F45D356A}"/>
              </a:ext>
            </a:extLst>
          </p:cNvPr>
          <p:cNvGrpSpPr>
            <a:grpSpLocks/>
          </p:cNvGrpSpPr>
          <p:nvPr/>
        </p:nvGrpSpPr>
        <p:grpSpPr bwMode="auto">
          <a:xfrm>
            <a:off x="3818582" y="1124744"/>
            <a:ext cx="415498" cy="647700"/>
            <a:chOff x="8946000" y="4620357"/>
            <a:chExt cx="415497" cy="647700"/>
          </a:xfrm>
        </p:grpSpPr>
        <p:sp>
          <p:nvSpPr>
            <p:cNvPr id="14" name="下矢印 31">
              <a:extLst>
                <a:ext uri="{FF2B5EF4-FFF2-40B4-BE49-F238E27FC236}">
                  <a16:creationId xmlns:a16="http://schemas.microsoft.com/office/drawing/2014/main" id="{5091E2D0-69E5-459D-B1B5-BA1251E3CEE1}"/>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正方形/長方形 1">
              <a:extLst>
                <a:ext uri="{FF2B5EF4-FFF2-40B4-BE49-F238E27FC236}">
                  <a16:creationId xmlns:a16="http://schemas.microsoft.com/office/drawing/2014/main" id="{73352E74-171C-48E0-A5B1-822D737E4ED6}"/>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16" name="グループ化 1">
            <a:extLst>
              <a:ext uri="{FF2B5EF4-FFF2-40B4-BE49-F238E27FC236}">
                <a16:creationId xmlns:a16="http://schemas.microsoft.com/office/drawing/2014/main" id="{728EEE86-A9D6-4E96-B30E-4D700679A54B}"/>
              </a:ext>
            </a:extLst>
          </p:cNvPr>
          <p:cNvGrpSpPr>
            <a:grpSpLocks/>
          </p:cNvGrpSpPr>
          <p:nvPr/>
        </p:nvGrpSpPr>
        <p:grpSpPr bwMode="auto">
          <a:xfrm>
            <a:off x="6624000" y="3960000"/>
            <a:ext cx="415498" cy="647700"/>
            <a:chOff x="8946000" y="4620357"/>
            <a:chExt cx="415497" cy="647700"/>
          </a:xfrm>
        </p:grpSpPr>
        <p:sp>
          <p:nvSpPr>
            <p:cNvPr id="20" name="下矢印 31">
              <a:extLst>
                <a:ext uri="{FF2B5EF4-FFF2-40B4-BE49-F238E27FC236}">
                  <a16:creationId xmlns:a16="http://schemas.microsoft.com/office/drawing/2014/main" id="{82FA3C3B-A494-4FA3-A686-7ED4C8507080}"/>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正方形/長方形 1">
              <a:extLst>
                <a:ext uri="{FF2B5EF4-FFF2-40B4-BE49-F238E27FC236}">
                  <a16:creationId xmlns:a16="http://schemas.microsoft.com/office/drawing/2014/main" id="{6A8DAD5B-1DD0-423E-8AC7-94E5CB988598}"/>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174877263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19B7344-8372-4638-99FA-FAEC550B7AC0}"/>
              </a:ext>
            </a:extLst>
          </p:cNvPr>
          <p:cNvPicPr>
            <a:picLocks noChangeAspect="1"/>
          </p:cNvPicPr>
          <p:nvPr/>
        </p:nvPicPr>
        <p:blipFill>
          <a:blip r:embed="rId3"/>
          <a:stretch>
            <a:fillRect/>
          </a:stretch>
        </p:blipFill>
        <p:spPr>
          <a:xfrm>
            <a:off x="36000" y="936000"/>
            <a:ext cx="9326880" cy="5829300"/>
          </a:xfrm>
          <a:prstGeom prst="rect">
            <a:avLst/>
          </a:prstGeom>
          <a:ln>
            <a:solidFill>
              <a:srgbClr val="000000"/>
            </a:solidFill>
          </a:ln>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応用</a:t>
            </a:r>
            <a:r>
              <a:rPr lang="en-US" altLang="ja-JP" sz="4000" dirty="0"/>
              <a:t>31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166</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いよいよ変更後のスクリプトの実行。①赤枠内のコード全体を選択。こんな感じ。この状態で②</a:t>
            </a:r>
            <a:r>
              <a:rPr lang="en-US" altLang="ja-JP" dirty="0">
                <a:solidFill>
                  <a:schemeClr val="bg1">
                    <a:lumMod val="50000"/>
                  </a:schemeClr>
                </a:solidFill>
                <a:latin typeface="+mn-ea"/>
              </a:rPr>
              <a:t>Run</a:t>
            </a:r>
            <a:r>
              <a:rPr lang="ja-JP" altLang="en-US" dirty="0">
                <a:solidFill>
                  <a:schemeClr val="bg1">
                    <a:lumMod val="50000"/>
                  </a:schemeClr>
                </a:solidFill>
                <a:latin typeface="+mn-ea"/>
              </a:rPr>
              <a:t>を押すと、出力予定ファイル（</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a:t>
            </a:r>
            <a:r>
              <a:rPr lang="en-US" altLang="ja-JP" dirty="0">
                <a:solidFill>
                  <a:schemeClr val="bg1">
                    <a:lumMod val="50000"/>
                  </a:schemeClr>
                </a:solidFill>
                <a:latin typeface="+mn-ea"/>
              </a:rPr>
              <a:t>Excel</a:t>
            </a:r>
            <a:r>
              <a:rPr lang="ja-JP" altLang="en-US" dirty="0">
                <a:solidFill>
                  <a:schemeClr val="bg1">
                    <a:lumMod val="50000"/>
                  </a:schemeClr>
                </a:solidFill>
                <a:latin typeface="+mn-ea"/>
              </a:rPr>
              <a:t>で開いている状態で実行した</a:t>
            </a:r>
            <a:r>
              <a:rPr lang="en-US" altLang="ja-JP" dirty="0">
                <a:solidFill>
                  <a:schemeClr val="bg1">
                    <a:lumMod val="50000"/>
                  </a:schemeClr>
                </a:solidFill>
                <a:latin typeface="+mn-ea"/>
              </a:rPr>
              <a:t>Win</a:t>
            </a:r>
            <a:r>
              <a:rPr lang="ja-JP" altLang="en-US" dirty="0">
                <a:solidFill>
                  <a:schemeClr val="bg1">
                    <a:lumMod val="50000"/>
                  </a:schemeClr>
                </a:solidFill>
                <a:latin typeface="+mn-ea"/>
              </a:rPr>
              <a:t>ユーザは③のような感じでエラーが出ます。つまり、先に④のようにしていると、③のようになるということ。</a:t>
            </a:r>
            <a:r>
              <a:rPr lang="ja-JP" altLang="en-US" dirty="0">
                <a:latin typeface="+mn-ea"/>
              </a:rPr>
              <a:t>④</a:t>
            </a:r>
            <a:r>
              <a:rPr lang="en-US" altLang="ja-JP" dirty="0">
                <a:latin typeface="+mn-ea"/>
              </a:rPr>
              <a:t>Excel</a:t>
            </a:r>
            <a:r>
              <a:rPr lang="ja-JP" altLang="en-US" dirty="0">
                <a:latin typeface="+mn-ea"/>
              </a:rPr>
              <a:t>で開いている</a:t>
            </a:r>
            <a:r>
              <a:rPr lang="en-US" altLang="ja-JP" dirty="0">
                <a:solidFill>
                  <a:srgbClr val="669900"/>
                </a:solidFill>
                <a:latin typeface="+mn-ea"/>
              </a:rPr>
              <a:t>hoge1.txt</a:t>
            </a:r>
            <a:r>
              <a:rPr lang="ja-JP" altLang="en-US" dirty="0">
                <a:latin typeface="+mn-ea"/>
              </a:rPr>
              <a:t>を閉じて</a:t>
            </a:r>
            <a:r>
              <a:rPr lang="en-US" altLang="ja-JP" dirty="0">
                <a:latin typeface="+mn-ea"/>
              </a:rPr>
              <a:t>…</a:t>
            </a:r>
          </a:p>
        </p:txBody>
      </p:sp>
      <p:grpSp>
        <p:nvGrpSpPr>
          <p:cNvPr id="17" name="グループ化 1">
            <a:extLst>
              <a:ext uri="{FF2B5EF4-FFF2-40B4-BE49-F238E27FC236}">
                <a16:creationId xmlns:a16="http://schemas.microsoft.com/office/drawing/2014/main" id="{A3C7CBA0-1B81-46EB-9CCA-E0D2640194CB}"/>
              </a:ext>
            </a:extLst>
          </p:cNvPr>
          <p:cNvGrpSpPr>
            <a:grpSpLocks/>
          </p:cNvGrpSpPr>
          <p:nvPr/>
        </p:nvGrpSpPr>
        <p:grpSpPr bwMode="auto">
          <a:xfrm>
            <a:off x="3818582" y="1124744"/>
            <a:ext cx="415498" cy="647700"/>
            <a:chOff x="8946000" y="4620357"/>
            <a:chExt cx="415497" cy="647700"/>
          </a:xfrm>
        </p:grpSpPr>
        <p:sp>
          <p:nvSpPr>
            <p:cNvPr id="18" name="下矢印 31">
              <a:extLst>
                <a:ext uri="{FF2B5EF4-FFF2-40B4-BE49-F238E27FC236}">
                  <a16:creationId xmlns:a16="http://schemas.microsoft.com/office/drawing/2014/main" id="{53BCD6AE-FBA8-4D91-8A32-4ED600D05632}"/>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正方形/長方形 1">
              <a:extLst>
                <a:ext uri="{FF2B5EF4-FFF2-40B4-BE49-F238E27FC236}">
                  <a16:creationId xmlns:a16="http://schemas.microsoft.com/office/drawing/2014/main" id="{AD3CB608-D728-4CA2-A54A-6BD8FD486747}"/>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30530918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6178B13-1168-498E-A94F-12B02E2635C8}"/>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応用</a:t>
            </a:r>
            <a:r>
              <a:rPr lang="en-US" altLang="ja-JP" sz="4000" dirty="0"/>
              <a:t>32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167</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いよいよ変更後のスクリプトの実行。①赤枠内のコード全体を選択。こんな感じ。この状態で②</a:t>
            </a:r>
            <a:r>
              <a:rPr lang="en-US" altLang="ja-JP" dirty="0">
                <a:solidFill>
                  <a:schemeClr val="bg1">
                    <a:lumMod val="50000"/>
                  </a:schemeClr>
                </a:solidFill>
                <a:latin typeface="+mn-ea"/>
              </a:rPr>
              <a:t>Run</a:t>
            </a:r>
            <a:r>
              <a:rPr lang="ja-JP" altLang="en-US" dirty="0">
                <a:solidFill>
                  <a:schemeClr val="bg1">
                    <a:lumMod val="50000"/>
                  </a:schemeClr>
                </a:solidFill>
                <a:latin typeface="+mn-ea"/>
              </a:rPr>
              <a:t>を押すと、出力予定ファイル（</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a:t>
            </a:r>
            <a:r>
              <a:rPr lang="en-US" altLang="ja-JP" dirty="0">
                <a:solidFill>
                  <a:schemeClr val="bg1">
                    <a:lumMod val="50000"/>
                  </a:schemeClr>
                </a:solidFill>
                <a:latin typeface="+mn-ea"/>
              </a:rPr>
              <a:t>Excel</a:t>
            </a:r>
            <a:r>
              <a:rPr lang="ja-JP" altLang="en-US" dirty="0">
                <a:solidFill>
                  <a:schemeClr val="bg1">
                    <a:lumMod val="50000"/>
                  </a:schemeClr>
                </a:solidFill>
                <a:latin typeface="+mn-ea"/>
              </a:rPr>
              <a:t>で開いている状態で実行した</a:t>
            </a:r>
            <a:r>
              <a:rPr lang="en-US" altLang="ja-JP" dirty="0">
                <a:solidFill>
                  <a:schemeClr val="bg1">
                    <a:lumMod val="50000"/>
                  </a:schemeClr>
                </a:solidFill>
                <a:latin typeface="+mn-ea"/>
              </a:rPr>
              <a:t>Win</a:t>
            </a:r>
            <a:r>
              <a:rPr lang="ja-JP" altLang="en-US" dirty="0">
                <a:solidFill>
                  <a:schemeClr val="bg1">
                    <a:lumMod val="50000"/>
                  </a:schemeClr>
                </a:solidFill>
                <a:latin typeface="+mn-ea"/>
              </a:rPr>
              <a:t>ユーザは③のような感じでエラーが出ます。つまり、先に④のようにしていると、③のようになるということ。④</a:t>
            </a:r>
            <a:r>
              <a:rPr lang="en-US" altLang="ja-JP" dirty="0">
                <a:solidFill>
                  <a:schemeClr val="bg1">
                    <a:lumMod val="50000"/>
                  </a:schemeClr>
                </a:solidFill>
                <a:latin typeface="+mn-ea"/>
              </a:rPr>
              <a:t>Excel</a:t>
            </a:r>
            <a:r>
              <a:rPr lang="ja-JP" altLang="en-US" dirty="0">
                <a:solidFill>
                  <a:schemeClr val="bg1">
                    <a:lumMod val="50000"/>
                  </a:schemeClr>
                </a:solidFill>
                <a:latin typeface="+mn-ea"/>
              </a:rPr>
              <a:t>で開いている</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を閉じて、</a:t>
            </a:r>
            <a:r>
              <a:rPr lang="ja-JP" altLang="en-US" dirty="0">
                <a:latin typeface="+mn-ea"/>
              </a:rPr>
              <a:t>⑤</a:t>
            </a:r>
            <a:r>
              <a:rPr lang="en-US" altLang="ja-JP" dirty="0">
                <a:latin typeface="+mn-ea"/>
              </a:rPr>
              <a:t>Run</a:t>
            </a:r>
            <a:r>
              <a:rPr lang="ja-JP" altLang="en-US" dirty="0">
                <a:latin typeface="+mn-ea"/>
              </a:rPr>
              <a:t>を押してリトライ。この作業自体はコピペ実行と同じです。</a:t>
            </a:r>
            <a:endParaRPr lang="en-US" altLang="ja-JP" dirty="0">
              <a:latin typeface="+mn-ea"/>
            </a:endParaRPr>
          </a:p>
        </p:txBody>
      </p:sp>
      <p:grpSp>
        <p:nvGrpSpPr>
          <p:cNvPr id="8" name="グループ化 25">
            <a:extLst>
              <a:ext uri="{FF2B5EF4-FFF2-40B4-BE49-F238E27FC236}">
                <a16:creationId xmlns:a16="http://schemas.microsoft.com/office/drawing/2014/main" id="{46140958-B33D-4BA2-A463-7850705A4398}"/>
              </a:ext>
            </a:extLst>
          </p:cNvPr>
          <p:cNvGrpSpPr>
            <a:grpSpLocks/>
          </p:cNvGrpSpPr>
          <p:nvPr/>
        </p:nvGrpSpPr>
        <p:grpSpPr bwMode="auto">
          <a:xfrm>
            <a:off x="4291200" y="1772816"/>
            <a:ext cx="647700" cy="368300"/>
            <a:chOff x="8265543" y="5967772"/>
            <a:chExt cx="647700" cy="369332"/>
          </a:xfrm>
        </p:grpSpPr>
        <p:sp>
          <p:nvSpPr>
            <p:cNvPr id="9" name="下矢印 26">
              <a:extLst>
                <a:ext uri="{FF2B5EF4-FFF2-40B4-BE49-F238E27FC236}">
                  <a16:creationId xmlns:a16="http://schemas.microsoft.com/office/drawing/2014/main" id="{781359D4-FE56-4A5E-BDF9-F114E0DDBD29}"/>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 name="テキスト ボックス 27">
              <a:extLst>
                <a:ext uri="{FF2B5EF4-FFF2-40B4-BE49-F238E27FC236}">
                  <a16:creationId xmlns:a16="http://schemas.microsoft.com/office/drawing/2014/main" id="{F1AE3784-7F47-4461-AF55-6F68D37DC8FB}"/>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174003113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83F4425-782F-48E3-B305-04E17B7A9B38}"/>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応用</a:t>
            </a:r>
            <a:r>
              <a:rPr lang="en-US" altLang="ja-JP" sz="4000" dirty="0"/>
              <a:t>33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168</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369331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いよいよ変更後のスクリプトの実行。①赤枠内のコード全体を選択。こんな感じ。この状態で②</a:t>
            </a:r>
            <a:r>
              <a:rPr lang="en-US" altLang="ja-JP" dirty="0">
                <a:solidFill>
                  <a:schemeClr val="bg1">
                    <a:lumMod val="50000"/>
                  </a:schemeClr>
                </a:solidFill>
                <a:latin typeface="+mn-ea"/>
              </a:rPr>
              <a:t>Run</a:t>
            </a:r>
            <a:r>
              <a:rPr lang="ja-JP" altLang="en-US" dirty="0">
                <a:solidFill>
                  <a:schemeClr val="bg1">
                    <a:lumMod val="50000"/>
                  </a:schemeClr>
                </a:solidFill>
                <a:latin typeface="+mn-ea"/>
              </a:rPr>
              <a:t>を押すと、出力予定ファイル（</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a:t>
            </a:r>
            <a:r>
              <a:rPr lang="en-US" altLang="ja-JP" dirty="0">
                <a:solidFill>
                  <a:schemeClr val="bg1">
                    <a:lumMod val="50000"/>
                  </a:schemeClr>
                </a:solidFill>
                <a:latin typeface="+mn-ea"/>
              </a:rPr>
              <a:t>Excel</a:t>
            </a:r>
            <a:r>
              <a:rPr lang="ja-JP" altLang="en-US" dirty="0">
                <a:solidFill>
                  <a:schemeClr val="bg1">
                    <a:lumMod val="50000"/>
                  </a:schemeClr>
                </a:solidFill>
                <a:latin typeface="+mn-ea"/>
              </a:rPr>
              <a:t>で開いている状態で実行した</a:t>
            </a:r>
            <a:r>
              <a:rPr lang="en-US" altLang="ja-JP" dirty="0">
                <a:solidFill>
                  <a:schemeClr val="bg1">
                    <a:lumMod val="50000"/>
                  </a:schemeClr>
                </a:solidFill>
                <a:latin typeface="+mn-ea"/>
              </a:rPr>
              <a:t>Win</a:t>
            </a:r>
            <a:r>
              <a:rPr lang="ja-JP" altLang="en-US" dirty="0">
                <a:solidFill>
                  <a:schemeClr val="bg1">
                    <a:lumMod val="50000"/>
                  </a:schemeClr>
                </a:solidFill>
                <a:latin typeface="+mn-ea"/>
              </a:rPr>
              <a:t>ユーザは③のような感じでエラーが出ます。つまり、先に④のようにしていると、③のようになるということ。④</a:t>
            </a:r>
            <a:r>
              <a:rPr lang="en-US" altLang="ja-JP" dirty="0">
                <a:solidFill>
                  <a:schemeClr val="bg1">
                    <a:lumMod val="50000"/>
                  </a:schemeClr>
                </a:solidFill>
                <a:latin typeface="+mn-ea"/>
              </a:rPr>
              <a:t>Excel</a:t>
            </a:r>
            <a:r>
              <a:rPr lang="ja-JP" altLang="en-US" dirty="0">
                <a:solidFill>
                  <a:schemeClr val="bg1">
                    <a:lumMod val="50000"/>
                  </a:schemeClr>
                </a:solidFill>
                <a:latin typeface="+mn-ea"/>
              </a:rPr>
              <a:t>で開いている</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を閉じて、⑤</a:t>
            </a:r>
            <a:r>
              <a:rPr lang="en-US" altLang="ja-JP" dirty="0">
                <a:solidFill>
                  <a:schemeClr val="bg1">
                    <a:lumMod val="50000"/>
                  </a:schemeClr>
                </a:solidFill>
                <a:latin typeface="+mn-ea"/>
              </a:rPr>
              <a:t>Run</a:t>
            </a:r>
            <a:r>
              <a:rPr lang="ja-JP" altLang="en-US" dirty="0">
                <a:solidFill>
                  <a:schemeClr val="bg1">
                    <a:lumMod val="50000"/>
                  </a:schemeClr>
                </a:solidFill>
                <a:latin typeface="+mn-ea"/>
              </a:rPr>
              <a:t>を押してリトライ。この作業自体はコピペ実行と同じです。</a:t>
            </a:r>
            <a:r>
              <a:rPr lang="ja-JP" altLang="en-US" dirty="0">
                <a:latin typeface="+mn-ea"/>
              </a:rPr>
              <a:t>実行結果。エラーは出なくなりましたね。⑥をクリックして中身をエディタで表示させてみましょう。</a:t>
            </a:r>
            <a:endParaRPr lang="en-US" altLang="ja-JP" dirty="0">
              <a:latin typeface="+mn-ea"/>
            </a:endParaRPr>
          </a:p>
        </p:txBody>
      </p:sp>
      <p:grpSp>
        <p:nvGrpSpPr>
          <p:cNvPr id="11" name="グループ化 19">
            <a:extLst>
              <a:ext uri="{FF2B5EF4-FFF2-40B4-BE49-F238E27FC236}">
                <a16:creationId xmlns:a16="http://schemas.microsoft.com/office/drawing/2014/main" id="{24A077F9-38A8-4855-8187-81535F767E11}"/>
              </a:ext>
            </a:extLst>
          </p:cNvPr>
          <p:cNvGrpSpPr>
            <a:grpSpLocks/>
          </p:cNvGrpSpPr>
          <p:nvPr/>
        </p:nvGrpSpPr>
        <p:grpSpPr bwMode="auto">
          <a:xfrm>
            <a:off x="7322400" y="5122800"/>
            <a:ext cx="433387" cy="647700"/>
            <a:chOff x="9008376" y="4278533"/>
            <a:chExt cx="432048" cy="647700"/>
          </a:xfrm>
        </p:grpSpPr>
        <p:sp>
          <p:nvSpPr>
            <p:cNvPr id="13" name="下矢印 20">
              <a:extLst>
                <a:ext uri="{FF2B5EF4-FFF2-40B4-BE49-F238E27FC236}">
                  <a16:creationId xmlns:a16="http://schemas.microsoft.com/office/drawing/2014/main" id="{23149B6C-3EF6-4963-A8CE-4603D1FF2FD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B7171DE8-F1F0-47C3-9516-CC86371E6CD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Tree>
    <p:extLst>
      <p:ext uri="{BB962C8B-B14F-4D97-AF65-F5344CB8AC3E}">
        <p14:creationId xmlns:p14="http://schemas.microsoft.com/office/powerpoint/2010/main" val="40474129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1CE6486-B637-498B-B101-C14EBB83273B}"/>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応用</a:t>
            </a:r>
            <a:r>
              <a:rPr lang="en-US" altLang="ja-JP" sz="4000" dirty="0"/>
              <a:t>34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169</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369331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いよいよ変更後のスクリプトの実行。①赤枠内のコード全体を選択。こんな感じ。この状態で②</a:t>
            </a:r>
            <a:r>
              <a:rPr lang="en-US" altLang="ja-JP" dirty="0">
                <a:solidFill>
                  <a:schemeClr val="bg1">
                    <a:lumMod val="50000"/>
                  </a:schemeClr>
                </a:solidFill>
                <a:latin typeface="+mn-ea"/>
              </a:rPr>
              <a:t>Run</a:t>
            </a:r>
            <a:r>
              <a:rPr lang="ja-JP" altLang="en-US" dirty="0">
                <a:solidFill>
                  <a:schemeClr val="bg1">
                    <a:lumMod val="50000"/>
                  </a:schemeClr>
                </a:solidFill>
                <a:latin typeface="+mn-ea"/>
              </a:rPr>
              <a:t>を押すと、出力予定ファイル（</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a:t>
            </a:r>
            <a:r>
              <a:rPr lang="en-US" altLang="ja-JP" dirty="0">
                <a:solidFill>
                  <a:schemeClr val="bg1">
                    <a:lumMod val="50000"/>
                  </a:schemeClr>
                </a:solidFill>
                <a:latin typeface="+mn-ea"/>
              </a:rPr>
              <a:t>Excel</a:t>
            </a:r>
            <a:r>
              <a:rPr lang="ja-JP" altLang="en-US" dirty="0">
                <a:solidFill>
                  <a:schemeClr val="bg1">
                    <a:lumMod val="50000"/>
                  </a:schemeClr>
                </a:solidFill>
                <a:latin typeface="+mn-ea"/>
              </a:rPr>
              <a:t>で開いている状態で実行した</a:t>
            </a:r>
            <a:r>
              <a:rPr lang="en-US" altLang="ja-JP" dirty="0">
                <a:solidFill>
                  <a:schemeClr val="bg1">
                    <a:lumMod val="50000"/>
                  </a:schemeClr>
                </a:solidFill>
                <a:latin typeface="+mn-ea"/>
              </a:rPr>
              <a:t>Win</a:t>
            </a:r>
            <a:r>
              <a:rPr lang="ja-JP" altLang="en-US" dirty="0">
                <a:solidFill>
                  <a:schemeClr val="bg1">
                    <a:lumMod val="50000"/>
                  </a:schemeClr>
                </a:solidFill>
                <a:latin typeface="+mn-ea"/>
              </a:rPr>
              <a:t>ユーザは③のような感じでエラーが出ます。つまり、先に④のようにしていると、③のようになるということ。④</a:t>
            </a:r>
            <a:r>
              <a:rPr lang="en-US" altLang="ja-JP" dirty="0">
                <a:solidFill>
                  <a:schemeClr val="bg1">
                    <a:lumMod val="50000"/>
                  </a:schemeClr>
                </a:solidFill>
                <a:latin typeface="+mn-ea"/>
              </a:rPr>
              <a:t>Excel</a:t>
            </a:r>
            <a:r>
              <a:rPr lang="ja-JP" altLang="en-US" dirty="0">
                <a:solidFill>
                  <a:schemeClr val="bg1">
                    <a:lumMod val="50000"/>
                  </a:schemeClr>
                </a:solidFill>
                <a:latin typeface="+mn-ea"/>
              </a:rPr>
              <a:t>で開いている</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を閉じて、⑤</a:t>
            </a:r>
            <a:r>
              <a:rPr lang="en-US" altLang="ja-JP" dirty="0">
                <a:solidFill>
                  <a:schemeClr val="bg1">
                    <a:lumMod val="50000"/>
                  </a:schemeClr>
                </a:solidFill>
                <a:latin typeface="+mn-ea"/>
              </a:rPr>
              <a:t>Run</a:t>
            </a:r>
            <a:r>
              <a:rPr lang="ja-JP" altLang="en-US" dirty="0">
                <a:solidFill>
                  <a:schemeClr val="bg1">
                    <a:lumMod val="50000"/>
                  </a:schemeClr>
                </a:solidFill>
                <a:latin typeface="+mn-ea"/>
              </a:rPr>
              <a:t>を押してリトライ。この作業自体はコピペ実行と同じです。実行結果。エラーは出なくなりましたね。⑥をクリックして中身をエディタで表示させてみましょう。</a:t>
            </a:r>
            <a:r>
              <a:rPr lang="ja-JP" altLang="en-US" dirty="0">
                <a:latin typeface="+mn-ea"/>
              </a:rPr>
              <a:t>⑦表示結果。</a:t>
            </a:r>
            <a:endParaRPr lang="en-US" altLang="ja-JP" dirty="0">
              <a:latin typeface="+mn-ea"/>
            </a:endParaRPr>
          </a:p>
        </p:txBody>
      </p:sp>
      <p:grpSp>
        <p:nvGrpSpPr>
          <p:cNvPr id="11" name="グループ化 19">
            <a:extLst>
              <a:ext uri="{FF2B5EF4-FFF2-40B4-BE49-F238E27FC236}">
                <a16:creationId xmlns:a16="http://schemas.microsoft.com/office/drawing/2014/main" id="{24A077F9-38A8-4855-8187-81535F767E11}"/>
              </a:ext>
            </a:extLst>
          </p:cNvPr>
          <p:cNvGrpSpPr>
            <a:grpSpLocks/>
          </p:cNvGrpSpPr>
          <p:nvPr/>
        </p:nvGrpSpPr>
        <p:grpSpPr bwMode="auto">
          <a:xfrm>
            <a:off x="7322400" y="5122800"/>
            <a:ext cx="433387" cy="647700"/>
            <a:chOff x="9008376" y="4278533"/>
            <a:chExt cx="432048" cy="647700"/>
          </a:xfrm>
        </p:grpSpPr>
        <p:sp>
          <p:nvSpPr>
            <p:cNvPr id="13" name="下矢印 20">
              <a:extLst>
                <a:ext uri="{FF2B5EF4-FFF2-40B4-BE49-F238E27FC236}">
                  <a16:creationId xmlns:a16="http://schemas.microsoft.com/office/drawing/2014/main" id="{23149B6C-3EF6-4963-A8CE-4603D1FF2FD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B7171DE8-F1F0-47C3-9516-CC86371E6CD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grpSp>
        <p:nvGrpSpPr>
          <p:cNvPr id="15" name="グループ化 25">
            <a:extLst>
              <a:ext uri="{FF2B5EF4-FFF2-40B4-BE49-F238E27FC236}">
                <a16:creationId xmlns:a16="http://schemas.microsoft.com/office/drawing/2014/main" id="{0250399C-6E5D-45DD-A320-04ED57E76C67}"/>
              </a:ext>
            </a:extLst>
          </p:cNvPr>
          <p:cNvGrpSpPr>
            <a:grpSpLocks/>
          </p:cNvGrpSpPr>
          <p:nvPr/>
        </p:nvGrpSpPr>
        <p:grpSpPr bwMode="auto">
          <a:xfrm>
            <a:off x="1857028" y="1530000"/>
            <a:ext cx="647700" cy="368300"/>
            <a:chOff x="8265543" y="5967772"/>
            <a:chExt cx="647700" cy="369332"/>
          </a:xfrm>
        </p:grpSpPr>
        <p:sp>
          <p:nvSpPr>
            <p:cNvPr id="16" name="下矢印 26">
              <a:extLst>
                <a:ext uri="{FF2B5EF4-FFF2-40B4-BE49-F238E27FC236}">
                  <a16:creationId xmlns:a16="http://schemas.microsoft.com/office/drawing/2014/main" id="{1DFDC7B0-4AD1-4968-BC81-8A98700E8529}"/>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7">
              <a:extLst>
                <a:ext uri="{FF2B5EF4-FFF2-40B4-BE49-F238E27FC236}">
                  <a16:creationId xmlns:a16="http://schemas.microsoft.com/office/drawing/2014/main" id="{3758D05C-20DF-4510-B521-C477238D027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spTree>
    <p:extLst>
      <p:ext uri="{BB962C8B-B14F-4D97-AF65-F5344CB8AC3E}">
        <p14:creationId xmlns:p14="http://schemas.microsoft.com/office/powerpoint/2010/main" val="1435428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3596660-62B5-48A9-AF2F-4F74FFF20529}"/>
              </a:ext>
            </a:extLst>
          </p:cNvPr>
          <p:cNvPicPr>
            <a:picLocks noChangeAspect="1"/>
          </p:cNvPicPr>
          <p:nvPr/>
        </p:nvPicPr>
        <p:blipFill>
          <a:blip r:embed="rId3"/>
          <a:stretch>
            <a:fillRect/>
          </a:stretch>
        </p:blipFill>
        <p:spPr>
          <a:xfrm>
            <a:off x="36003" y="936003"/>
            <a:ext cx="8460581" cy="5464969"/>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設定変更</a:t>
            </a:r>
            <a:r>
              <a:rPr lang="en-US" altLang="ja-JP" sz="4000" dirty="0"/>
              <a:t>1</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17</a:t>
            </a:fld>
            <a:endParaRPr kumimoji="0" lang="en-US" altLang="ja-JP" dirty="0">
              <a:latin typeface="Arial Black" pitchFamily="34" charset="0"/>
            </a:endParaRPr>
          </a:p>
        </p:txBody>
      </p:sp>
      <p:sp>
        <p:nvSpPr>
          <p:cNvPr id="15" name="正方形/長方形 14">
            <a:extLst>
              <a:ext uri="{FF2B5EF4-FFF2-40B4-BE49-F238E27FC236}">
                <a16:creationId xmlns:a16="http://schemas.microsoft.com/office/drawing/2014/main" id="{420E821B-4238-41A9-B163-58CB90B6942F}"/>
              </a:ext>
            </a:extLst>
          </p:cNvPr>
          <p:cNvSpPr/>
          <p:nvPr/>
        </p:nvSpPr>
        <p:spPr>
          <a:xfrm>
            <a:off x="108000" y="2088000"/>
            <a:ext cx="4842000" cy="4032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Text Box 8">
            <a:extLst>
              <a:ext uri="{FF2B5EF4-FFF2-40B4-BE49-F238E27FC236}">
                <a16:creationId xmlns:a16="http://schemas.microsoft.com/office/drawing/2014/main" id="{2416FA37-0614-4484-83AE-2B1D51B34C69}"/>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まずは①赤枠内の文字サイズの変更方法から。</a:t>
            </a:r>
            <a:endParaRPr lang="en-US" altLang="ja-JP" dirty="0">
              <a:latin typeface="+mn-ea"/>
            </a:endParaRPr>
          </a:p>
        </p:txBody>
      </p:sp>
      <p:grpSp>
        <p:nvGrpSpPr>
          <p:cNvPr id="18" name="グループ化 25">
            <a:extLst>
              <a:ext uri="{FF2B5EF4-FFF2-40B4-BE49-F238E27FC236}">
                <a16:creationId xmlns:a16="http://schemas.microsoft.com/office/drawing/2014/main" id="{2A647065-AC17-4006-A2AC-5AD938E5E1B2}"/>
              </a:ext>
            </a:extLst>
          </p:cNvPr>
          <p:cNvGrpSpPr>
            <a:grpSpLocks/>
          </p:cNvGrpSpPr>
          <p:nvPr/>
        </p:nvGrpSpPr>
        <p:grpSpPr bwMode="auto">
          <a:xfrm>
            <a:off x="2206800" y="1728000"/>
            <a:ext cx="647700" cy="368300"/>
            <a:chOff x="8265543" y="5967772"/>
            <a:chExt cx="647700" cy="369332"/>
          </a:xfrm>
        </p:grpSpPr>
        <p:sp>
          <p:nvSpPr>
            <p:cNvPr id="21" name="下矢印 26">
              <a:extLst>
                <a:ext uri="{FF2B5EF4-FFF2-40B4-BE49-F238E27FC236}">
                  <a16:creationId xmlns:a16="http://schemas.microsoft.com/office/drawing/2014/main" id="{E172F32C-9405-4222-8B4F-594DCBD6C7B6}"/>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7">
              <a:extLst>
                <a:ext uri="{FF2B5EF4-FFF2-40B4-BE49-F238E27FC236}">
                  <a16:creationId xmlns:a16="http://schemas.microsoft.com/office/drawing/2014/main" id="{FAEBBDBD-E15E-4128-A384-C99B215405DF}"/>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p>
          </p:txBody>
        </p:sp>
      </p:grpSp>
    </p:spTree>
    <p:extLst>
      <p:ext uri="{BB962C8B-B14F-4D97-AF65-F5344CB8AC3E}">
        <p14:creationId xmlns:p14="http://schemas.microsoft.com/office/powerpoint/2010/main" val="406565377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1CE6486-B637-498B-B101-C14EBB83273B}"/>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応用</a:t>
            </a:r>
            <a:r>
              <a:rPr lang="en-US" altLang="ja-JP" sz="4000" dirty="0"/>
              <a:t>35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170</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4247317"/>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いよいよ変更後のスクリプトの実行。①赤枠内のコード全体を選択。こんな感じ。この状態で②</a:t>
            </a:r>
            <a:r>
              <a:rPr lang="en-US" altLang="ja-JP" dirty="0">
                <a:solidFill>
                  <a:schemeClr val="bg1">
                    <a:lumMod val="50000"/>
                  </a:schemeClr>
                </a:solidFill>
                <a:latin typeface="+mn-ea"/>
              </a:rPr>
              <a:t>Run</a:t>
            </a:r>
            <a:r>
              <a:rPr lang="ja-JP" altLang="en-US" dirty="0">
                <a:solidFill>
                  <a:schemeClr val="bg1">
                    <a:lumMod val="50000"/>
                  </a:schemeClr>
                </a:solidFill>
                <a:latin typeface="+mn-ea"/>
              </a:rPr>
              <a:t>を押すと、出力予定ファイル（</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a:t>
            </a:r>
            <a:r>
              <a:rPr lang="en-US" altLang="ja-JP" dirty="0">
                <a:solidFill>
                  <a:schemeClr val="bg1">
                    <a:lumMod val="50000"/>
                  </a:schemeClr>
                </a:solidFill>
                <a:latin typeface="+mn-ea"/>
              </a:rPr>
              <a:t>Excel</a:t>
            </a:r>
            <a:r>
              <a:rPr lang="ja-JP" altLang="en-US" dirty="0">
                <a:solidFill>
                  <a:schemeClr val="bg1">
                    <a:lumMod val="50000"/>
                  </a:schemeClr>
                </a:solidFill>
                <a:latin typeface="+mn-ea"/>
              </a:rPr>
              <a:t>で開いている状態で実行した</a:t>
            </a:r>
            <a:r>
              <a:rPr lang="en-US" altLang="ja-JP" dirty="0">
                <a:solidFill>
                  <a:schemeClr val="bg1">
                    <a:lumMod val="50000"/>
                  </a:schemeClr>
                </a:solidFill>
                <a:latin typeface="+mn-ea"/>
              </a:rPr>
              <a:t>Win</a:t>
            </a:r>
            <a:r>
              <a:rPr lang="ja-JP" altLang="en-US" dirty="0">
                <a:solidFill>
                  <a:schemeClr val="bg1">
                    <a:lumMod val="50000"/>
                  </a:schemeClr>
                </a:solidFill>
                <a:latin typeface="+mn-ea"/>
              </a:rPr>
              <a:t>ユーザは③のような感じでエラーが出ます。つまり、先に④のようにしていると、③のようになるということ。④</a:t>
            </a:r>
            <a:r>
              <a:rPr lang="en-US" altLang="ja-JP" dirty="0">
                <a:solidFill>
                  <a:schemeClr val="bg1">
                    <a:lumMod val="50000"/>
                  </a:schemeClr>
                </a:solidFill>
                <a:latin typeface="+mn-ea"/>
              </a:rPr>
              <a:t>Excel</a:t>
            </a:r>
            <a:r>
              <a:rPr lang="ja-JP" altLang="en-US" dirty="0">
                <a:solidFill>
                  <a:schemeClr val="bg1">
                    <a:lumMod val="50000"/>
                  </a:schemeClr>
                </a:solidFill>
                <a:latin typeface="+mn-ea"/>
              </a:rPr>
              <a:t>で開いている</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を閉じて、⑤</a:t>
            </a:r>
            <a:r>
              <a:rPr lang="en-US" altLang="ja-JP" dirty="0">
                <a:solidFill>
                  <a:schemeClr val="bg1">
                    <a:lumMod val="50000"/>
                  </a:schemeClr>
                </a:solidFill>
                <a:latin typeface="+mn-ea"/>
              </a:rPr>
              <a:t>Run</a:t>
            </a:r>
            <a:r>
              <a:rPr lang="ja-JP" altLang="en-US" dirty="0">
                <a:solidFill>
                  <a:schemeClr val="bg1">
                    <a:lumMod val="50000"/>
                  </a:schemeClr>
                </a:solidFill>
                <a:latin typeface="+mn-ea"/>
              </a:rPr>
              <a:t>を押してリトライ。この作業自体はコピペ実行と同じです。実行結果。エラーは出なくなりましたね。⑥をクリックして中身をエディタで表示させてみましょう。⑦表示結果。</a:t>
            </a:r>
            <a:r>
              <a:rPr lang="ja-JP" altLang="en-US" dirty="0">
                <a:latin typeface="+mn-ea"/>
              </a:rPr>
              <a:t>確かに意図通り⑧</a:t>
            </a:r>
            <a:r>
              <a:rPr lang="en-US" altLang="ja-JP" dirty="0">
                <a:latin typeface="+mn-ea"/>
              </a:rPr>
              <a:t>4</a:t>
            </a:r>
            <a:r>
              <a:rPr lang="ja-JP" altLang="en-US" dirty="0">
                <a:latin typeface="+mn-ea"/>
              </a:rPr>
              <a:t>列目が</a:t>
            </a:r>
            <a:r>
              <a:rPr lang="en-US" altLang="ja-JP" dirty="0">
                <a:latin typeface="+mn-ea"/>
              </a:rPr>
              <a:t>nuclear or membrane</a:t>
            </a:r>
            <a:r>
              <a:rPr lang="ja-JP" altLang="en-US" dirty="0">
                <a:latin typeface="+mn-ea"/>
              </a:rPr>
              <a:t>となっている行の抽出ができていますね。</a:t>
            </a:r>
            <a:endParaRPr lang="en-US" altLang="ja-JP" dirty="0">
              <a:latin typeface="+mn-ea"/>
            </a:endParaRPr>
          </a:p>
        </p:txBody>
      </p:sp>
      <p:grpSp>
        <p:nvGrpSpPr>
          <p:cNvPr id="15" name="グループ化 25">
            <a:extLst>
              <a:ext uri="{FF2B5EF4-FFF2-40B4-BE49-F238E27FC236}">
                <a16:creationId xmlns:a16="http://schemas.microsoft.com/office/drawing/2014/main" id="{0250399C-6E5D-45DD-A320-04ED57E76C67}"/>
              </a:ext>
            </a:extLst>
          </p:cNvPr>
          <p:cNvGrpSpPr>
            <a:grpSpLocks/>
          </p:cNvGrpSpPr>
          <p:nvPr/>
        </p:nvGrpSpPr>
        <p:grpSpPr bwMode="auto">
          <a:xfrm>
            <a:off x="1857028" y="1530000"/>
            <a:ext cx="647700" cy="368300"/>
            <a:chOff x="8265543" y="5967772"/>
            <a:chExt cx="647700" cy="369332"/>
          </a:xfrm>
        </p:grpSpPr>
        <p:sp>
          <p:nvSpPr>
            <p:cNvPr id="16" name="下矢印 26">
              <a:extLst>
                <a:ext uri="{FF2B5EF4-FFF2-40B4-BE49-F238E27FC236}">
                  <a16:creationId xmlns:a16="http://schemas.microsoft.com/office/drawing/2014/main" id="{1DFDC7B0-4AD1-4968-BC81-8A98700E8529}"/>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7">
              <a:extLst>
                <a:ext uri="{FF2B5EF4-FFF2-40B4-BE49-F238E27FC236}">
                  <a16:creationId xmlns:a16="http://schemas.microsoft.com/office/drawing/2014/main" id="{3758D05C-20DF-4510-B521-C477238D027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cxnSp>
        <p:nvCxnSpPr>
          <p:cNvPr id="18" name="直線コネクタ 17">
            <a:extLst>
              <a:ext uri="{FF2B5EF4-FFF2-40B4-BE49-F238E27FC236}">
                <a16:creationId xmlns:a16="http://schemas.microsoft.com/office/drawing/2014/main" id="{DA8B4779-E64C-4721-96D9-B5606AB04A41}"/>
              </a:ext>
            </a:extLst>
          </p:cNvPr>
          <p:cNvCxnSpPr/>
          <p:nvPr/>
        </p:nvCxnSpPr>
        <p:spPr>
          <a:xfrm>
            <a:off x="3484800" y="2880000"/>
            <a:ext cx="756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7B01E03D-01AF-4503-94C7-CC2E099C1776}"/>
              </a:ext>
            </a:extLst>
          </p:cNvPr>
          <p:cNvCxnSpPr/>
          <p:nvPr/>
        </p:nvCxnSpPr>
        <p:spPr>
          <a:xfrm>
            <a:off x="3265200" y="3510000"/>
            <a:ext cx="756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17979B38-2C7B-4F3A-8B09-C2B5318592DB}"/>
              </a:ext>
            </a:extLst>
          </p:cNvPr>
          <p:cNvCxnSpPr/>
          <p:nvPr/>
        </p:nvCxnSpPr>
        <p:spPr>
          <a:xfrm>
            <a:off x="2836800" y="3717032"/>
            <a:ext cx="756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グループ化 19">
            <a:extLst>
              <a:ext uri="{FF2B5EF4-FFF2-40B4-BE49-F238E27FC236}">
                <a16:creationId xmlns:a16="http://schemas.microsoft.com/office/drawing/2014/main" id="{291105AA-624F-4BE8-B462-14FA33541C2F}"/>
              </a:ext>
            </a:extLst>
          </p:cNvPr>
          <p:cNvGrpSpPr>
            <a:grpSpLocks/>
          </p:cNvGrpSpPr>
          <p:nvPr/>
        </p:nvGrpSpPr>
        <p:grpSpPr bwMode="auto">
          <a:xfrm>
            <a:off x="7322400" y="5122800"/>
            <a:ext cx="433387" cy="647700"/>
            <a:chOff x="9008376" y="4278533"/>
            <a:chExt cx="432048" cy="647700"/>
          </a:xfrm>
        </p:grpSpPr>
        <p:sp>
          <p:nvSpPr>
            <p:cNvPr id="22" name="下矢印 20">
              <a:extLst>
                <a:ext uri="{FF2B5EF4-FFF2-40B4-BE49-F238E27FC236}">
                  <a16:creationId xmlns:a16="http://schemas.microsoft.com/office/drawing/2014/main" id="{ACBD0D7D-A45F-4CA7-BB97-782072439C7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1">
              <a:extLst>
                <a:ext uri="{FF2B5EF4-FFF2-40B4-BE49-F238E27FC236}">
                  <a16:creationId xmlns:a16="http://schemas.microsoft.com/office/drawing/2014/main" id="{4DDD89AE-72E5-4DFD-A352-A662C7C7570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cxnSp>
        <p:nvCxnSpPr>
          <p:cNvPr id="24" name="直線コネクタ 23">
            <a:extLst>
              <a:ext uri="{FF2B5EF4-FFF2-40B4-BE49-F238E27FC236}">
                <a16:creationId xmlns:a16="http://schemas.microsoft.com/office/drawing/2014/main" id="{8EE13C3B-3E01-425A-BB44-F5F0A44221BB}"/>
              </a:ext>
            </a:extLst>
          </p:cNvPr>
          <p:cNvCxnSpPr/>
          <p:nvPr/>
        </p:nvCxnSpPr>
        <p:spPr>
          <a:xfrm>
            <a:off x="2844000" y="3304800"/>
            <a:ext cx="853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8FBB0A7E-99A3-493B-B0ED-8DB2B7FBFCCA}"/>
              </a:ext>
            </a:extLst>
          </p:cNvPr>
          <p:cNvCxnSpPr/>
          <p:nvPr/>
        </p:nvCxnSpPr>
        <p:spPr>
          <a:xfrm>
            <a:off x="3042000" y="3096000"/>
            <a:ext cx="853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グループ化 1">
            <a:extLst>
              <a:ext uri="{FF2B5EF4-FFF2-40B4-BE49-F238E27FC236}">
                <a16:creationId xmlns:a16="http://schemas.microsoft.com/office/drawing/2014/main" id="{2127C8AA-360E-4580-AF58-7CE64751630D}"/>
              </a:ext>
            </a:extLst>
          </p:cNvPr>
          <p:cNvGrpSpPr>
            <a:grpSpLocks/>
          </p:cNvGrpSpPr>
          <p:nvPr/>
        </p:nvGrpSpPr>
        <p:grpSpPr bwMode="auto">
          <a:xfrm>
            <a:off x="4232920" y="2276872"/>
            <a:ext cx="415498" cy="647700"/>
            <a:chOff x="8946000" y="4620357"/>
            <a:chExt cx="415497" cy="647700"/>
          </a:xfrm>
        </p:grpSpPr>
        <p:sp>
          <p:nvSpPr>
            <p:cNvPr id="27" name="下矢印 31">
              <a:extLst>
                <a:ext uri="{FF2B5EF4-FFF2-40B4-BE49-F238E27FC236}">
                  <a16:creationId xmlns:a16="http://schemas.microsoft.com/office/drawing/2014/main" id="{4F1E7DA2-73B8-4207-8F22-51B967C4573C}"/>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正方形/長方形 1">
              <a:extLst>
                <a:ext uri="{FF2B5EF4-FFF2-40B4-BE49-F238E27FC236}">
                  <a16:creationId xmlns:a16="http://schemas.microsoft.com/office/drawing/2014/main" id="{6584BDEF-0191-404E-B24E-F421F993E915}"/>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⑧</a:t>
              </a:r>
            </a:p>
          </p:txBody>
        </p:sp>
      </p:grpSp>
    </p:spTree>
    <p:extLst>
      <p:ext uri="{BB962C8B-B14F-4D97-AF65-F5344CB8AC3E}">
        <p14:creationId xmlns:p14="http://schemas.microsoft.com/office/powerpoint/2010/main" val="53525852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813544" cy="4365208"/>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dirty="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見栄えの統一、終了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枠の幅、電卓的な利用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計算の中断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項目と例題、入力ファイルの保存</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作業ディレクトリの変更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dirty="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コピペ実行、出力ファイルの確認、</a:t>
            </a:r>
            <a:r>
              <a:rPr lang="en-US" altLang="ja-JP" sz="2000" dirty="0">
                <a:solidFill>
                  <a:schemeClr val="bg1">
                    <a:lumMod val="50000"/>
                  </a:schemeClr>
                </a:solidFill>
              </a:rPr>
              <a:t>Environment</a:t>
            </a:r>
            <a:r>
              <a:rPr lang="ja-JP" altLang="en-US" sz="2000" dirty="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en-US" altLang="ja-JP" sz="2000" dirty="0">
                <a:solidFill>
                  <a:schemeClr val="bg1">
                    <a:lumMod val="50000"/>
                  </a:schemeClr>
                </a:solidFill>
              </a:rPr>
              <a:t>Win</a:t>
            </a:r>
            <a:r>
              <a:rPr lang="ja-JP" altLang="en-US" sz="2000" dirty="0">
                <a:solidFill>
                  <a:schemeClr val="bg1">
                    <a:lumMod val="50000"/>
                  </a:schemeClr>
                </a:solidFill>
              </a:rPr>
              <a:t>ユーザ向け注意点、応用</a:t>
            </a:r>
            <a:endParaRPr lang="en-US" altLang="ja-JP" sz="2000" dirty="0">
              <a:solidFill>
                <a:schemeClr val="bg1">
                  <a:lumMod val="50000"/>
                </a:schemeClr>
              </a:solidFill>
            </a:endParaRPr>
          </a:p>
          <a:p>
            <a:pPr eaLnBrk="1" hangingPunct="1">
              <a:lnSpc>
                <a:spcPct val="90000"/>
              </a:lnSpc>
            </a:pPr>
            <a:r>
              <a:rPr lang="ja-JP" altLang="en-US" sz="2400" dirty="0"/>
              <a:t>警告メッセージ</a:t>
            </a:r>
            <a:r>
              <a:rPr lang="ja-JP" altLang="en-US" sz="2400" dirty="0">
                <a:solidFill>
                  <a:schemeClr val="bg1">
                    <a:lumMod val="50000"/>
                  </a:schemeClr>
                </a:solidFill>
              </a:rPr>
              <a:t>、ありがちなミス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171</a:t>
            </a:fld>
            <a:endParaRPr kumimoji="0" lang="en-US" altLang="ja-JP">
              <a:latin typeface="Arial Black" pitchFamily="34" charset="0"/>
            </a:endParaRPr>
          </a:p>
        </p:txBody>
      </p:sp>
    </p:spTree>
    <p:extLst>
      <p:ext uri="{BB962C8B-B14F-4D97-AF65-F5344CB8AC3E}">
        <p14:creationId xmlns:p14="http://schemas.microsoft.com/office/powerpoint/2010/main" val="403632181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616624" cy="936104"/>
          </a:xfrm>
        </p:spPr>
        <p:txBody>
          <a:bodyPr/>
          <a:lstStyle/>
          <a:p>
            <a:r>
              <a:rPr lang="ja-JP" altLang="en-US" sz="4000" dirty="0"/>
              <a:t>警告メッセージ</a:t>
            </a:r>
            <a:r>
              <a:rPr lang="en-US" altLang="ja-JP" sz="4000" dirty="0"/>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172</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3"/>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36933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latin typeface="+mn-ea"/>
              </a:rPr>
              <a:t>①を押して、②</a:t>
            </a:r>
            <a:r>
              <a:rPr lang="en-US" altLang="ja-JP" dirty="0">
                <a:latin typeface="+mn-ea"/>
              </a:rPr>
              <a:t>Console</a:t>
            </a:r>
            <a:r>
              <a:rPr lang="ja-JP" altLang="en-US" dirty="0">
                <a:latin typeface="+mn-ea"/>
              </a:rPr>
              <a:t>画面を最大化。</a:t>
            </a:r>
            <a:endParaRPr lang="en-US" altLang="ja-JP" dirty="0">
              <a:latin typeface="+mn-ea"/>
            </a:endParaRPr>
          </a:p>
        </p:txBody>
      </p:sp>
      <p:pic>
        <p:nvPicPr>
          <p:cNvPr id="29" name="図 28">
            <a:extLst>
              <a:ext uri="{FF2B5EF4-FFF2-40B4-BE49-F238E27FC236}">
                <a16:creationId xmlns:a16="http://schemas.microsoft.com/office/drawing/2014/main" id="{F849494E-8592-44CA-8540-B761905B7FD3}"/>
              </a:ext>
            </a:extLst>
          </p:cNvPr>
          <p:cNvPicPr>
            <a:picLocks noChangeAspect="1"/>
          </p:cNvPicPr>
          <p:nvPr/>
        </p:nvPicPr>
        <p:blipFill>
          <a:blip r:embed="rId4"/>
          <a:stretch>
            <a:fillRect/>
          </a:stretch>
        </p:blipFill>
        <p:spPr>
          <a:xfrm>
            <a:off x="36000" y="936000"/>
            <a:ext cx="9391650" cy="5381625"/>
          </a:xfrm>
          <a:prstGeom prst="rect">
            <a:avLst/>
          </a:prstGeom>
        </p:spPr>
      </p:pic>
      <p:grpSp>
        <p:nvGrpSpPr>
          <p:cNvPr id="30" name="グループ化 25">
            <a:extLst>
              <a:ext uri="{FF2B5EF4-FFF2-40B4-BE49-F238E27FC236}">
                <a16:creationId xmlns:a16="http://schemas.microsoft.com/office/drawing/2014/main" id="{89209FA0-4FA7-4BED-A806-5EB6ACC86D5D}"/>
              </a:ext>
            </a:extLst>
          </p:cNvPr>
          <p:cNvGrpSpPr>
            <a:grpSpLocks/>
          </p:cNvGrpSpPr>
          <p:nvPr/>
        </p:nvGrpSpPr>
        <p:grpSpPr bwMode="auto">
          <a:xfrm>
            <a:off x="5684400" y="3780000"/>
            <a:ext cx="647700" cy="368300"/>
            <a:chOff x="8265543" y="5967772"/>
            <a:chExt cx="647700" cy="369332"/>
          </a:xfrm>
        </p:grpSpPr>
        <p:sp>
          <p:nvSpPr>
            <p:cNvPr id="31" name="下矢印 26">
              <a:extLst>
                <a:ext uri="{FF2B5EF4-FFF2-40B4-BE49-F238E27FC236}">
                  <a16:creationId xmlns:a16="http://schemas.microsoft.com/office/drawing/2014/main" id="{5B8BE844-D821-4CA7-AF9A-29035FF0AD55}"/>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2" name="テキスト ボックス 27">
              <a:extLst>
                <a:ext uri="{FF2B5EF4-FFF2-40B4-BE49-F238E27FC236}">
                  <a16:creationId xmlns:a16="http://schemas.microsoft.com/office/drawing/2014/main" id="{A4AE3F33-4DD5-41C5-9C40-560EC524531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33" name="グループ化 25">
            <a:extLst>
              <a:ext uri="{FF2B5EF4-FFF2-40B4-BE49-F238E27FC236}">
                <a16:creationId xmlns:a16="http://schemas.microsoft.com/office/drawing/2014/main" id="{FE9149D4-7A4D-42AC-864E-79C473F9C86F}"/>
              </a:ext>
            </a:extLst>
          </p:cNvPr>
          <p:cNvGrpSpPr>
            <a:grpSpLocks/>
          </p:cNvGrpSpPr>
          <p:nvPr/>
        </p:nvGrpSpPr>
        <p:grpSpPr bwMode="auto">
          <a:xfrm>
            <a:off x="108000" y="3744000"/>
            <a:ext cx="647700" cy="368300"/>
            <a:chOff x="8265543" y="5967772"/>
            <a:chExt cx="647700" cy="369332"/>
          </a:xfrm>
        </p:grpSpPr>
        <p:sp>
          <p:nvSpPr>
            <p:cNvPr id="34" name="下矢印 26">
              <a:extLst>
                <a:ext uri="{FF2B5EF4-FFF2-40B4-BE49-F238E27FC236}">
                  <a16:creationId xmlns:a16="http://schemas.microsoft.com/office/drawing/2014/main" id="{C2E1218F-CF54-4D4C-8FD9-2566508AB34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5" name="テキスト ボックス 27">
              <a:extLst>
                <a:ext uri="{FF2B5EF4-FFF2-40B4-BE49-F238E27FC236}">
                  <a16:creationId xmlns:a16="http://schemas.microsoft.com/office/drawing/2014/main" id="{E7C3E0E6-94A2-45C7-85AE-9813F8A6E13A}"/>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145853144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940579C-B5A5-4131-A995-32BDB88F902E}"/>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警告メッセージ</a:t>
            </a:r>
            <a:r>
              <a:rPr lang="en-US" altLang="ja-JP" sz="4000" dirty="0"/>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173</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①を押して、②</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画面を最大化。</a:t>
            </a:r>
            <a:r>
              <a:rPr lang="ja-JP" altLang="en-US" dirty="0">
                <a:latin typeface="+mn-ea"/>
              </a:rPr>
              <a:t>こんな感じになります。③ページ上部に移動して、コピペ実行したコードの最初のほうが見えるようにします。</a:t>
            </a:r>
            <a:endParaRPr lang="en-US" altLang="ja-JP" dirty="0">
              <a:latin typeface="+mn-ea"/>
            </a:endParaRPr>
          </a:p>
        </p:txBody>
      </p:sp>
      <p:grpSp>
        <p:nvGrpSpPr>
          <p:cNvPr id="7" name="グループ化 22">
            <a:extLst>
              <a:ext uri="{FF2B5EF4-FFF2-40B4-BE49-F238E27FC236}">
                <a16:creationId xmlns:a16="http://schemas.microsoft.com/office/drawing/2014/main" id="{3B0A28F1-0810-400B-8875-C7360C632F16}"/>
              </a:ext>
            </a:extLst>
          </p:cNvPr>
          <p:cNvGrpSpPr>
            <a:grpSpLocks/>
          </p:cNvGrpSpPr>
          <p:nvPr/>
        </p:nvGrpSpPr>
        <p:grpSpPr bwMode="auto">
          <a:xfrm>
            <a:off x="5752800" y="5580980"/>
            <a:ext cx="647700" cy="368300"/>
            <a:chOff x="8113143" y="5184000"/>
            <a:chExt cx="647700" cy="369332"/>
          </a:xfrm>
        </p:grpSpPr>
        <p:sp>
          <p:nvSpPr>
            <p:cNvPr id="8" name="下矢印 23">
              <a:extLst>
                <a:ext uri="{FF2B5EF4-FFF2-40B4-BE49-F238E27FC236}">
                  <a16:creationId xmlns:a16="http://schemas.microsoft.com/office/drawing/2014/main" id="{75697A7A-FF11-4BA4-8372-FA817CDA8943}"/>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9" name="テキスト ボックス 24">
              <a:extLst>
                <a:ext uri="{FF2B5EF4-FFF2-40B4-BE49-F238E27FC236}">
                  <a16:creationId xmlns:a16="http://schemas.microsoft.com/office/drawing/2014/main" id="{56FA0A4C-DD15-449B-8E0C-4B279A224ED2}"/>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spTree>
    <p:extLst>
      <p:ext uri="{BB962C8B-B14F-4D97-AF65-F5344CB8AC3E}">
        <p14:creationId xmlns:p14="http://schemas.microsoft.com/office/powerpoint/2010/main" val="285447821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CE5340E-8E74-4D22-9CF2-9FA606153C82}"/>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警告メッセージ</a:t>
            </a:r>
            <a:r>
              <a:rPr lang="en-US" altLang="ja-JP" sz="4000" dirty="0"/>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174</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①を押して、②</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画面を最大化。こんな感じになります。③ページ上部に移動して、コピペ実行したコードの最初のほうが見えるようにします。</a:t>
            </a:r>
            <a:r>
              <a:rPr lang="ja-JP" altLang="en-US" dirty="0">
                <a:latin typeface="+mn-ea"/>
              </a:rPr>
              <a:t>こんな感じ。</a:t>
            </a:r>
            <a:endParaRPr lang="en-US" altLang="ja-JP" dirty="0">
              <a:latin typeface="+mn-ea"/>
            </a:endParaRPr>
          </a:p>
        </p:txBody>
      </p:sp>
      <p:grpSp>
        <p:nvGrpSpPr>
          <p:cNvPr id="7" name="グループ化 22">
            <a:extLst>
              <a:ext uri="{FF2B5EF4-FFF2-40B4-BE49-F238E27FC236}">
                <a16:creationId xmlns:a16="http://schemas.microsoft.com/office/drawing/2014/main" id="{3B0A28F1-0810-400B-8875-C7360C632F16}"/>
              </a:ext>
            </a:extLst>
          </p:cNvPr>
          <p:cNvGrpSpPr>
            <a:grpSpLocks/>
          </p:cNvGrpSpPr>
          <p:nvPr/>
        </p:nvGrpSpPr>
        <p:grpSpPr bwMode="auto">
          <a:xfrm>
            <a:off x="5752800" y="5040000"/>
            <a:ext cx="647700" cy="368300"/>
            <a:chOff x="8113143" y="5184000"/>
            <a:chExt cx="647700" cy="369332"/>
          </a:xfrm>
        </p:grpSpPr>
        <p:sp>
          <p:nvSpPr>
            <p:cNvPr id="8" name="下矢印 23">
              <a:extLst>
                <a:ext uri="{FF2B5EF4-FFF2-40B4-BE49-F238E27FC236}">
                  <a16:creationId xmlns:a16="http://schemas.microsoft.com/office/drawing/2014/main" id="{75697A7A-FF11-4BA4-8372-FA817CDA8943}"/>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9" name="テキスト ボックス 24">
              <a:extLst>
                <a:ext uri="{FF2B5EF4-FFF2-40B4-BE49-F238E27FC236}">
                  <a16:creationId xmlns:a16="http://schemas.microsoft.com/office/drawing/2014/main" id="{56FA0A4C-DD15-449B-8E0C-4B279A224ED2}"/>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spTree>
    <p:extLst>
      <p:ext uri="{BB962C8B-B14F-4D97-AF65-F5344CB8AC3E}">
        <p14:creationId xmlns:p14="http://schemas.microsoft.com/office/powerpoint/2010/main" val="73009588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CE5340E-8E74-4D22-9CF2-9FA606153C82}"/>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警告メッセージ</a:t>
            </a:r>
            <a:r>
              <a:rPr lang="en-US" altLang="ja-JP" sz="4000" dirty="0"/>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175</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①を押して、②</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画面を最大化。こんな感じになります。③ページ上部に移動して、コピペ実行したコードの最初のほうが見えるようにします。こんな感じ。</a:t>
            </a:r>
            <a:r>
              <a:rPr lang="ja-JP" altLang="en-US" dirty="0">
                <a:latin typeface="+mn-ea"/>
              </a:rPr>
              <a:t>これは、④の部分で改行を入れた、⑤</a:t>
            </a:r>
            <a:r>
              <a:rPr lang="en-US" altLang="ja-JP" dirty="0">
                <a:solidFill>
                  <a:srgbClr val="669900"/>
                </a:solidFill>
                <a:latin typeface="+mn-ea"/>
              </a:rPr>
              <a:t>list.txt</a:t>
            </a:r>
            <a:r>
              <a:rPr lang="ja-JP" altLang="en-US" dirty="0">
                <a:latin typeface="+mn-ea"/>
              </a:rPr>
              <a:t>を、⑥の部分で読み込ませたもの。特に何のメッセージも表示されていない。</a:t>
            </a:r>
            <a:endParaRPr lang="en-US" altLang="ja-JP" dirty="0">
              <a:latin typeface="+mn-ea"/>
            </a:endParaRPr>
          </a:p>
        </p:txBody>
      </p:sp>
      <p:grpSp>
        <p:nvGrpSpPr>
          <p:cNvPr id="21" name="グループ化 19">
            <a:extLst>
              <a:ext uri="{FF2B5EF4-FFF2-40B4-BE49-F238E27FC236}">
                <a16:creationId xmlns:a16="http://schemas.microsoft.com/office/drawing/2014/main" id="{61A191DD-297A-47CF-8771-C8C0A0E9B7D6}"/>
              </a:ext>
            </a:extLst>
          </p:cNvPr>
          <p:cNvGrpSpPr>
            <a:grpSpLocks/>
          </p:cNvGrpSpPr>
          <p:nvPr/>
        </p:nvGrpSpPr>
        <p:grpSpPr bwMode="auto">
          <a:xfrm>
            <a:off x="2432720" y="2826000"/>
            <a:ext cx="433387" cy="647700"/>
            <a:chOff x="9008376" y="4278533"/>
            <a:chExt cx="432048" cy="647700"/>
          </a:xfrm>
        </p:grpSpPr>
        <p:sp>
          <p:nvSpPr>
            <p:cNvPr id="22" name="下矢印 20">
              <a:extLst>
                <a:ext uri="{FF2B5EF4-FFF2-40B4-BE49-F238E27FC236}">
                  <a16:creationId xmlns:a16="http://schemas.microsoft.com/office/drawing/2014/main" id="{CD79C4DB-7C78-474D-BDC0-EA237837E7D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1">
              <a:extLst>
                <a:ext uri="{FF2B5EF4-FFF2-40B4-BE49-F238E27FC236}">
                  <a16:creationId xmlns:a16="http://schemas.microsoft.com/office/drawing/2014/main" id="{9641A8BF-0EF4-45B2-8D7A-1FF7E7D26BF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24" name="グループ化 19">
            <a:extLst>
              <a:ext uri="{FF2B5EF4-FFF2-40B4-BE49-F238E27FC236}">
                <a16:creationId xmlns:a16="http://schemas.microsoft.com/office/drawing/2014/main" id="{4E2E4D92-80C9-4F2A-952A-D5AB158A568D}"/>
              </a:ext>
            </a:extLst>
          </p:cNvPr>
          <p:cNvGrpSpPr>
            <a:grpSpLocks/>
          </p:cNvGrpSpPr>
          <p:nvPr/>
        </p:nvGrpSpPr>
        <p:grpSpPr bwMode="auto">
          <a:xfrm>
            <a:off x="3440832" y="4910400"/>
            <a:ext cx="433387" cy="647700"/>
            <a:chOff x="9008376" y="4278533"/>
            <a:chExt cx="432048" cy="647700"/>
          </a:xfrm>
        </p:grpSpPr>
        <p:sp>
          <p:nvSpPr>
            <p:cNvPr id="25" name="下矢印 20">
              <a:extLst>
                <a:ext uri="{FF2B5EF4-FFF2-40B4-BE49-F238E27FC236}">
                  <a16:creationId xmlns:a16="http://schemas.microsoft.com/office/drawing/2014/main" id="{B4026CC7-5BFC-47C9-A7BD-60E752DAF63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1">
              <a:extLst>
                <a:ext uri="{FF2B5EF4-FFF2-40B4-BE49-F238E27FC236}">
                  <a16:creationId xmlns:a16="http://schemas.microsoft.com/office/drawing/2014/main" id="{FB975ED4-110C-4AE0-BD32-4662FE9CC4A3}"/>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pic>
        <p:nvPicPr>
          <p:cNvPr id="27" name="図 26">
            <a:extLst>
              <a:ext uri="{FF2B5EF4-FFF2-40B4-BE49-F238E27FC236}">
                <a16:creationId xmlns:a16="http://schemas.microsoft.com/office/drawing/2014/main" id="{C136948E-AEF3-47F6-B0DA-BE17848DFBDA}"/>
              </a:ext>
            </a:extLst>
          </p:cNvPr>
          <p:cNvPicPr>
            <a:picLocks noChangeAspect="1"/>
          </p:cNvPicPr>
          <p:nvPr/>
        </p:nvPicPr>
        <p:blipFill>
          <a:blip r:embed="rId5"/>
          <a:stretch>
            <a:fillRect/>
          </a:stretch>
        </p:blipFill>
        <p:spPr>
          <a:xfrm>
            <a:off x="7092000" y="2422305"/>
            <a:ext cx="1672353" cy="1162684"/>
          </a:xfrm>
          <a:prstGeom prst="rect">
            <a:avLst/>
          </a:prstGeom>
          <a:ln w="19050">
            <a:solidFill>
              <a:srgbClr val="FF0000"/>
            </a:solidFill>
          </a:ln>
        </p:spPr>
      </p:pic>
      <p:grpSp>
        <p:nvGrpSpPr>
          <p:cNvPr id="15" name="グループ化 19">
            <a:extLst>
              <a:ext uri="{FF2B5EF4-FFF2-40B4-BE49-F238E27FC236}">
                <a16:creationId xmlns:a16="http://schemas.microsoft.com/office/drawing/2014/main" id="{B08FA6E0-C0B9-49E8-A138-52658E76FA76}"/>
              </a:ext>
            </a:extLst>
          </p:cNvPr>
          <p:cNvGrpSpPr>
            <a:grpSpLocks/>
          </p:cNvGrpSpPr>
          <p:nvPr/>
        </p:nvGrpSpPr>
        <p:grpSpPr bwMode="auto">
          <a:xfrm>
            <a:off x="8676000" y="2685600"/>
            <a:ext cx="433387" cy="647700"/>
            <a:chOff x="9008376" y="4278533"/>
            <a:chExt cx="432048" cy="647700"/>
          </a:xfrm>
        </p:grpSpPr>
        <p:sp>
          <p:nvSpPr>
            <p:cNvPr id="16" name="下矢印 20">
              <a:extLst>
                <a:ext uri="{FF2B5EF4-FFF2-40B4-BE49-F238E27FC236}">
                  <a16:creationId xmlns:a16="http://schemas.microsoft.com/office/drawing/2014/main" id="{3BE4099E-841B-4176-8CD5-1A1DF981C65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1">
              <a:extLst>
                <a:ext uri="{FF2B5EF4-FFF2-40B4-BE49-F238E27FC236}">
                  <a16:creationId xmlns:a16="http://schemas.microsoft.com/office/drawing/2014/main" id="{17734AAC-886B-4BD4-B6AF-9888330CA3B5}"/>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427720321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626B8F9-B26D-4DCE-ACA9-9B5BD7F6CCA4}"/>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警告メッセージ</a:t>
            </a:r>
            <a:r>
              <a:rPr lang="en-US" altLang="ja-JP" sz="4000" dirty="0"/>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176</a:t>
            </a:fld>
            <a:endParaRPr lang="en-US" altLang="ja-JP" dirty="0">
              <a:solidFill>
                <a:srgbClr val="000000"/>
              </a:solidFill>
            </a:endParaRPr>
          </a:p>
        </p:txBody>
      </p:sp>
      <p:pic>
        <p:nvPicPr>
          <p:cNvPr id="3" name="図 2">
            <a:extLst>
              <a:ext uri="{FF2B5EF4-FFF2-40B4-BE49-F238E27FC236}">
                <a16:creationId xmlns:a16="http://schemas.microsoft.com/office/drawing/2014/main" id="{3929337B-3EAE-482D-A402-349B37327B72}"/>
              </a:ext>
            </a:extLst>
          </p:cNvPr>
          <p:cNvPicPr>
            <a:picLocks noChangeAspect="1"/>
          </p:cNvPicPr>
          <p:nvPr/>
        </p:nvPicPr>
        <p:blipFill>
          <a:blip r:embed="rId4"/>
          <a:stretch>
            <a:fillRect/>
          </a:stretch>
        </p:blipFill>
        <p:spPr>
          <a:xfrm>
            <a:off x="792000" y="180000"/>
            <a:ext cx="3856054" cy="167655"/>
          </a:xfrm>
          <a:prstGeom prst="rect">
            <a:avLst/>
          </a:prstGeom>
        </p:spPr>
      </p:pic>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latin typeface="+mn-ea"/>
              </a:rPr>
              <a:t>④の部分で改行を入れずに⑤</a:t>
            </a:r>
            <a:r>
              <a:rPr lang="en-US" altLang="ja-JP" dirty="0">
                <a:solidFill>
                  <a:srgbClr val="669900"/>
                </a:solidFill>
                <a:latin typeface="+mn-ea"/>
              </a:rPr>
              <a:t>list.txt</a:t>
            </a:r>
            <a:r>
              <a:rPr lang="ja-JP" altLang="en-US" dirty="0">
                <a:latin typeface="+mn-ea"/>
              </a:rPr>
              <a:t>で実行すると、⑥当該ファイルの読込み部分で、警告メッセージがでます。</a:t>
            </a:r>
            <a:r>
              <a:rPr lang="ja-JP" altLang="en-US" dirty="0">
                <a:solidFill>
                  <a:srgbClr val="000000"/>
                </a:solidFill>
                <a:latin typeface="ＭＳ Ｐゴシック" pitchFamily="50" charset="-128"/>
              </a:rPr>
              <a:t>この場合は⑧出力ファイルを眺めることで結果には影響しないことがわかる。</a:t>
            </a:r>
            <a:r>
              <a:rPr lang="en-US" altLang="ja-JP" dirty="0">
                <a:solidFill>
                  <a:srgbClr val="000000"/>
                </a:solidFill>
                <a:latin typeface="ＭＳ Ｐゴシック" pitchFamily="50" charset="-128"/>
              </a:rPr>
              <a:t>R</a:t>
            </a:r>
            <a:r>
              <a:rPr lang="ja-JP" altLang="en-US" dirty="0">
                <a:solidFill>
                  <a:srgbClr val="000000"/>
                </a:solidFill>
                <a:latin typeface="ＭＳ Ｐゴシック" pitchFamily="50" charset="-128"/>
              </a:rPr>
              <a:t>は警告メッセージ後の記述内容が比較的分かりやすいのでよく読むべし。</a:t>
            </a:r>
            <a:endParaRPr lang="en-US" altLang="ja-JP" dirty="0">
              <a:latin typeface="+mn-ea"/>
            </a:endParaRPr>
          </a:p>
        </p:txBody>
      </p:sp>
      <p:pic>
        <p:nvPicPr>
          <p:cNvPr id="4" name="図 3">
            <a:extLst>
              <a:ext uri="{FF2B5EF4-FFF2-40B4-BE49-F238E27FC236}">
                <a16:creationId xmlns:a16="http://schemas.microsoft.com/office/drawing/2014/main" id="{848AD305-7364-466B-8ABC-9520D9A2D45F}"/>
              </a:ext>
            </a:extLst>
          </p:cNvPr>
          <p:cNvPicPr>
            <a:picLocks noChangeAspect="1"/>
          </p:cNvPicPr>
          <p:nvPr/>
        </p:nvPicPr>
        <p:blipFill>
          <a:blip r:embed="rId5"/>
          <a:stretch>
            <a:fillRect/>
          </a:stretch>
        </p:blipFill>
        <p:spPr>
          <a:xfrm>
            <a:off x="7092000" y="2422800"/>
            <a:ext cx="1648349" cy="1168247"/>
          </a:xfrm>
          <a:prstGeom prst="rect">
            <a:avLst/>
          </a:prstGeom>
          <a:ln w="19050">
            <a:solidFill>
              <a:srgbClr val="FF0000"/>
            </a:solidFill>
          </a:ln>
        </p:spPr>
      </p:pic>
      <p:grpSp>
        <p:nvGrpSpPr>
          <p:cNvPr id="15" name="グループ化 19">
            <a:extLst>
              <a:ext uri="{FF2B5EF4-FFF2-40B4-BE49-F238E27FC236}">
                <a16:creationId xmlns:a16="http://schemas.microsoft.com/office/drawing/2014/main" id="{B08FA6E0-C0B9-49E8-A138-52658E76FA76}"/>
              </a:ext>
            </a:extLst>
          </p:cNvPr>
          <p:cNvGrpSpPr>
            <a:grpSpLocks/>
          </p:cNvGrpSpPr>
          <p:nvPr/>
        </p:nvGrpSpPr>
        <p:grpSpPr bwMode="auto">
          <a:xfrm>
            <a:off x="8676000" y="2685600"/>
            <a:ext cx="433387" cy="647700"/>
            <a:chOff x="9008376" y="4278533"/>
            <a:chExt cx="432048" cy="647700"/>
          </a:xfrm>
        </p:grpSpPr>
        <p:sp>
          <p:nvSpPr>
            <p:cNvPr id="16" name="下矢印 20">
              <a:extLst>
                <a:ext uri="{FF2B5EF4-FFF2-40B4-BE49-F238E27FC236}">
                  <a16:creationId xmlns:a16="http://schemas.microsoft.com/office/drawing/2014/main" id="{3BE4099E-841B-4176-8CD5-1A1DF981C65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1">
              <a:extLst>
                <a:ext uri="{FF2B5EF4-FFF2-40B4-BE49-F238E27FC236}">
                  <a16:creationId xmlns:a16="http://schemas.microsoft.com/office/drawing/2014/main" id="{17734AAC-886B-4BD4-B6AF-9888330CA3B5}"/>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20" name="グループ化 19">
            <a:extLst>
              <a:ext uri="{FF2B5EF4-FFF2-40B4-BE49-F238E27FC236}">
                <a16:creationId xmlns:a16="http://schemas.microsoft.com/office/drawing/2014/main" id="{79BB9B09-D405-4974-9AEB-1F9DA1570B56}"/>
              </a:ext>
            </a:extLst>
          </p:cNvPr>
          <p:cNvGrpSpPr>
            <a:grpSpLocks/>
          </p:cNvGrpSpPr>
          <p:nvPr/>
        </p:nvGrpSpPr>
        <p:grpSpPr bwMode="auto">
          <a:xfrm>
            <a:off x="3440832" y="4869160"/>
            <a:ext cx="433387" cy="647700"/>
            <a:chOff x="9008376" y="4278533"/>
            <a:chExt cx="432048" cy="647700"/>
          </a:xfrm>
        </p:grpSpPr>
        <p:sp>
          <p:nvSpPr>
            <p:cNvPr id="27" name="下矢印 20">
              <a:extLst>
                <a:ext uri="{FF2B5EF4-FFF2-40B4-BE49-F238E27FC236}">
                  <a16:creationId xmlns:a16="http://schemas.microsoft.com/office/drawing/2014/main" id="{55156022-3963-432B-8A9D-0E9AD64977C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CE2B277F-B836-4969-B4B5-E05F5C331532}"/>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grpSp>
        <p:nvGrpSpPr>
          <p:cNvPr id="29" name="グループ化 19">
            <a:extLst>
              <a:ext uri="{FF2B5EF4-FFF2-40B4-BE49-F238E27FC236}">
                <a16:creationId xmlns:a16="http://schemas.microsoft.com/office/drawing/2014/main" id="{B644CD7E-D80F-4F68-9E12-2C37DF7DD993}"/>
              </a:ext>
            </a:extLst>
          </p:cNvPr>
          <p:cNvGrpSpPr>
            <a:grpSpLocks/>
          </p:cNvGrpSpPr>
          <p:nvPr/>
        </p:nvGrpSpPr>
        <p:grpSpPr bwMode="auto">
          <a:xfrm>
            <a:off x="2432720" y="2754000"/>
            <a:ext cx="433387" cy="647700"/>
            <a:chOff x="9008376" y="4278533"/>
            <a:chExt cx="432048" cy="647700"/>
          </a:xfrm>
        </p:grpSpPr>
        <p:sp>
          <p:nvSpPr>
            <p:cNvPr id="30" name="下矢印 20">
              <a:extLst>
                <a:ext uri="{FF2B5EF4-FFF2-40B4-BE49-F238E27FC236}">
                  <a16:creationId xmlns:a16="http://schemas.microsoft.com/office/drawing/2014/main" id="{4430A074-D23F-4320-BC1B-9B2256FFC87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テキスト ボックス 21">
              <a:extLst>
                <a:ext uri="{FF2B5EF4-FFF2-40B4-BE49-F238E27FC236}">
                  <a16:creationId xmlns:a16="http://schemas.microsoft.com/office/drawing/2014/main" id="{2693839F-EB5C-4EEB-8534-231D0B72661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32" name="グループ化 1">
            <a:extLst>
              <a:ext uri="{FF2B5EF4-FFF2-40B4-BE49-F238E27FC236}">
                <a16:creationId xmlns:a16="http://schemas.microsoft.com/office/drawing/2014/main" id="{AE45CF7E-F4EB-4C31-BB33-92965322CD23}"/>
              </a:ext>
            </a:extLst>
          </p:cNvPr>
          <p:cNvGrpSpPr>
            <a:grpSpLocks/>
          </p:cNvGrpSpPr>
          <p:nvPr/>
        </p:nvGrpSpPr>
        <p:grpSpPr bwMode="auto">
          <a:xfrm>
            <a:off x="1496616" y="5085184"/>
            <a:ext cx="415498" cy="647700"/>
            <a:chOff x="8946000" y="4620357"/>
            <a:chExt cx="415497" cy="647700"/>
          </a:xfrm>
        </p:grpSpPr>
        <p:sp>
          <p:nvSpPr>
            <p:cNvPr id="33" name="下矢印 31">
              <a:extLst>
                <a:ext uri="{FF2B5EF4-FFF2-40B4-BE49-F238E27FC236}">
                  <a16:creationId xmlns:a16="http://schemas.microsoft.com/office/drawing/2014/main" id="{F8E86EE5-6F3A-4D5A-BD71-E3FAADD7062B}"/>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4" name="正方形/長方形 1">
              <a:extLst>
                <a:ext uri="{FF2B5EF4-FFF2-40B4-BE49-F238E27FC236}">
                  <a16:creationId xmlns:a16="http://schemas.microsoft.com/office/drawing/2014/main" id="{569D880F-1ED5-4F76-82F1-7F648FD265BA}"/>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grpSp>
        <p:nvGrpSpPr>
          <p:cNvPr id="35" name="グループ化 34">
            <a:extLst>
              <a:ext uri="{FF2B5EF4-FFF2-40B4-BE49-F238E27FC236}">
                <a16:creationId xmlns:a16="http://schemas.microsoft.com/office/drawing/2014/main" id="{466D499A-CD46-4BB9-8AF2-D58BA4E70915}"/>
              </a:ext>
            </a:extLst>
          </p:cNvPr>
          <p:cNvGrpSpPr>
            <a:grpSpLocks/>
          </p:cNvGrpSpPr>
          <p:nvPr/>
        </p:nvGrpSpPr>
        <p:grpSpPr bwMode="auto">
          <a:xfrm>
            <a:off x="7308000" y="5130000"/>
            <a:ext cx="433387" cy="647700"/>
            <a:chOff x="9008376" y="4278533"/>
            <a:chExt cx="432048" cy="647700"/>
          </a:xfrm>
        </p:grpSpPr>
        <p:sp>
          <p:nvSpPr>
            <p:cNvPr id="36" name="下矢印 20">
              <a:extLst>
                <a:ext uri="{FF2B5EF4-FFF2-40B4-BE49-F238E27FC236}">
                  <a16:creationId xmlns:a16="http://schemas.microsoft.com/office/drawing/2014/main" id="{A0A13FA3-1240-4F6C-A9CF-58D4FCE886B9}"/>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7" name="テキスト ボックス 21">
              <a:extLst>
                <a:ext uri="{FF2B5EF4-FFF2-40B4-BE49-F238E27FC236}">
                  <a16:creationId xmlns:a16="http://schemas.microsoft.com/office/drawing/2014/main" id="{0224A1E3-82C0-4179-96A6-F60E1C99265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⑧</a:t>
              </a:r>
            </a:p>
          </p:txBody>
        </p:sp>
      </p:grpSp>
    </p:spTree>
    <p:extLst>
      <p:ext uri="{BB962C8B-B14F-4D97-AF65-F5344CB8AC3E}">
        <p14:creationId xmlns:p14="http://schemas.microsoft.com/office/powerpoint/2010/main" val="344913378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813544" cy="4365208"/>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dirty="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見栄えの統一、終了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枠の幅、電卓的な利用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計算の中断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項目と例題、入力ファイルの保存</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作業ディレクトリの変更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dirty="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コピペ実行、出力ファイルの確認、</a:t>
            </a:r>
            <a:r>
              <a:rPr lang="en-US" altLang="ja-JP" sz="2000" dirty="0">
                <a:solidFill>
                  <a:schemeClr val="bg1">
                    <a:lumMod val="50000"/>
                  </a:schemeClr>
                </a:solidFill>
              </a:rPr>
              <a:t>Environment</a:t>
            </a:r>
            <a:r>
              <a:rPr lang="ja-JP" altLang="en-US" sz="2000" dirty="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en-US" altLang="ja-JP" sz="2000" dirty="0">
                <a:solidFill>
                  <a:schemeClr val="bg1">
                    <a:lumMod val="50000"/>
                  </a:schemeClr>
                </a:solidFill>
              </a:rPr>
              <a:t>Win</a:t>
            </a:r>
            <a:r>
              <a:rPr lang="ja-JP" altLang="en-US" sz="2000" dirty="0">
                <a:solidFill>
                  <a:schemeClr val="bg1">
                    <a:lumMod val="50000"/>
                  </a:schemeClr>
                </a:solidFill>
              </a:rPr>
              <a:t>ユーザ向け注意点、応用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a:t>
            </a:r>
            <a:r>
              <a:rPr lang="ja-JP" altLang="en-US" sz="2400" dirty="0"/>
              <a:t>ありがちなミス</a:t>
            </a:r>
            <a:endParaRPr lang="en-US" altLang="ja-JP" sz="2200" dirty="0">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177</a:t>
            </a:fld>
            <a:endParaRPr kumimoji="0" lang="en-US" altLang="ja-JP">
              <a:latin typeface="Arial Black" pitchFamily="34" charset="0"/>
            </a:endParaRPr>
          </a:p>
        </p:txBody>
      </p:sp>
    </p:spTree>
    <p:extLst>
      <p:ext uri="{BB962C8B-B14F-4D97-AF65-F5344CB8AC3E}">
        <p14:creationId xmlns:p14="http://schemas.microsoft.com/office/powerpoint/2010/main" val="169491243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7F18AD4-33D9-41A3-ADEB-EBD9275932EF}"/>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ありがちなミス</a:t>
            </a:r>
            <a:r>
              <a:rPr lang="en-US" altLang="ja-JP" sz="4000" dirty="0"/>
              <a:t>0</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178</a:t>
            </a:fld>
            <a:endParaRPr lang="en-US" altLang="ja-JP" dirty="0">
              <a:solidFill>
                <a:srgbClr val="000000"/>
              </a:solidFill>
            </a:endParaRPr>
          </a:p>
        </p:txBody>
      </p:sp>
      <p:sp>
        <p:nvSpPr>
          <p:cNvPr id="13" name="Text Box 8">
            <a:extLst>
              <a:ext uri="{FF2B5EF4-FFF2-40B4-BE49-F238E27FC236}">
                <a16:creationId xmlns:a16="http://schemas.microsoft.com/office/drawing/2014/main" id="{4453E245-0B4C-4424-8937-98675D0BCBE9}"/>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rgbClr val="000000"/>
                </a:solidFill>
                <a:latin typeface="ＭＳ Ｐゴシック"/>
                <a:ea typeface="ＭＳ Ｐゴシック"/>
              </a:rPr>
              <a:t>この後エラーを意図的に出すので、まずはうまくいく例を必要最小限のコードで示す。</a:t>
            </a:r>
          </a:p>
        </p:txBody>
      </p:sp>
    </p:spTree>
    <p:extLst>
      <p:ext uri="{BB962C8B-B14F-4D97-AF65-F5344CB8AC3E}">
        <p14:creationId xmlns:p14="http://schemas.microsoft.com/office/powerpoint/2010/main" val="314408678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57DE9BB-8615-4E29-B21F-C6EE656C6BA2}"/>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ありがちなミス</a:t>
            </a:r>
            <a:r>
              <a:rPr lang="en-US" altLang="ja-JP" sz="4000" dirty="0"/>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179</a:t>
            </a:fld>
            <a:endParaRPr lang="en-US" altLang="ja-JP" dirty="0">
              <a:solidFill>
                <a:srgbClr val="000000"/>
              </a:solidFill>
            </a:endParaRPr>
          </a:p>
        </p:txBody>
      </p:sp>
      <p:sp>
        <p:nvSpPr>
          <p:cNvPr id="13" name="Text Box 8">
            <a:extLst>
              <a:ext uri="{FF2B5EF4-FFF2-40B4-BE49-F238E27FC236}">
                <a16:creationId xmlns:a16="http://schemas.microsoft.com/office/drawing/2014/main" id="{4453E245-0B4C-4424-8937-98675D0BCBE9}"/>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rgbClr val="000000"/>
                </a:solidFill>
                <a:latin typeface="ＭＳ Ｐゴシック"/>
                <a:ea typeface="ＭＳ Ｐゴシック"/>
              </a:rPr>
              <a:t>①</a:t>
            </a:r>
            <a:r>
              <a:rPr lang="ja-JP" altLang="en-US" dirty="0">
                <a:solidFill>
                  <a:srgbClr val="FF0000"/>
                </a:solidFill>
                <a:latin typeface="ＭＳ Ｐゴシック"/>
                <a:ea typeface="ＭＳ Ｐゴシック"/>
              </a:rPr>
              <a:t>作業ディレクトリの変更を忘れている</a:t>
            </a:r>
            <a:r>
              <a:rPr lang="ja-JP" altLang="en-US" dirty="0">
                <a:solidFill>
                  <a:srgbClr val="000000"/>
                </a:solidFill>
                <a:latin typeface="ＭＳ Ｐゴシック"/>
                <a:ea typeface="ＭＳ Ｐゴシック"/>
              </a:rPr>
              <a:t>ため、②</a:t>
            </a:r>
            <a:r>
              <a:rPr lang="en-US" altLang="ja-JP" dirty="0">
                <a:solidFill>
                  <a:srgbClr val="000000"/>
                </a:solidFill>
                <a:latin typeface="ＭＳ Ｐゴシック"/>
                <a:ea typeface="ＭＳ Ｐゴシック"/>
              </a:rPr>
              <a:t>in_f1</a:t>
            </a:r>
            <a:r>
              <a:rPr lang="ja-JP" altLang="en-US" dirty="0">
                <a:solidFill>
                  <a:srgbClr val="000000"/>
                </a:solidFill>
                <a:latin typeface="ＭＳ Ｐゴシック"/>
                <a:ea typeface="ＭＳ Ｐゴシック"/>
              </a:rPr>
              <a:t>で指定した最初のファイルの読み込み段階で、③エラーが出る。</a:t>
            </a:r>
            <a:r>
              <a:rPr lang="ja-JP" altLang="en-US" dirty="0">
                <a:solidFill>
                  <a:srgbClr val="FF0000"/>
                </a:solidFill>
                <a:latin typeface="ＭＳ Ｐゴシック"/>
                <a:ea typeface="ＭＳ Ｐゴシック"/>
              </a:rPr>
              <a:t>作業ディレクトリ内には入力ファイルは存在しないので当然</a:t>
            </a:r>
            <a:r>
              <a:rPr lang="ja-JP" altLang="en-US" dirty="0">
                <a:solidFill>
                  <a:srgbClr val="000000"/>
                </a:solidFill>
                <a:latin typeface="ＭＳ Ｐゴシック"/>
                <a:ea typeface="ＭＳ Ｐゴシック"/>
              </a:rPr>
              <a:t>。</a:t>
            </a:r>
          </a:p>
        </p:txBody>
      </p:sp>
      <p:grpSp>
        <p:nvGrpSpPr>
          <p:cNvPr id="7" name="グループ化 19">
            <a:extLst>
              <a:ext uri="{FF2B5EF4-FFF2-40B4-BE49-F238E27FC236}">
                <a16:creationId xmlns:a16="http://schemas.microsoft.com/office/drawing/2014/main" id="{BD507ECC-6CD3-4D98-91E8-B29EA73B89C7}"/>
              </a:ext>
            </a:extLst>
          </p:cNvPr>
          <p:cNvGrpSpPr>
            <a:grpSpLocks/>
          </p:cNvGrpSpPr>
          <p:nvPr/>
        </p:nvGrpSpPr>
        <p:grpSpPr bwMode="auto">
          <a:xfrm>
            <a:off x="7668000" y="3348000"/>
            <a:ext cx="433387" cy="647700"/>
            <a:chOff x="9008376" y="4278533"/>
            <a:chExt cx="432048" cy="647700"/>
          </a:xfrm>
        </p:grpSpPr>
        <p:sp>
          <p:nvSpPr>
            <p:cNvPr id="8" name="下矢印 20">
              <a:extLst>
                <a:ext uri="{FF2B5EF4-FFF2-40B4-BE49-F238E27FC236}">
                  <a16:creationId xmlns:a16="http://schemas.microsoft.com/office/drawing/2014/main" id="{E9AE4AFC-BB05-4E14-BE4B-091D2D9B7B8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9" name="テキスト ボックス 21">
              <a:extLst>
                <a:ext uri="{FF2B5EF4-FFF2-40B4-BE49-F238E27FC236}">
                  <a16:creationId xmlns:a16="http://schemas.microsoft.com/office/drawing/2014/main" id="{1F71BB18-478A-43C9-B3EA-43F0D0FE527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0" name="グループ化 19">
            <a:extLst>
              <a:ext uri="{FF2B5EF4-FFF2-40B4-BE49-F238E27FC236}">
                <a16:creationId xmlns:a16="http://schemas.microsoft.com/office/drawing/2014/main" id="{346D0736-DB12-4F90-80D4-BF83453087FF}"/>
              </a:ext>
            </a:extLst>
          </p:cNvPr>
          <p:cNvGrpSpPr>
            <a:grpSpLocks/>
          </p:cNvGrpSpPr>
          <p:nvPr/>
        </p:nvGrpSpPr>
        <p:grpSpPr bwMode="auto">
          <a:xfrm>
            <a:off x="2700000" y="2034000"/>
            <a:ext cx="433387" cy="647700"/>
            <a:chOff x="9008376" y="4278533"/>
            <a:chExt cx="432048" cy="647700"/>
          </a:xfrm>
        </p:grpSpPr>
        <p:sp>
          <p:nvSpPr>
            <p:cNvPr id="11" name="下矢印 20">
              <a:extLst>
                <a:ext uri="{FF2B5EF4-FFF2-40B4-BE49-F238E27FC236}">
                  <a16:creationId xmlns:a16="http://schemas.microsoft.com/office/drawing/2014/main" id="{7EE02233-13B3-4957-83C9-C656E6AAFBB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34AE2498-0CBB-4599-B340-8860565651E3}"/>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5" name="グループ化 1">
            <a:extLst>
              <a:ext uri="{FF2B5EF4-FFF2-40B4-BE49-F238E27FC236}">
                <a16:creationId xmlns:a16="http://schemas.microsoft.com/office/drawing/2014/main" id="{95CAC7E6-E95A-4140-B38E-C77D85DB144B}"/>
              </a:ext>
            </a:extLst>
          </p:cNvPr>
          <p:cNvGrpSpPr>
            <a:grpSpLocks/>
          </p:cNvGrpSpPr>
          <p:nvPr/>
        </p:nvGrpSpPr>
        <p:grpSpPr bwMode="auto">
          <a:xfrm>
            <a:off x="2529004" y="2869927"/>
            <a:ext cx="415498" cy="647700"/>
            <a:chOff x="8946000" y="4620357"/>
            <a:chExt cx="415497" cy="647700"/>
          </a:xfrm>
        </p:grpSpPr>
        <p:sp>
          <p:nvSpPr>
            <p:cNvPr id="16" name="下矢印 31">
              <a:extLst>
                <a:ext uri="{FF2B5EF4-FFF2-40B4-BE49-F238E27FC236}">
                  <a16:creationId xmlns:a16="http://schemas.microsoft.com/office/drawing/2014/main" id="{CDC5A4D7-C7D4-4CFE-A448-BDFF23C05F18}"/>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正方形/長方形 1">
              <a:extLst>
                <a:ext uri="{FF2B5EF4-FFF2-40B4-BE49-F238E27FC236}">
                  <a16:creationId xmlns:a16="http://schemas.microsoft.com/office/drawing/2014/main" id="{89A9D0BF-D44C-4B46-8F29-DF39B73077E7}"/>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3807013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3596660-62B5-48A9-AF2F-4F74FFF20529}"/>
              </a:ext>
            </a:extLst>
          </p:cNvPr>
          <p:cNvPicPr>
            <a:picLocks noChangeAspect="1"/>
          </p:cNvPicPr>
          <p:nvPr/>
        </p:nvPicPr>
        <p:blipFill>
          <a:blip r:embed="rId3"/>
          <a:stretch>
            <a:fillRect/>
          </a:stretch>
        </p:blipFill>
        <p:spPr>
          <a:xfrm>
            <a:off x="36003" y="936003"/>
            <a:ext cx="8460581" cy="5464969"/>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設定変更</a:t>
            </a:r>
            <a:r>
              <a:rPr lang="en-US" altLang="ja-JP" sz="4000" dirty="0"/>
              <a:t>2</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18</a:t>
            </a:fld>
            <a:endParaRPr kumimoji="0" lang="en-US" altLang="ja-JP" dirty="0">
              <a:latin typeface="Arial Black" pitchFamily="34" charset="0"/>
            </a:endParaRPr>
          </a:p>
        </p:txBody>
      </p:sp>
      <p:sp>
        <p:nvSpPr>
          <p:cNvPr id="15" name="正方形/長方形 14">
            <a:extLst>
              <a:ext uri="{FF2B5EF4-FFF2-40B4-BE49-F238E27FC236}">
                <a16:creationId xmlns:a16="http://schemas.microsoft.com/office/drawing/2014/main" id="{420E821B-4238-41A9-B163-58CB90B6942F}"/>
              </a:ext>
            </a:extLst>
          </p:cNvPr>
          <p:cNvSpPr/>
          <p:nvPr/>
        </p:nvSpPr>
        <p:spPr>
          <a:xfrm>
            <a:off x="108000" y="2088000"/>
            <a:ext cx="4842000" cy="4032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Text Box 8">
            <a:extLst>
              <a:ext uri="{FF2B5EF4-FFF2-40B4-BE49-F238E27FC236}">
                <a16:creationId xmlns:a16="http://schemas.microsoft.com/office/drawing/2014/main" id="{2416FA37-0614-4484-83AE-2B1D51B34C69}"/>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まずは①赤枠内の文字サイズの変更方法から。</a:t>
            </a:r>
            <a:r>
              <a:rPr lang="ja-JP" altLang="en-US" dirty="0">
                <a:latin typeface="+mn-ea"/>
              </a:rPr>
              <a:t>②</a:t>
            </a:r>
            <a:r>
              <a:rPr lang="en-US" altLang="ja-JP" dirty="0">
                <a:latin typeface="+mn-ea"/>
              </a:rPr>
              <a:t>Tools</a:t>
            </a:r>
            <a:r>
              <a:rPr lang="ja-JP" altLang="en-US" dirty="0">
                <a:latin typeface="+mn-ea"/>
              </a:rPr>
              <a:t>メニューの、③</a:t>
            </a:r>
            <a:r>
              <a:rPr lang="en-US" altLang="ja-JP" dirty="0">
                <a:latin typeface="+mn-ea"/>
              </a:rPr>
              <a:t>Global Options</a:t>
            </a:r>
            <a:r>
              <a:rPr lang="ja-JP" altLang="en-US" dirty="0">
                <a:latin typeface="+mn-ea"/>
              </a:rPr>
              <a:t>。</a:t>
            </a:r>
            <a:endParaRPr lang="en-US" altLang="ja-JP" dirty="0">
              <a:latin typeface="+mn-ea"/>
            </a:endParaRPr>
          </a:p>
        </p:txBody>
      </p:sp>
      <p:grpSp>
        <p:nvGrpSpPr>
          <p:cNvPr id="18" name="グループ化 25">
            <a:extLst>
              <a:ext uri="{FF2B5EF4-FFF2-40B4-BE49-F238E27FC236}">
                <a16:creationId xmlns:a16="http://schemas.microsoft.com/office/drawing/2014/main" id="{2A647065-AC17-4006-A2AC-5AD938E5E1B2}"/>
              </a:ext>
            </a:extLst>
          </p:cNvPr>
          <p:cNvGrpSpPr>
            <a:grpSpLocks/>
          </p:cNvGrpSpPr>
          <p:nvPr/>
        </p:nvGrpSpPr>
        <p:grpSpPr bwMode="auto">
          <a:xfrm>
            <a:off x="2206800" y="1728000"/>
            <a:ext cx="647700" cy="368300"/>
            <a:chOff x="8265543" y="5967772"/>
            <a:chExt cx="647700" cy="369332"/>
          </a:xfrm>
        </p:grpSpPr>
        <p:sp>
          <p:nvSpPr>
            <p:cNvPr id="21" name="下矢印 26">
              <a:extLst>
                <a:ext uri="{FF2B5EF4-FFF2-40B4-BE49-F238E27FC236}">
                  <a16:creationId xmlns:a16="http://schemas.microsoft.com/office/drawing/2014/main" id="{E172F32C-9405-4222-8B4F-594DCBD6C7B6}"/>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7">
              <a:extLst>
                <a:ext uri="{FF2B5EF4-FFF2-40B4-BE49-F238E27FC236}">
                  <a16:creationId xmlns:a16="http://schemas.microsoft.com/office/drawing/2014/main" id="{FAEBBDBD-E15E-4128-A384-C99B215405DF}"/>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p>
          </p:txBody>
        </p:sp>
      </p:grpSp>
      <p:pic>
        <p:nvPicPr>
          <p:cNvPr id="11" name="図 10">
            <a:extLst>
              <a:ext uri="{FF2B5EF4-FFF2-40B4-BE49-F238E27FC236}">
                <a16:creationId xmlns:a16="http://schemas.microsoft.com/office/drawing/2014/main" id="{FA6C7AB3-48FC-43A3-9FC6-B5A5B53F0AD7}"/>
              </a:ext>
            </a:extLst>
          </p:cNvPr>
          <p:cNvPicPr>
            <a:picLocks noChangeAspect="1"/>
          </p:cNvPicPr>
          <p:nvPr/>
        </p:nvPicPr>
        <p:blipFill>
          <a:blip r:embed="rId4"/>
          <a:stretch>
            <a:fillRect/>
          </a:stretch>
        </p:blipFill>
        <p:spPr>
          <a:xfrm>
            <a:off x="3822456" y="1449160"/>
            <a:ext cx="2438002" cy="2326587"/>
          </a:xfrm>
          <a:prstGeom prst="rect">
            <a:avLst/>
          </a:prstGeom>
          <a:ln>
            <a:solidFill>
              <a:schemeClr val="tx1"/>
            </a:solidFill>
          </a:ln>
        </p:spPr>
      </p:pic>
      <p:grpSp>
        <p:nvGrpSpPr>
          <p:cNvPr id="12" name="グループ化 11">
            <a:extLst>
              <a:ext uri="{FF2B5EF4-FFF2-40B4-BE49-F238E27FC236}">
                <a16:creationId xmlns:a16="http://schemas.microsoft.com/office/drawing/2014/main" id="{CE393D6B-C568-43DE-A0C3-A9DC28F42A1C}"/>
              </a:ext>
            </a:extLst>
          </p:cNvPr>
          <p:cNvGrpSpPr>
            <a:grpSpLocks/>
          </p:cNvGrpSpPr>
          <p:nvPr/>
        </p:nvGrpSpPr>
        <p:grpSpPr bwMode="auto">
          <a:xfrm>
            <a:off x="3656856" y="945364"/>
            <a:ext cx="647700" cy="368300"/>
            <a:chOff x="8265543" y="5967772"/>
            <a:chExt cx="647700" cy="369332"/>
          </a:xfrm>
        </p:grpSpPr>
        <p:sp>
          <p:nvSpPr>
            <p:cNvPr id="13" name="下矢印 26">
              <a:extLst>
                <a:ext uri="{FF2B5EF4-FFF2-40B4-BE49-F238E27FC236}">
                  <a16:creationId xmlns:a16="http://schemas.microsoft.com/office/drawing/2014/main" id="{F424CB83-6B54-476C-AE48-6B79F7DCA782}"/>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7">
              <a:extLst>
                <a:ext uri="{FF2B5EF4-FFF2-40B4-BE49-F238E27FC236}">
                  <a16:creationId xmlns:a16="http://schemas.microsoft.com/office/drawing/2014/main" id="{06E04D74-A8CF-4E77-B764-6B61D47AC016}"/>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6" name="グループ化 19">
            <a:extLst>
              <a:ext uri="{FF2B5EF4-FFF2-40B4-BE49-F238E27FC236}">
                <a16:creationId xmlns:a16="http://schemas.microsoft.com/office/drawing/2014/main" id="{7BBBB122-0F08-452D-85C2-68ED1541ED52}"/>
              </a:ext>
            </a:extLst>
          </p:cNvPr>
          <p:cNvGrpSpPr>
            <a:grpSpLocks/>
          </p:cNvGrpSpPr>
          <p:nvPr/>
        </p:nvGrpSpPr>
        <p:grpSpPr bwMode="auto">
          <a:xfrm>
            <a:off x="4959432" y="3357364"/>
            <a:ext cx="433387" cy="647700"/>
            <a:chOff x="9008376" y="4278533"/>
            <a:chExt cx="432048" cy="647700"/>
          </a:xfrm>
        </p:grpSpPr>
        <p:sp>
          <p:nvSpPr>
            <p:cNvPr id="17" name="下矢印 20">
              <a:extLst>
                <a:ext uri="{FF2B5EF4-FFF2-40B4-BE49-F238E27FC236}">
                  <a16:creationId xmlns:a16="http://schemas.microsoft.com/office/drawing/2014/main" id="{B06F5D3A-4BCD-4086-8699-018BDBDC0D6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1">
              <a:extLst>
                <a:ext uri="{FF2B5EF4-FFF2-40B4-BE49-F238E27FC236}">
                  <a16:creationId xmlns:a16="http://schemas.microsoft.com/office/drawing/2014/main" id="{5FBF1039-5999-4F6C-B8A4-7E079B4B388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260463983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1AC6DEB-45DB-4AC6-9EED-52FF7FE7AC88}"/>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88632" cy="936104"/>
          </a:xfrm>
        </p:spPr>
        <p:txBody>
          <a:bodyPr/>
          <a:lstStyle/>
          <a:p>
            <a:r>
              <a:rPr lang="ja-JP" altLang="en-US" sz="4000" dirty="0"/>
              <a:t>ありがちなミス</a:t>
            </a:r>
            <a:r>
              <a:rPr lang="en-US" altLang="ja-JP" sz="4000" dirty="0"/>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180</a:t>
            </a:fld>
            <a:endParaRPr lang="en-US" altLang="ja-JP" dirty="0">
              <a:solidFill>
                <a:srgbClr val="000000"/>
              </a:solidFill>
            </a:endParaRPr>
          </a:p>
        </p:txBody>
      </p:sp>
      <p:sp>
        <p:nvSpPr>
          <p:cNvPr id="13" name="Text Box 8">
            <a:extLst>
              <a:ext uri="{FF2B5EF4-FFF2-40B4-BE49-F238E27FC236}">
                <a16:creationId xmlns:a16="http://schemas.microsoft.com/office/drawing/2014/main" id="{4453E245-0B4C-4424-8937-98675D0BCBE9}"/>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rgbClr val="000000"/>
                </a:solidFill>
                <a:latin typeface="ＭＳ Ｐゴシック"/>
                <a:ea typeface="ＭＳ Ｐゴシック"/>
              </a:rPr>
              <a:t>①</a:t>
            </a:r>
            <a:r>
              <a:rPr lang="ja-JP" altLang="en-US" dirty="0">
                <a:latin typeface="ＭＳ Ｐゴシック"/>
                <a:ea typeface="ＭＳ Ｐゴシック"/>
              </a:rPr>
              <a:t>作業ディレクトリの変更はできているが</a:t>
            </a:r>
            <a:r>
              <a:rPr lang="ja-JP" altLang="en-US" dirty="0">
                <a:solidFill>
                  <a:srgbClr val="000000"/>
                </a:solidFill>
                <a:latin typeface="ＭＳ Ｐゴシック"/>
                <a:ea typeface="ＭＳ Ｐゴシック"/>
              </a:rPr>
              <a:t>、②</a:t>
            </a:r>
            <a:r>
              <a:rPr lang="en-US" altLang="ja-JP" dirty="0">
                <a:solidFill>
                  <a:srgbClr val="000000"/>
                </a:solidFill>
                <a:latin typeface="ＭＳ Ｐゴシック"/>
                <a:ea typeface="ＭＳ Ｐゴシック"/>
              </a:rPr>
              <a:t>in_f2</a:t>
            </a:r>
            <a:r>
              <a:rPr lang="ja-JP" altLang="en-US" dirty="0">
                <a:solidFill>
                  <a:srgbClr val="000000"/>
                </a:solidFill>
                <a:latin typeface="ＭＳ Ｐゴシック"/>
                <a:ea typeface="ＭＳ Ｐゴシック"/>
              </a:rPr>
              <a:t>で指定した最初のファイルが③存在しないので、④その読み込み段階でエラーが出る。</a:t>
            </a:r>
          </a:p>
        </p:txBody>
      </p:sp>
      <p:grpSp>
        <p:nvGrpSpPr>
          <p:cNvPr id="7" name="グループ化 19">
            <a:extLst>
              <a:ext uri="{FF2B5EF4-FFF2-40B4-BE49-F238E27FC236}">
                <a16:creationId xmlns:a16="http://schemas.microsoft.com/office/drawing/2014/main" id="{BD507ECC-6CD3-4D98-91E8-B29EA73B89C7}"/>
              </a:ext>
            </a:extLst>
          </p:cNvPr>
          <p:cNvGrpSpPr>
            <a:grpSpLocks/>
          </p:cNvGrpSpPr>
          <p:nvPr/>
        </p:nvGrpSpPr>
        <p:grpSpPr bwMode="auto">
          <a:xfrm>
            <a:off x="9057456" y="3348000"/>
            <a:ext cx="433387" cy="647700"/>
            <a:chOff x="9008376" y="4278533"/>
            <a:chExt cx="432048" cy="647700"/>
          </a:xfrm>
        </p:grpSpPr>
        <p:sp>
          <p:nvSpPr>
            <p:cNvPr id="8" name="下矢印 20">
              <a:extLst>
                <a:ext uri="{FF2B5EF4-FFF2-40B4-BE49-F238E27FC236}">
                  <a16:creationId xmlns:a16="http://schemas.microsoft.com/office/drawing/2014/main" id="{E9AE4AFC-BB05-4E14-BE4B-091D2D9B7B8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9" name="テキスト ボックス 21">
              <a:extLst>
                <a:ext uri="{FF2B5EF4-FFF2-40B4-BE49-F238E27FC236}">
                  <a16:creationId xmlns:a16="http://schemas.microsoft.com/office/drawing/2014/main" id="{1F71BB18-478A-43C9-B3EA-43F0D0FE527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0" name="グループ化 19">
            <a:extLst>
              <a:ext uri="{FF2B5EF4-FFF2-40B4-BE49-F238E27FC236}">
                <a16:creationId xmlns:a16="http://schemas.microsoft.com/office/drawing/2014/main" id="{346D0736-DB12-4F90-80D4-BF83453087FF}"/>
              </a:ext>
            </a:extLst>
          </p:cNvPr>
          <p:cNvGrpSpPr>
            <a:grpSpLocks/>
          </p:cNvGrpSpPr>
          <p:nvPr/>
        </p:nvGrpSpPr>
        <p:grpSpPr bwMode="auto">
          <a:xfrm>
            <a:off x="2628000" y="2217600"/>
            <a:ext cx="433387" cy="647700"/>
            <a:chOff x="9008376" y="4278533"/>
            <a:chExt cx="432048" cy="647700"/>
          </a:xfrm>
        </p:grpSpPr>
        <p:sp>
          <p:nvSpPr>
            <p:cNvPr id="11" name="下矢印 20">
              <a:extLst>
                <a:ext uri="{FF2B5EF4-FFF2-40B4-BE49-F238E27FC236}">
                  <a16:creationId xmlns:a16="http://schemas.microsoft.com/office/drawing/2014/main" id="{7EE02233-13B3-4957-83C9-C656E6AAFBB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34AE2498-0CBB-4599-B340-8860565651E3}"/>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8" name="グループ化 19">
            <a:extLst>
              <a:ext uri="{FF2B5EF4-FFF2-40B4-BE49-F238E27FC236}">
                <a16:creationId xmlns:a16="http://schemas.microsoft.com/office/drawing/2014/main" id="{2945F8CF-23EF-4FC6-934F-A4FAB68C7493}"/>
              </a:ext>
            </a:extLst>
          </p:cNvPr>
          <p:cNvGrpSpPr>
            <a:grpSpLocks/>
          </p:cNvGrpSpPr>
          <p:nvPr/>
        </p:nvGrpSpPr>
        <p:grpSpPr bwMode="auto">
          <a:xfrm>
            <a:off x="2988000" y="3294000"/>
            <a:ext cx="433387" cy="647700"/>
            <a:chOff x="9008376" y="4278533"/>
            <a:chExt cx="432048" cy="647700"/>
          </a:xfrm>
        </p:grpSpPr>
        <p:sp>
          <p:nvSpPr>
            <p:cNvPr id="19" name="下矢印 20">
              <a:extLst>
                <a:ext uri="{FF2B5EF4-FFF2-40B4-BE49-F238E27FC236}">
                  <a16:creationId xmlns:a16="http://schemas.microsoft.com/office/drawing/2014/main" id="{863A9792-A7BF-4711-A736-24C3F6349E3C}"/>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1">
              <a:extLst>
                <a:ext uri="{FF2B5EF4-FFF2-40B4-BE49-F238E27FC236}">
                  <a16:creationId xmlns:a16="http://schemas.microsoft.com/office/drawing/2014/main" id="{9A8FC517-5150-4FD2-94DE-521855F676D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24" name="グループ化 19">
            <a:extLst>
              <a:ext uri="{FF2B5EF4-FFF2-40B4-BE49-F238E27FC236}">
                <a16:creationId xmlns:a16="http://schemas.microsoft.com/office/drawing/2014/main" id="{F8E45257-027E-4A2D-B6C7-5EF4590D0885}"/>
              </a:ext>
            </a:extLst>
          </p:cNvPr>
          <p:cNvGrpSpPr>
            <a:grpSpLocks/>
          </p:cNvGrpSpPr>
          <p:nvPr/>
        </p:nvGrpSpPr>
        <p:grpSpPr bwMode="auto">
          <a:xfrm>
            <a:off x="8028000" y="4176000"/>
            <a:ext cx="433387" cy="647700"/>
            <a:chOff x="9008376" y="4278533"/>
            <a:chExt cx="432048" cy="647700"/>
          </a:xfrm>
        </p:grpSpPr>
        <p:sp>
          <p:nvSpPr>
            <p:cNvPr id="25" name="下矢印 20">
              <a:extLst>
                <a:ext uri="{FF2B5EF4-FFF2-40B4-BE49-F238E27FC236}">
                  <a16:creationId xmlns:a16="http://schemas.microsoft.com/office/drawing/2014/main" id="{E28F385B-8500-424B-BC04-AF933AB4353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1">
              <a:extLst>
                <a:ext uri="{FF2B5EF4-FFF2-40B4-BE49-F238E27FC236}">
                  <a16:creationId xmlns:a16="http://schemas.microsoft.com/office/drawing/2014/main" id="{7C84329F-554E-4F2B-8619-F726147BB4E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91777648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871BFE2-A9E0-484B-B1E2-BAECA6700BAC}"/>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88632" cy="936104"/>
          </a:xfrm>
        </p:spPr>
        <p:txBody>
          <a:bodyPr/>
          <a:lstStyle/>
          <a:p>
            <a:r>
              <a:rPr lang="ja-JP" altLang="en-US" sz="4000" dirty="0"/>
              <a:t>ありがちなミス</a:t>
            </a:r>
            <a:r>
              <a:rPr lang="en-US" altLang="ja-JP" sz="4000" dirty="0"/>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181</a:t>
            </a:fld>
            <a:endParaRPr lang="en-US" altLang="ja-JP" dirty="0">
              <a:solidFill>
                <a:srgbClr val="000000"/>
              </a:solidFill>
            </a:endParaRPr>
          </a:p>
        </p:txBody>
      </p:sp>
      <p:pic>
        <p:nvPicPr>
          <p:cNvPr id="6" name="図 5">
            <a:extLst>
              <a:ext uri="{FF2B5EF4-FFF2-40B4-BE49-F238E27FC236}">
                <a16:creationId xmlns:a16="http://schemas.microsoft.com/office/drawing/2014/main" id="{A7248BF0-67CF-4625-94D0-0EE8350EC498}"/>
              </a:ext>
            </a:extLst>
          </p:cNvPr>
          <p:cNvPicPr>
            <a:picLocks noChangeAspect="1"/>
          </p:cNvPicPr>
          <p:nvPr/>
        </p:nvPicPr>
        <p:blipFill>
          <a:blip r:embed="rId4"/>
          <a:stretch>
            <a:fillRect/>
          </a:stretch>
        </p:blipFill>
        <p:spPr>
          <a:xfrm>
            <a:off x="2504728" y="1052736"/>
            <a:ext cx="3926205" cy="3557588"/>
          </a:xfrm>
          <a:prstGeom prst="rect">
            <a:avLst/>
          </a:prstGeom>
        </p:spPr>
      </p:pic>
      <p:sp>
        <p:nvSpPr>
          <p:cNvPr id="13" name="Text Box 8">
            <a:extLst>
              <a:ext uri="{FF2B5EF4-FFF2-40B4-BE49-F238E27FC236}">
                <a16:creationId xmlns:a16="http://schemas.microsoft.com/office/drawing/2014/main" id="{4453E245-0B4C-4424-8937-98675D0BCBE9}"/>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rgbClr val="000000"/>
                </a:solidFill>
                <a:latin typeface="ＭＳ Ｐゴシック"/>
                <a:ea typeface="ＭＳ Ｐゴシック"/>
              </a:rPr>
              <a:t>①出力予定ファイルが既に作業ディレクトリ内に存在し、それを②</a:t>
            </a:r>
            <a:r>
              <a:rPr lang="en-US" altLang="ja-JP" dirty="0">
                <a:solidFill>
                  <a:srgbClr val="000000"/>
                </a:solidFill>
                <a:latin typeface="ＭＳ Ｐゴシック"/>
                <a:ea typeface="ＭＳ Ｐゴシック"/>
              </a:rPr>
              <a:t>Excel</a:t>
            </a:r>
            <a:r>
              <a:rPr lang="ja-JP" altLang="en-US" dirty="0">
                <a:solidFill>
                  <a:srgbClr val="000000"/>
                </a:solidFill>
                <a:latin typeface="ＭＳ Ｐゴシック"/>
                <a:ea typeface="ＭＳ Ｐゴシック"/>
              </a:rPr>
              <a:t>など別のプログラムで開いている</a:t>
            </a:r>
            <a:r>
              <a:rPr lang="en-US" altLang="ja-JP" dirty="0">
                <a:solidFill>
                  <a:srgbClr val="000000"/>
                </a:solidFill>
                <a:latin typeface="ＭＳ Ｐゴシック"/>
                <a:ea typeface="ＭＳ Ｐゴシック"/>
              </a:rPr>
              <a:t>Win</a:t>
            </a:r>
            <a:r>
              <a:rPr lang="ja-JP" altLang="en-US" dirty="0">
                <a:solidFill>
                  <a:srgbClr val="000000"/>
                </a:solidFill>
                <a:latin typeface="ＭＳ Ｐゴシック"/>
                <a:ea typeface="ＭＳ Ｐゴシック"/>
              </a:rPr>
              <a:t>ユーザは、③最後の</a:t>
            </a:r>
            <a:r>
              <a:rPr lang="en-US" altLang="ja-JP" dirty="0" err="1">
                <a:solidFill>
                  <a:srgbClr val="000000"/>
                </a:solidFill>
                <a:latin typeface="ＭＳ Ｐゴシック"/>
                <a:ea typeface="ＭＳ Ｐゴシック"/>
              </a:rPr>
              <a:t>write.table</a:t>
            </a:r>
            <a:r>
              <a:rPr lang="ja-JP" altLang="en-US" dirty="0">
                <a:solidFill>
                  <a:srgbClr val="000000"/>
                </a:solidFill>
                <a:latin typeface="ＭＳ Ｐゴシック"/>
                <a:ea typeface="ＭＳ Ｐゴシック"/>
              </a:rPr>
              <a:t>関数のところでエラーが出る。</a:t>
            </a:r>
          </a:p>
        </p:txBody>
      </p:sp>
      <p:grpSp>
        <p:nvGrpSpPr>
          <p:cNvPr id="22" name="グループ化 19">
            <a:extLst>
              <a:ext uri="{FF2B5EF4-FFF2-40B4-BE49-F238E27FC236}">
                <a16:creationId xmlns:a16="http://schemas.microsoft.com/office/drawing/2014/main" id="{A985632B-85DC-4DB4-9564-997992FFE3E0}"/>
              </a:ext>
            </a:extLst>
          </p:cNvPr>
          <p:cNvGrpSpPr>
            <a:grpSpLocks/>
          </p:cNvGrpSpPr>
          <p:nvPr/>
        </p:nvGrpSpPr>
        <p:grpSpPr bwMode="auto">
          <a:xfrm>
            <a:off x="7875302" y="4392000"/>
            <a:ext cx="433387" cy="647700"/>
            <a:chOff x="9008376" y="4278533"/>
            <a:chExt cx="432048" cy="647700"/>
          </a:xfrm>
        </p:grpSpPr>
        <p:sp>
          <p:nvSpPr>
            <p:cNvPr id="23" name="下矢印 20">
              <a:extLst>
                <a:ext uri="{FF2B5EF4-FFF2-40B4-BE49-F238E27FC236}">
                  <a16:creationId xmlns:a16="http://schemas.microsoft.com/office/drawing/2014/main" id="{7FFF9B03-33B7-4C74-8D12-A7E6A7BF3AE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1">
              <a:extLst>
                <a:ext uri="{FF2B5EF4-FFF2-40B4-BE49-F238E27FC236}">
                  <a16:creationId xmlns:a16="http://schemas.microsoft.com/office/drawing/2014/main" id="{0F615A5C-AD73-41CF-82D6-F29616C7619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8" name="グループ化 19">
            <a:extLst>
              <a:ext uri="{FF2B5EF4-FFF2-40B4-BE49-F238E27FC236}">
                <a16:creationId xmlns:a16="http://schemas.microsoft.com/office/drawing/2014/main" id="{DD7477C4-D324-4784-8724-751854457641}"/>
              </a:ext>
            </a:extLst>
          </p:cNvPr>
          <p:cNvGrpSpPr>
            <a:grpSpLocks/>
          </p:cNvGrpSpPr>
          <p:nvPr/>
        </p:nvGrpSpPr>
        <p:grpSpPr bwMode="auto">
          <a:xfrm>
            <a:off x="3933757" y="917630"/>
            <a:ext cx="433387" cy="647700"/>
            <a:chOff x="9008376" y="4278533"/>
            <a:chExt cx="432048" cy="647700"/>
          </a:xfrm>
        </p:grpSpPr>
        <p:sp>
          <p:nvSpPr>
            <p:cNvPr id="29" name="下矢印 20">
              <a:extLst>
                <a:ext uri="{FF2B5EF4-FFF2-40B4-BE49-F238E27FC236}">
                  <a16:creationId xmlns:a16="http://schemas.microsoft.com/office/drawing/2014/main" id="{005C2555-EBA9-46F8-921E-FEF64A1EBAD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テキスト ボックス 21">
              <a:extLst>
                <a:ext uri="{FF2B5EF4-FFF2-40B4-BE49-F238E27FC236}">
                  <a16:creationId xmlns:a16="http://schemas.microsoft.com/office/drawing/2014/main" id="{51B99DC6-AE24-494A-8446-E95AFB1983C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31" name="グループ化 1">
            <a:extLst>
              <a:ext uri="{FF2B5EF4-FFF2-40B4-BE49-F238E27FC236}">
                <a16:creationId xmlns:a16="http://schemas.microsoft.com/office/drawing/2014/main" id="{E9DADA8D-BEF2-449C-A406-5AB136EC26E2}"/>
              </a:ext>
            </a:extLst>
          </p:cNvPr>
          <p:cNvGrpSpPr>
            <a:grpSpLocks/>
          </p:cNvGrpSpPr>
          <p:nvPr/>
        </p:nvGrpSpPr>
        <p:grpSpPr bwMode="auto">
          <a:xfrm>
            <a:off x="1476000" y="4032000"/>
            <a:ext cx="415498" cy="647700"/>
            <a:chOff x="8946000" y="4620357"/>
            <a:chExt cx="415497" cy="647700"/>
          </a:xfrm>
        </p:grpSpPr>
        <p:sp>
          <p:nvSpPr>
            <p:cNvPr id="32" name="下矢印 31">
              <a:extLst>
                <a:ext uri="{FF2B5EF4-FFF2-40B4-BE49-F238E27FC236}">
                  <a16:creationId xmlns:a16="http://schemas.microsoft.com/office/drawing/2014/main" id="{DF7D8F75-8B15-4272-92FE-5933CCA97743}"/>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3" name="正方形/長方形 1">
              <a:extLst>
                <a:ext uri="{FF2B5EF4-FFF2-40B4-BE49-F238E27FC236}">
                  <a16:creationId xmlns:a16="http://schemas.microsoft.com/office/drawing/2014/main" id="{1C4B7723-BEDC-40F9-A5E8-326A3DD347E2}"/>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2826732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CD1C509-388C-4826-B4FB-6FAA659CCDEB}"/>
              </a:ext>
            </a:extLst>
          </p:cNvPr>
          <p:cNvPicPr>
            <a:picLocks noChangeAspect="1"/>
          </p:cNvPicPr>
          <p:nvPr/>
        </p:nvPicPr>
        <p:blipFill>
          <a:blip r:embed="rId3"/>
          <a:stretch>
            <a:fillRect/>
          </a:stretch>
        </p:blipFill>
        <p:spPr>
          <a:xfrm>
            <a:off x="36003" y="936003"/>
            <a:ext cx="8460581" cy="5464969"/>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設定変更</a:t>
            </a:r>
            <a:r>
              <a:rPr lang="en-US" altLang="ja-JP" sz="4000" dirty="0"/>
              <a:t>3</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19</a:t>
            </a:fld>
            <a:endParaRPr kumimoji="0" lang="en-US" altLang="ja-JP" dirty="0">
              <a:latin typeface="Arial Black" pitchFamily="34" charset="0"/>
            </a:endParaRPr>
          </a:p>
        </p:txBody>
      </p:sp>
      <p:sp>
        <p:nvSpPr>
          <p:cNvPr id="19" name="Text Box 8">
            <a:extLst>
              <a:ext uri="{FF2B5EF4-FFF2-40B4-BE49-F238E27FC236}">
                <a16:creationId xmlns:a16="http://schemas.microsoft.com/office/drawing/2014/main" id="{2416FA37-0614-4484-83AE-2B1D51B34C69}"/>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まずは①赤枠内の文字サイズの変更方法から。②</a:t>
            </a:r>
            <a:r>
              <a:rPr lang="en-US" altLang="ja-JP" dirty="0">
                <a:solidFill>
                  <a:schemeClr val="bg1">
                    <a:lumMod val="50000"/>
                  </a:schemeClr>
                </a:solidFill>
                <a:latin typeface="+mn-ea"/>
              </a:rPr>
              <a:t>Tools</a:t>
            </a:r>
            <a:r>
              <a:rPr lang="ja-JP" altLang="en-US" dirty="0">
                <a:solidFill>
                  <a:schemeClr val="bg1">
                    <a:lumMod val="50000"/>
                  </a:schemeClr>
                </a:solidFill>
                <a:latin typeface="+mn-ea"/>
              </a:rPr>
              <a:t>メニューの、③</a:t>
            </a:r>
            <a:r>
              <a:rPr lang="en-US" altLang="ja-JP" dirty="0">
                <a:solidFill>
                  <a:schemeClr val="bg1">
                    <a:lumMod val="50000"/>
                  </a:schemeClr>
                </a:solidFill>
                <a:latin typeface="+mn-ea"/>
              </a:rPr>
              <a:t>Global Options</a:t>
            </a:r>
            <a:r>
              <a:rPr lang="ja-JP" altLang="en-US" dirty="0">
                <a:solidFill>
                  <a:schemeClr val="bg1">
                    <a:lumMod val="50000"/>
                  </a:schemeClr>
                </a:solidFill>
                <a:latin typeface="+mn-ea"/>
              </a:rPr>
              <a:t>。</a:t>
            </a:r>
            <a:r>
              <a:rPr lang="ja-JP" altLang="en-US" dirty="0">
                <a:latin typeface="+mn-ea"/>
              </a:rPr>
              <a:t>こんな感じになります。④これらが見えていれば</a:t>
            </a:r>
            <a:r>
              <a:rPr lang="en-US" altLang="ja-JP" dirty="0">
                <a:latin typeface="+mn-ea"/>
              </a:rPr>
              <a:t>OK</a:t>
            </a:r>
            <a:r>
              <a:rPr lang="ja-JP" altLang="en-US" dirty="0">
                <a:latin typeface="+mn-ea"/>
              </a:rPr>
              <a:t>。</a:t>
            </a:r>
            <a:endParaRPr lang="en-US" altLang="ja-JP" dirty="0">
              <a:latin typeface="+mn-ea"/>
            </a:endParaRPr>
          </a:p>
        </p:txBody>
      </p:sp>
      <p:sp>
        <p:nvSpPr>
          <p:cNvPr id="23" name="正方形/長方形 22">
            <a:extLst>
              <a:ext uri="{FF2B5EF4-FFF2-40B4-BE49-F238E27FC236}">
                <a16:creationId xmlns:a16="http://schemas.microsoft.com/office/drawing/2014/main" id="{6DA66943-ED45-429D-AAD8-C2885F0CCF52}"/>
              </a:ext>
            </a:extLst>
          </p:cNvPr>
          <p:cNvSpPr/>
          <p:nvPr/>
        </p:nvSpPr>
        <p:spPr>
          <a:xfrm>
            <a:off x="4482000" y="5961600"/>
            <a:ext cx="2124000" cy="288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0" name="グループ化 3">
            <a:extLst>
              <a:ext uri="{FF2B5EF4-FFF2-40B4-BE49-F238E27FC236}">
                <a16:creationId xmlns:a16="http://schemas.microsoft.com/office/drawing/2014/main" id="{415D1CF9-3FDD-4B03-8188-10024375F284}"/>
              </a:ext>
            </a:extLst>
          </p:cNvPr>
          <p:cNvGrpSpPr>
            <a:grpSpLocks/>
          </p:cNvGrpSpPr>
          <p:nvPr/>
        </p:nvGrpSpPr>
        <p:grpSpPr bwMode="auto">
          <a:xfrm>
            <a:off x="4032000" y="5651400"/>
            <a:ext cx="647700" cy="369332"/>
            <a:chOff x="8218500" y="4176000"/>
            <a:chExt cx="647700" cy="369332"/>
          </a:xfrm>
        </p:grpSpPr>
        <p:sp>
          <p:nvSpPr>
            <p:cNvPr id="31" name="下矢印 32">
              <a:extLst>
                <a:ext uri="{FF2B5EF4-FFF2-40B4-BE49-F238E27FC236}">
                  <a16:creationId xmlns:a16="http://schemas.microsoft.com/office/drawing/2014/main" id="{CA860162-D340-414B-AEC9-1E4F15903F23}"/>
                </a:ext>
              </a:extLst>
            </p:cNvPr>
            <p:cNvSpPr>
              <a:spLocks noChangeArrowheads="1"/>
            </p:cNvSpPr>
            <p:nvPr/>
          </p:nvSpPr>
          <p:spPr bwMode="auto">
            <a:xfrm rot="-2700000">
              <a:off x="8218500" y="4234656"/>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2" name="正方形/長方形 1">
              <a:extLst>
                <a:ext uri="{FF2B5EF4-FFF2-40B4-BE49-F238E27FC236}">
                  <a16:creationId xmlns:a16="http://schemas.microsoft.com/office/drawing/2014/main" id="{55AD97E5-77F8-48A2-BDF4-AC73DAF8A618}"/>
                </a:ext>
              </a:extLst>
            </p:cNvPr>
            <p:cNvSpPr>
              <a:spLocks noChangeArrowheads="1"/>
            </p:cNvSpPr>
            <p:nvPr/>
          </p:nvSpPr>
          <p:spPr bwMode="auto">
            <a:xfrm>
              <a:off x="8316000" y="41760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2207405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813544" cy="4365208"/>
          </a:xfrm>
        </p:spPr>
        <p:txBody>
          <a:bodyPr/>
          <a:lstStyle/>
          <a:p>
            <a:pPr eaLnBrk="1" hangingPunct="1">
              <a:lnSpc>
                <a:spcPct val="90000"/>
              </a:lnSpc>
            </a:pPr>
            <a:r>
              <a:rPr lang="ja-JP" altLang="en-US" sz="2400" dirty="0">
                <a:latin typeface="+mn-ea"/>
              </a:rPr>
              <a:t>前提条件、</a:t>
            </a:r>
            <a:r>
              <a:rPr lang="en-US" altLang="ja-JP" sz="2400" dirty="0">
                <a:latin typeface="+mn-ea"/>
                <a:sym typeface="Wingdings" panose="05000000000000000000" pitchFamily="2" charset="2"/>
              </a:rPr>
              <a:t>RStudio</a:t>
            </a:r>
            <a:r>
              <a:rPr lang="ja-JP" altLang="en-US" sz="2400" dirty="0">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見栄えの統一、終了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枠の幅、電卓的な利用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計算の中断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項目と例題、入力ファイルの保存</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作業ディレクトリの変更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dirty="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コピペ実行、出力ファイルの確認、</a:t>
            </a:r>
            <a:r>
              <a:rPr lang="en-US" altLang="ja-JP" sz="2000" dirty="0">
                <a:solidFill>
                  <a:schemeClr val="bg1">
                    <a:lumMod val="50000"/>
                  </a:schemeClr>
                </a:solidFill>
              </a:rPr>
              <a:t>Environment</a:t>
            </a:r>
            <a:r>
              <a:rPr lang="ja-JP" altLang="en-US" sz="2000" dirty="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en-US" altLang="ja-JP" sz="2000" dirty="0">
                <a:solidFill>
                  <a:schemeClr val="bg1">
                    <a:lumMod val="50000"/>
                  </a:schemeClr>
                </a:solidFill>
              </a:rPr>
              <a:t>Win</a:t>
            </a:r>
            <a:r>
              <a:rPr lang="ja-JP" altLang="en-US" sz="2000" dirty="0">
                <a:solidFill>
                  <a:schemeClr val="bg1">
                    <a:lumMod val="50000"/>
                  </a:schemeClr>
                </a:solidFill>
              </a:rPr>
              <a:t>ユーザ向け注意点、応用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a:t>
            </a:fld>
            <a:endParaRPr kumimoji="0" lang="en-US" altLang="ja-JP">
              <a:latin typeface="Arial Black" pitchFamily="34" charset="0"/>
            </a:endParaRPr>
          </a:p>
        </p:txBody>
      </p:sp>
    </p:spTree>
    <p:extLst>
      <p:ext uri="{BB962C8B-B14F-4D97-AF65-F5344CB8AC3E}">
        <p14:creationId xmlns:p14="http://schemas.microsoft.com/office/powerpoint/2010/main" val="1090208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6113FD9-5312-4C1D-AED9-7C5A527540E2}"/>
              </a:ext>
            </a:extLst>
          </p:cNvPr>
          <p:cNvPicPr>
            <a:picLocks noChangeAspect="1"/>
          </p:cNvPicPr>
          <p:nvPr/>
        </p:nvPicPr>
        <p:blipFill>
          <a:blip r:embed="rId3"/>
          <a:stretch>
            <a:fillRect/>
          </a:stretch>
        </p:blipFill>
        <p:spPr>
          <a:xfrm>
            <a:off x="36003" y="936004"/>
            <a:ext cx="8460581" cy="5068253"/>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設定変更</a:t>
            </a:r>
            <a:r>
              <a:rPr lang="en-US" altLang="ja-JP" sz="4000" dirty="0"/>
              <a:t>4</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20</a:t>
            </a:fld>
            <a:endParaRPr kumimoji="0" lang="en-US" altLang="ja-JP" dirty="0">
              <a:latin typeface="Arial Black" pitchFamily="34" charset="0"/>
            </a:endParaRPr>
          </a:p>
        </p:txBody>
      </p:sp>
      <p:sp>
        <p:nvSpPr>
          <p:cNvPr id="8" name="正方形/長方形 7">
            <a:extLst>
              <a:ext uri="{FF2B5EF4-FFF2-40B4-BE49-F238E27FC236}">
                <a16:creationId xmlns:a16="http://schemas.microsoft.com/office/drawing/2014/main" id="{B7B91F50-9623-4696-B0C9-F79476580D0B}"/>
              </a:ext>
            </a:extLst>
          </p:cNvPr>
          <p:cNvSpPr/>
          <p:nvPr/>
        </p:nvSpPr>
        <p:spPr>
          <a:xfrm>
            <a:off x="4482000" y="5961600"/>
            <a:ext cx="2124000" cy="288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9" name="グループ化 3">
            <a:extLst>
              <a:ext uri="{FF2B5EF4-FFF2-40B4-BE49-F238E27FC236}">
                <a16:creationId xmlns:a16="http://schemas.microsoft.com/office/drawing/2014/main" id="{99599C40-CA1F-45E5-A17A-743D274A593F}"/>
              </a:ext>
            </a:extLst>
          </p:cNvPr>
          <p:cNvGrpSpPr>
            <a:grpSpLocks/>
          </p:cNvGrpSpPr>
          <p:nvPr/>
        </p:nvGrpSpPr>
        <p:grpSpPr bwMode="auto">
          <a:xfrm>
            <a:off x="4032000" y="5651400"/>
            <a:ext cx="647700" cy="369332"/>
            <a:chOff x="8218500" y="4176000"/>
            <a:chExt cx="647700" cy="369332"/>
          </a:xfrm>
        </p:grpSpPr>
        <p:sp>
          <p:nvSpPr>
            <p:cNvPr id="10" name="下矢印 32">
              <a:extLst>
                <a:ext uri="{FF2B5EF4-FFF2-40B4-BE49-F238E27FC236}">
                  <a16:creationId xmlns:a16="http://schemas.microsoft.com/office/drawing/2014/main" id="{A3C16CAE-98E2-4C3C-BD92-9066AEE3CA92}"/>
                </a:ext>
              </a:extLst>
            </p:cNvPr>
            <p:cNvSpPr>
              <a:spLocks noChangeArrowheads="1"/>
            </p:cNvSpPr>
            <p:nvPr/>
          </p:nvSpPr>
          <p:spPr bwMode="auto">
            <a:xfrm rot="-2700000">
              <a:off x="8218500" y="4234656"/>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1" name="正方形/長方形 1">
              <a:extLst>
                <a:ext uri="{FF2B5EF4-FFF2-40B4-BE49-F238E27FC236}">
                  <a16:creationId xmlns:a16="http://schemas.microsoft.com/office/drawing/2014/main" id="{697DA902-7BD9-4B7B-9565-376C8E0E00E1}"/>
                </a:ext>
              </a:extLst>
            </p:cNvPr>
            <p:cNvSpPr>
              <a:spLocks noChangeArrowheads="1"/>
            </p:cNvSpPr>
            <p:nvPr/>
          </p:nvSpPr>
          <p:spPr bwMode="auto">
            <a:xfrm>
              <a:off x="8316000" y="41760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まずは①赤枠内の文字サイズの変更方法から。②</a:t>
            </a:r>
            <a:r>
              <a:rPr lang="en-US" altLang="ja-JP" dirty="0">
                <a:solidFill>
                  <a:schemeClr val="bg1">
                    <a:lumMod val="50000"/>
                  </a:schemeClr>
                </a:solidFill>
                <a:latin typeface="+mn-ea"/>
              </a:rPr>
              <a:t>Tools</a:t>
            </a:r>
            <a:r>
              <a:rPr lang="ja-JP" altLang="en-US" dirty="0">
                <a:solidFill>
                  <a:schemeClr val="bg1">
                    <a:lumMod val="50000"/>
                  </a:schemeClr>
                </a:solidFill>
                <a:latin typeface="+mn-ea"/>
              </a:rPr>
              <a:t>メニューの、③</a:t>
            </a:r>
            <a:r>
              <a:rPr lang="en-US" altLang="ja-JP" dirty="0">
                <a:solidFill>
                  <a:schemeClr val="bg1">
                    <a:lumMod val="50000"/>
                  </a:schemeClr>
                </a:solidFill>
                <a:latin typeface="+mn-ea"/>
              </a:rPr>
              <a:t>Global Options</a:t>
            </a:r>
            <a:r>
              <a:rPr lang="ja-JP" altLang="en-US" dirty="0">
                <a:solidFill>
                  <a:schemeClr val="bg1">
                    <a:lumMod val="50000"/>
                  </a:schemeClr>
                </a:solidFill>
                <a:latin typeface="+mn-ea"/>
              </a:rPr>
              <a:t>。こんな感じになります。④これらが見えていれば</a:t>
            </a:r>
            <a:r>
              <a:rPr lang="en-US" altLang="ja-JP" dirty="0">
                <a:solidFill>
                  <a:schemeClr val="bg1">
                    <a:lumMod val="50000"/>
                  </a:schemeClr>
                </a:solidFill>
                <a:latin typeface="+mn-ea"/>
              </a:rPr>
              <a:t>OK</a:t>
            </a:r>
            <a:r>
              <a:rPr lang="ja-JP" altLang="en-US" dirty="0">
                <a:solidFill>
                  <a:schemeClr val="bg1">
                    <a:lumMod val="50000"/>
                  </a:schemeClr>
                </a:solidFill>
                <a:latin typeface="+mn-ea"/>
              </a:rPr>
              <a:t>。</a:t>
            </a:r>
            <a:r>
              <a:rPr lang="ja-JP" altLang="en-US" dirty="0">
                <a:latin typeface="+mn-ea"/>
              </a:rPr>
              <a:t>もしこんな感じになっていれば、⑤</a:t>
            </a:r>
            <a:r>
              <a:rPr lang="en-US" altLang="ja-JP" dirty="0">
                <a:latin typeface="+mn-ea"/>
              </a:rPr>
              <a:t>RStudio</a:t>
            </a:r>
            <a:r>
              <a:rPr lang="ja-JP" altLang="en-US" dirty="0">
                <a:latin typeface="+mn-ea"/>
              </a:rPr>
              <a:t>の</a:t>
            </a:r>
            <a:r>
              <a:rPr lang="en-US" altLang="ja-JP" dirty="0">
                <a:latin typeface="+mn-ea"/>
              </a:rPr>
              <a:t>GUI</a:t>
            </a:r>
            <a:r>
              <a:rPr lang="ja-JP" altLang="en-US" dirty="0">
                <a:latin typeface="+mn-ea"/>
              </a:rPr>
              <a:t>画面を下に広げてください。</a:t>
            </a:r>
            <a:endParaRPr lang="en-US" altLang="ja-JP" dirty="0">
              <a:latin typeface="+mn-ea"/>
            </a:endParaRPr>
          </a:p>
        </p:txBody>
      </p:sp>
      <p:grpSp>
        <p:nvGrpSpPr>
          <p:cNvPr id="13" name="グループ化 25">
            <a:extLst>
              <a:ext uri="{FF2B5EF4-FFF2-40B4-BE49-F238E27FC236}">
                <a16:creationId xmlns:a16="http://schemas.microsoft.com/office/drawing/2014/main" id="{25233B10-0139-444F-93C8-E9042AECD8DB}"/>
              </a:ext>
            </a:extLst>
          </p:cNvPr>
          <p:cNvGrpSpPr>
            <a:grpSpLocks/>
          </p:cNvGrpSpPr>
          <p:nvPr/>
        </p:nvGrpSpPr>
        <p:grpSpPr bwMode="auto">
          <a:xfrm>
            <a:off x="7401644" y="5652988"/>
            <a:ext cx="647700" cy="368300"/>
            <a:chOff x="8265543" y="5967772"/>
            <a:chExt cx="647700" cy="369332"/>
          </a:xfrm>
        </p:grpSpPr>
        <p:sp>
          <p:nvSpPr>
            <p:cNvPr id="14" name="下矢印 26">
              <a:extLst>
                <a:ext uri="{FF2B5EF4-FFF2-40B4-BE49-F238E27FC236}">
                  <a16:creationId xmlns:a16="http://schemas.microsoft.com/office/drawing/2014/main" id="{15CFC2CA-C4D7-4E7C-A886-E9C67E573A37}"/>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7">
              <a:extLst>
                <a:ext uri="{FF2B5EF4-FFF2-40B4-BE49-F238E27FC236}">
                  <a16:creationId xmlns:a16="http://schemas.microsoft.com/office/drawing/2014/main" id="{B2BC86F0-7503-4AF1-A2D0-F2521954F372}"/>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cxnSp>
        <p:nvCxnSpPr>
          <p:cNvPr id="17" name="直線矢印コネクタ 16">
            <a:extLst>
              <a:ext uri="{FF2B5EF4-FFF2-40B4-BE49-F238E27FC236}">
                <a16:creationId xmlns:a16="http://schemas.microsoft.com/office/drawing/2014/main" id="{DD9A728B-6BC0-4D79-8C1F-D1DDA7CC0581}"/>
              </a:ext>
            </a:extLst>
          </p:cNvPr>
          <p:cNvCxnSpPr/>
          <p:nvPr/>
        </p:nvCxnSpPr>
        <p:spPr>
          <a:xfrm>
            <a:off x="7740000" y="6023013"/>
            <a:ext cx="0" cy="360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244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98A6340-F8AF-498E-9556-50314A1D791E}"/>
              </a:ext>
            </a:extLst>
          </p:cNvPr>
          <p:cNvPicPr>
            <a:picLocks noChangeAspect="1"/>
          </p:cNvPicPr>
          <p:nvPr/>
        </p:nvPicPr>
        <p:blipFill>
          <a:blip r:embed="rId3"/>
          <a:stretch>
            <a:fillRect/>
          </a:stretch>
        </p:blipFill>
        <p:spPr>
          <a:xfrm>
            <a:off x="36003" y="936005"/>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設定変更</a:t>
            </a:r>
            <a:r>
              <a:rPr lang="en-US" altLang="ja-JP" sz="4000" dirty="0"/>
              <a:t>5</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21</a:t>
            </a:fld>
            <a:endParaRPr kumimoji="0" lang="en-US" altLang="ja-JP" dirty="0">
              <a:latin typeface="Arial Black" pitchFamily="34" charset="0"/>
            </a:endParaRPr>
          </a:p>
        </p:txBody>
      </p:sp>
      <p:sp>
        <p:nvSpPr>
          <p:cNvPr id="8" name="正方形/長方形 7">
            <a:extLst>
              <a:ext uri="{FF2B5EF4-FFF2-40B4-BE49-F238E27FC236}">
                <a16:creationId xmlns:a16="http://schemas.microsoft.com/office/drawing/2014/main" id="{B7B91F50-9623-4696-B0C9-F79476580D0B}"/>
              </a:ext>
            </a:extLst>
          </p:cNvPr>
          <p:cNvSpPr/>
          <p:nvPr/>
        </p:nvSpPr>
        <p:spPr>
          <a:xfrm>
            <a:off x="4482000" y="5961600"/>
            <a:ext cx="2124000" cy="288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9" name="グループ化 3">
            <a:extLst>
              <a:ext uri="{FF2B5EF4-FFF2-40B4-BE49-F238E27FC236}">
                <a16:creationId xmlns:a16="http://schemas.microsoft.com/office/drawing/2014/main" id="{99599C40-CA1F-45E5-A17A-743D274A593F}"/>
              </a:ext>
            </a:extLst>
          </p:cNvPr>
          <p:cNvGrpSpPr>
            <a:grpSpLocks/>
          </p:cNvGrpSpPr>
          <p:nvPr/>
        </p:nvGrpSpPr>
        <p:grpSpPr bwMode="auto">
          <a:xfrm>
            <a:off x="4032000" y="5651400"/>
            <a:ext cx="647700" cy="369332"/>
            <a:chOff x="8218500" y="4176000"/>
            <a:chExt cx="647700" cy="369332"/>
          </a:xfrm>
        </p:grpSpPr>
        <p:sp>
          <p:nvSpPr>
            <p:cNvPr id="10" name="下矢印 32">
              <a:extLst>
                <a:ext uri="{FF2B5EF4-FFF2-40B4-BE49-F238E27FC236}">
                  <a16:creationId xmlns:a16="http://schemas.microsoft.com/office/drawing/2014/main" id="{A3C16CAE-98E2-4C3C-BD92-9066AEE3CA92}"/>
                </a:ext>
              </a:extLst>
            </p:cNvPr>
            <p:cNvSpPr>
              <a:spLocks noChangeArrowheads="1"/>
            </p:cNvSpPr>
            <p:nvPr/>
          </p:nvSpPr>
          <p:spPr bwMode="auto">
            <a:xfrm rot="-2700000">
              <a:off x="8218500" y="4234656"/>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1" name="正方形/長方形 1">
              <a:extLst>
                <a:ext uri="{FF2B5EF4-FFF2-40B4-BE49-F238E27FC236}">
                  <a16:creationId xmlns:a16="http://schemas.microsoft.com/office/drawing/2014/main" id="{697DA902-7BD9-4B7B-9565-376C8E0E00E1}"/>
                </a:ext>
              </a:extLst>
            </p:cNvPr>
            <p:cNvSpPr>
              <a:spLocks noChangeArrowheads="1"/>
            </p:cNvSpPr>
            <p:nvPr/>
          </p:nvSpPr>
          <p:spPr bwMode="auto">
            <a:xfrm>
              <a:off x="8316000" y="41760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まずは①赤枠内の文字サイズの変更方法から。②</a:t>
            </a:r>
            <a:r>
              <a:rPr lang="en-US" altLang="ja-JP" dirty="0">
                <a:solidFill>
                  <a:schemeClr val="bg1">
                    <a:lumMod val="50000"/>
                  </a:schemeClr>
                </a:solidFill>
                <a:latin typeface="+mn-ea"/>
              </a:rPr>
              <a:t>Tools</a:t>
            </a:r>
            <a:r>
              <a:rPr lang="ja-JP" altLang="en-US" dirty="0">
                <a:solidFill>
                  <a:schemeClr val="bg1">
                    <a:lumMod val="50000"/>
                  </a:schemeClr>
                </a:solidFill>
                <a:latin typeface="+mn-ea"/>
              </a:rPr>
              <a:t>メニューの、③</a:t>
            </a:r>
            <a:r>
              <a:rPr lang="en-US" altLang="ja-JP" dirty="0">
                <a:solidFill>
                  <a:schemeClr val="bg1">
                    <a:lumMod val="50000"/>
                  </a:schemeClr>
                </a:solidFill>
                <a:latin typeface="+mn-ea"/>
              </a:rPr>
              <a:t>Global Options</a:t>
            </a:r>
            <a:r>
              <a:rPr lang="ja-JP" altLang="en-US" dirty="0">
                <a:solidFill>
                  <a:schemeClr val="bg1">
                    <a:lumMod val="50000"/>
                  </a:schemeClr>
                </a:solidFill>
                <a:latin typeface="+mn-ea"/>
              </a:rPr>
              <a:t>。こんな感じになります。④これらが見えていれば</a:t>
            </a:r>
            <a:r>
              <a:rPr lang="en-US" altLang="ja-JP" dirty="0">
                <a:solidFill>
                  <a:schemeClr val="bg1">
                    <a:lumMod val="50000"/>
                  </a:schemeClr>
                </a:solidFill>
                <a:latin typeface="+mn-ea"/>
              </a:rPr>
              <a:t>OK</a:t>
            </a:r>
            <a:r>
              <a:rPr lang="ja-JP" altLang="en-US" dirty="0">
                <a:solidFill>
                  <a:schemeClr val="bg1">
                    <a:lumMod val="50000"/>
                  </a:schemeClr>
                </a:solidFill>
                <a:latin typeface="+mn-ea"/>
              </a:rPr>
              <a:t>。もしこんな感じになっていれば、⑤</a:t>
            </a:r>
            <a:r>
              <a:rPr lang="en-US" altLang="ja-JP" dirty="0">
                <a:solidFill>
                  <a:schemeClr val="bg1">
                    <a:lumMod val="50000"/>
                  </a:schemeClr>
                </a:solidFill>
                <a:latin typeface="+mn-ea"/>
              </a:rPr>
              <a:t>RStudio</a:t>
            </a:r>
            <a:r>
              <a:rPr lang="ja-JP" altLang="en-US" dirty="0">
                <a:solidFill>
                  <a:schemeClr val="bg1">
                    <a:lumMod val="50000"/>
                  </a:schemeClr>
                </a:solidFill>
                <a:latin typeface="+mn-ea"/>
              </a:rPr>
              <a:t>の</a:t>
            </a:r>
            <a:r>
              <a:rPr lang="en-US" altLang="ja-JP" dirty="0">
                <a:solidFill>
                  <a:schemeClr val="bg1">
                    <a:lumMod val="50000"/>
                  </a:schemeClr>
                </a:solidFill>
                <a:latin typeface="+mn-ea"/>
              </a:rPr>
              <a:t>GUI</a:t>
            </a:r>
            <a:r>
              <a:rPr lang="ja-JP" altLang="en-US" dirty="0">
                <a:solidFill>
                  <a:schemeClr val="bg1">
                    <a:lumMod val="50000"/>
                  </a:schemeClr>
                </a:solidFill>
                <a:latin typeface="+mn-ea"/>
              </a:rPr>
              <a:t>画面を下に広げてください。</a:t>
            </a:r>
            <a:r>
              <a:rPr lang="ja-JP" altLang="en-US" dirty="0">
                <a:latin typeface="+mn-ea"/>
              </a:rPr>
              <a:t>こんな感じです。</a:t>
            </a:r>
            <a:endParaRPr lang="en-US" altLang="ja-JP" dirty="0">
              <a:latin typeface="+mn-ea"/>
            </a:endParaRPr>
          </a:p>
        </p:txBody>
      </p:sp>
      <p:grpSp>
        <p:nvGrpSpPr>
          <p:cNvPr id="13" name="グループ化 25">
            <a:extLst>
              <a:ext uri="{FF2B5EF4-FFF2-40B4-BE49-F238E27FC236}">
                <a16:creationId xmlns:a16="http://schemas.microsoft.com/office/drawing/2014/main" id="{25233B10-0139-444F-93C8-E9042AECD8DB}"/>
              </a:ext>
            </a:extLst>
          </p:cNvPr>
          <p:cNvGrpSpPr>
            <a:grpSpLocks/>
          </p:cNvGrpSpPr>
          <p:nvPr/>
        </p:nvGrpSpPr>
        <p:grpSpPr bwMode="auto">
          <a:xfrm>
            <a:off x="7401644" y="5652988"/>
            <a:ext cx="647700" cy="368300"/>
            <a:chOff x="8265543" y="5967772"/>
            <a:chExt cx="647700" cy="369332"/>
          </a:xfrm>
        </p:grpSpPr>
        <p:sp>
          <p:nvSpPr>
            <p:cNvPr id="14" name="下矢印 26">
              <a:extLst>
                <a:ext uri="{FF2B5EF4-FFF2-40B4-BE49-F238E27FC236}">
                  <a16:creationId xmlns:a16="http://schemas.microsoft.com/office/drawing/2014/main" id="{15CFC2CA-C4D7-4E7C-A886-E9C67E573A37}"/>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7">
              <a:extLst>
                <a:ext uri="{FF2B5EF4-FFF2-40B4-BE49-F238E27FC236}">
                  <a16:creationId xmlns:a16="http://schemas.microsoft.com/office/drawing/2014/main" id="{B2BC86F0-7503-4AF1-A2D0-F2521954F372}"/>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cxnSp>
        <p:nvCxnSpPr>
          <p:cNvPr id="17" name="直線矢印コネクタ 16">
            <a:extLst>
              <a:ext uri="{FF2B5EF4-FFF2-40B4-BE49-F238E27FC236}">
                <a16:creationId xmlns:a16="http://schemas.microsoft.com/office/drawing/2014/main" id="{DD9A728B-6BC0-4D79-8C1F-D1DDA7CC0581}"/>
              </a:ext>
            </a:extLst>
          </p:cNvPr>
          <p:cNvCxnSpPr/>
          <p:nvPr/>
        </p:nvCxnSpPr>
        <p:spPr>
          <a:xfrm>
            <a:off x="7740000" y="6023013"/>
            <a:ext cx="0" cy="360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242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98A6340-F8AF-498E-9556-50314A1D791E}"/>
              </a:ext>
            </a:extLst>
          </p:cNvPr>
          <p:cNvPicPr>
            <a:picLocks noChangeAspect="1"/>
          </p:cNvPicPr>
          <p:nvPr/>
        </p:nvPicPr>
        <p:blipFill>
          <a:blip r:embed="rId3"/>
          <a:stretch>
            <a:fillRect/>
          </a:stretch>
        </p:blipFill>
        <p:spPr>
          <a:xfrm>
            <a:off x="36003" y="936005"/>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設定変更</a:t>
            </a:r>
            <a:r>
              <a:rPr lang="en-US" altLang="ja-JP" sz="4000" dirty="0"/>
              <a:t>6</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22</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文字サイズ変更は、①</a:t>
            </a:r>
            <a:r>
              <a:rPr lang="en-US" altLang="ja-JP" dirty="0">
                <a:latin typeface="+mn-ea"/>
              </a:rPr>
              <a:t>Appearance</a:t>
            </a:r>
            <a:r>
              <a:rPr lang="ja-JP" altLang="en-US" dirty="0">
                <a:latin typeface="+mn-ea"/>
              </a:rPr>
              <a:t>のところで可能です。</a:t>
            </a:r>
            <a:endParaRPr lang="en-US" altLang="ja-JP" dirty="0">
              <a:latin typeface="+mn-ea"/>
            </a:endParaRPr>
          </a:p>
        </p:txBody>
      </p:sp>
      <p:grpSp>
        <p:nvGrpSpPr>
          <p:cNvPr id="16" name="グループ化 19">
            <a:extLst>
              <a:ext uri="{FF2B5EF4-FFF2-40B4-BE49-F238E27FC236}">
                <a16:creationId xmlns:a16="http://schemas.microsoft.com/office/drawing/2014/main" id="{26CEB7DC-03D1-47A5-B9BB-863638EA17C2}"/>
              </a:ext>
            </a:extLst>
          </p:cNvPr>
          <p:cNvGrpSpPr>
            <a:grpSpLocks/>
          </p:cNvGrpSpPr>
          <p:nvPr/>
        </p:nvGrpSpPr>
        <p:grpSpPr bwMode="auto">
          <a:xfrm>
            <a:off x="2772000" y="2276872"/>
            <a:ext cx="433387" cy="647700"/>
            <a:chOff x="9008376" y="4278533"/>
            <a:chExt cx="432048" cy="647700"/>
          </a:xfrm>
        </p:grpSpPr>
        <p:sp>
          <p:nvSpPr>
            <p:cNvPr id="18" name="下矢印 20">
              <a:extLst>
                <a:ext uri="{FF2B5EF4-FFF2-40B4-BE49-F238E27FC236}">
                  <a16:creationId xmlns:a16="http://schemas.microsoft.com/office/drawing/2014/main" id="{D777560B-2DB0-4946-9D75-4DAA3C1FADA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1">
              <a:extLst>
                <a:ext uri="{FF2B5EF4-FFF2-40B4-BE49-F238E27FC236}">
                  <a16:creationId xmlns:a16="http://schemas.microsoft.com/office/drawing/2014/main" id="{C7A6BDC5-4A16-4777-81E5-FF1A2A3FE7AB}"/>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2211794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E6D826E-F898-42ED-B6C6-C3B15E735E8F}"/>
              </a:ext>
            </a:extLst>
          </p:cNvPr>
          <p:cNvPicPr>
            <a:picLocks noChangeAspect="1"/>
          </p:cNvPicPr>
          <p:nvPr/>
        </p:nvPicPr>
        <p:blipFill>
          <a:blip r:embed="rId3"/>
          <a:stretch>
            <a:fillRect/>
          </a:stretch>
        </p:blipFill>
        <p:spPr>
          <a:xfrm>
            <a:off x="36003" y="936005"/>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設定変更</a:t>
            </a:r>
            <a:r>
              <a:rPr lang="en-US" altLang="ja-JP" sz="4000" dirty="0"/>
              <a:t>7</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23</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文字サイズ変更は、①</a:t>
            </a:r>
            <a:r>
              <a:rPr lang="en-US" altLang="ja-JP" dirty="0">
                <a:solidFill>
                  <a:schemeClr val="bg1">
                    <a:lumMod val="50000"/>
                  </a:schemeClr>
                </a:solidFill>
                <a:latin typeface="+mn-ea"/>
              </a:rPr>
              <a:t>Appearance</a:t>
            </a:r>
            <a:r>
              <a:rPr lang="ja-JP" altLang="en-US" dirty="0">
                <a:solidFill>
                  <a:schemeClr val="bg1">
                    <a:lumMod val="50000"/>
                  </a:schemeClr>
                </a:solidFill>
                <a:latin typeface="+mn-ea"/>
              </a:rPr>
              <a:t>のところで可能です。</a:t>
            </a:r>
            <a:r>
              <a:rPr lang="ja-JP" altLang="en-US" dirty="0">
                <a:latin typeface="+mn-ea"/>
              </a:rPr>
              <a:t>こんな感じになります。②</a:t>
            </a:r>
            <a:r>
              <a:rPr lang="en-US" altLang="ja-JP" dirty="0">
                <a:latin typeface="+mn-ea"/>
              </a:rPr>
              <a:t>Editor font size</a:t>
            </a:r>
            <a:r>
              <a:rPr lang="ja-JP" altLang="en-US" dirty="0">
                <a:latin typeface="+mn-ea"/>
              </a:rPr>
              <a:t>のところでサイズ変更を行います。確かデフォルトは</a:t>
            </a:r>
            <a:r>
              <a:rPr lang="en-US" altLang="ja-JP" dirty="0">
                <a:solidFill>
                  <a:srgbClr val="669900"/>
                </a:solidFill>
                <a:latin typeface="+mn-ea"/>
              </a:rPr>
              <a:t>10</a:t>
            </a:r>
            <a:r>
              <a:rPr lang="ja-JP" altLang="en-US" dirty="0">
                <a:latin typeface="+mn-ea"/>
              </a:rPr>
              <a:t>だったと思いますが、私はすでに</a:t>
            </a:r>
            <a:r>
              <a:rPr lang="en-US" altLang="ja-JP" dirty="0">
                <a:solidFill>
                  <a:srgbClr val="669900"/>
                </a:solidFill>
                <a:latin typeface="+mn-ea"/>
              </a:rPr>
              <a:t>12</a:t>
            </a:r>
            <a:r>
              <a:rPr lang="ja-JP" altLang="en-US" dirty="0">
                <a:latin typeface="+mn-ea"/>
              </a:rPr>
              <a:t>に変更済みなのでこんな感じになっています。</a:t>
            </a:r>
            <a:endParaRPr lang="en-US" altLang="ja-JP" dirty="0">
              <a:latin typeface="+mn-ea"/>
            </a:endParaRPr>
          </a:p>
        </p:txBody>
      </p:sp>
      <p:grpSp>
        <p:nvGrpSpPr>
          <p:cNvPr id="16" name="グループ化 19">
            <a:extLst>
              <a:ext uri="{FF2B5EF4-FFF2-40B4-BE49-F238E27FC236}">
                <a16:creationId xmlns:a16="http://schemas.microsoft.com/office/drawing/2014/main" id="{26CEB7DC-03D1-47A5-B9BB-863638EA17C2}"/>
              </a:ext>
            </a:extLst>
          </p:cNvPr>
          <p:cNvGrpSpPr>
            <a:grpSpLocks/>
          </p:cNvGrpSpPr>
          <p:nvPr/>
        </p:nvGrpSpPr>
        <p:grpSpPr bwMode="auto">
          <a:xfrm>
            <a:off x="4303589" y="2853308"/>
            <a:ext cx="433387" cy="647700"/>
            <a:chOff x="9008376" y="4278533"/>
            <a:chExt cx="432048" cy="647700"/>
          </a:xfrm>
        </p:grpSpPr>
        <p:sp>
          <p:nvSpPr>
            <p:cNvPr id="18" name="下矢印 20">
              <a:extLst>
                <a:ext uri="{FF2B5EF4-FFF2-40B4-BE49-F238E27FC236}">
                  <a16:creationId xmlns:a16="http://schemas.microsoft.com/office/drawing/2014/main" id="{D777560B-2DB0-4946-9D75-4DAA3C1FADA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1">
              <a:extLst>
                <a:ext uri="{FF2B5EF4-FFF2-40B4-BE49-F238E27FC236}">
                  <a16:creationId xmlns:a16="http://schemas.microsoft.com/office/drawing/2014/main" id="{C7A6BDC5-4A16-4777-81E5-FF1A2A3FE7AB}"/>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1" name="グループ化 19">
            <a:extLst>
              <a:ext uri="{FF2B5EF4-FFF2-40B4-BE49-F238E27FC236}">
                <a16:creationId xmlns:a16="http://schemas.microsoft.com/office/drawing/2014/main" id="{CF6336A8-AD24-4CB5-BD3E-9604F5EA15CA}"/>
              </a:ext>
            </a:extLst>
          </p:cNvPr>
          <p:cNvGrpSpPr>
            <a:grpSpLocks/>
          </p:cNvGrpSpPr>
          <p:nvPr/>
        </p:nvGrpSpPr>
        <p:grpSpPr bwMode="auto">
          <a:xfrm>
            <a:off x="2772000" y="2276872"/>
            <a:ext cx="433387" cy="647700"/>
            <a:chOff x="9008376" y="4278533"/>
            <a:chExt cx="432048" cy="647700"/>
          </a:xfrm>
        </p:grpSpPr>
        <p:sp>
          <p:nvSpPr>
            <p:cNvPr id="13" name="下矢印 20">
              <a:extLst>
                <a:ext uri="{FF2B5EF4-FFF2-40B4-BE49-F238E27FC236}">
                  <a16:creationId xmlns:a16="http://schemas.microsoft.com/office/drawing/2014/main" id="{FC35BB5E-2BC7-443E-8341-9311910C73B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64EFABF1-95DA-474A-9B27-5F9F6FEC977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2738370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E683451-B467-4861-AD85-78D6EAC015E6}"/>
              </a:ext>
            </a:extLst>
          </p:cNvPr>
          <p:cNvPicPr>
            <a:picLocks noChangeAspect="1"/>
          </p:cNvPicPr>
          <p:nvPr/>
        </p:nvPicPr>
        <p:blipFill>
          <a:blip r:embed="rId3"/>
          <a:stretch>
            <a:fillRect/>
          </a:stretch>
        </p:blipFill>
        <p:spPr>
          <a:xfrm>
            <a:off x="36003" y="936005"/>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設定変更</a:t>
            </a:r>
            <a:r>
              <a:rPr lang="en-US" altLang="ja-JP" sz="4000" dirty="0"/>
              <a:t>8</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24</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文字サイズ変更は、①</a:t>
            </a:r>
            <a:r>
              <a:rPr lang="en-US" altLang="ja-JP" dirty="0">
                <a:solidFill>
                  <a:schemeClr val="bg1">
                    <a:lumMod val="50000"/>
                  </a:schemeClr>
                </a:solidFill>
                <a:latin typeface="+mn-ea"/>
              </a:rPr>
              <a:t>Appearance</a:t>
            </a:r>
            <a:r>
              <a:rPr lang="ja-JP" altLang="en-US" dirty="0">
                <a:solidFill>
                  <a:schemeClr val="bg1">
                    <a:lumMod val="50000"/>
                  </a:schemeClr>
                </a:solidFill>
                <a:latin typeface="+mn-ea"/>
              </a:rPr>
              <a:t>のところで可能です。こんな感じになります。②</a:t>
            </a:r>
            <a:r>
              <a:rPr lang="en-US" altLang="ja-JP" dirty="0">
                <a:solidFill>
                  <a:schemeClr val="bg1">
                    <a:lumMod val="50000"/>
                  </a:schemeClr>
                </a:solidFill>
                <a:latin typeface="+mn-ea"/>
              </a:rPr>
              <a:t>Editor font size</a:t>
            </a:r>
            <a:r>
              <a:rPr lang="ja-JP" altLang="en-US" dirty="0">
                <a:solidFill>
                  <a:schemeClr val="bg1">
                    <a:lumMod val="50000"/>
                  </a:schemeClr>
                </a:solidFill>
                <a:latin typeface="+mn-ea"/>
              </a:rPr>
              <a:t>のところでサイズ変更を行います。確かデフォルトは</a:t>
            </a:r>
            <a:r>
              <a:rPr lang="en-US" altLang="ja-JP" dirty="0">
                <a:solidFill>
                  <a:schemeClr val="bg1">
                    <a:lumMod val="50000"/>
                  </a:schemeClr>
                </a:solidFill>
                <a:latin typeface="+mn-ea"/>
              </a:rPr>
              <a:t>10</a:t>
            </a:r>
            <a:r>
              <a:rPr lang="ja-JP" altLang="en-US" dirty="0">
                <a:solidFill>
                  <a:schemeClr val="bg1">
                    <a:lumMod val="50000"/>
                  </a:schemeClr>
                </a:solidFill>
                <a:latin typeface="+mn-ea"/>
              </a:rPr>
              <a:t>だったと思いますが、私はすでに</a:t>
            </a:r>
            <a:r>
              <a:rPr lang="en-US" altLang="ja-JP" dirty="0">
                <a:solidFill>
                  <a:schemeClr val="bg1">
                    <a:lumMod val="50000"/>
                  </a:schemeClr>
                </a:solidFill>
                <a:latin typeface="+mn-ea"/>
              </a:rPr>
              <a:t>12</a:t>
            </a:r>
            <a:r>
              <a:rPr lang="ja-JP" altLang="en-US" dirty="0">
                <a:solidFill>
                  <a:schemeClr val="bg1">
                    <a:lumMod val="50000"/>
                  </a:schemeClr>
                </a:solidFill>
                <a:latin typeface="+mn-ea"/>
              </a:rPr>
              <a:t>に変更済みなのでこんな感じになっています。</a:t>
            </a:r>
            <a:r>
              <a:rPr lang="ja-JP" altLang="en-US" dirty="0">
                <a:latin typeface="+mn-ea"/>
              </a:rPr>
              <a:t>③例えば</a:t>
            </a:r>
            <a:r>
              <a:rPr lang="en-US" altLang="ja-JP" dirty="0">
                <a:solidFill>
                  <a:srgbClr val="669900"/>
                </a:solidFill>
                <a:latin typeface="+mn-ea"/>
              </a:rPr>
              <a:t>14</a:t>
            </a:r>
            <a:r>
              <a:rPr lang="ja-JP" altLang="en-US" dirty="0">
                <a:latin typeface="+mn-ea"/>
              </a:rPr>
              <a:t>に変更して、④</a:t>
            </a:r>
            <a:r>
              <a:rPr lang="en-US" altLang="ja-JP" dirty="0">
                <a:latin typeface="+mn-ea"/>
              </a:rPr>
              <a:t>Apply</a:t>
            </a:r>
            <a:r>
              <a:rPr lang="ja-JP" altLang="en-US" dirty="0">
                <a:latin typeface="+mn-ea"/>
              </a:rPr>
              <a:t>すると</a:t>
            </a:r>
            <a:r>
              <a:rPr lang="en-US" altLang="ja-JP" dirty="0">
                <a:latin typeface="+mn-ea"/>
              </a:rPr>
              <a:t>…</a:t>
            </a:r>
          </a:p>
        </p:txBody>
      </p:sp>
      <p:grpSp>
        <p:nvGrpSpPr>
          <p:cNvPr id="16" name="グループ化 19">
            <a:extLst>
              <a:ext uri="{FF2B5EF4-FFF2-40B4-BE49-F238E27FC236}">
                <a16:creationId xmlns:a16="http://schemas.microsoft.com/office/drawing/2014/main" id="{26CEB7DC-03D1-47A5-B9BB-863638EA17C2}"/>
              </a:ext>
            </a:extLst>
          </p:cNvPr>
          <p:cNvGrpSpPr>
            <a:grpSpLocks/>
          </p:cNvGrpSpPr>
          <p:nvPr/>
        </p:nvGrpSpPr>
        <p:grpSpPr bwMode="auto">
          <a:xfrm>
            <a:off x="4303589" y="2853308"/>
            <a:ext cx="433387" cy="647700"/>
            <a:chOff x="9008376" y="4278533"/>
            <a:chExt cx="432048" cy="647700"/>
          </a:xfrm>
        </p:grpSpPr>
        <p:sp>
          <p:nvSpPr>
            <p:cNvPr id="18" name="下矢印 20">
              <a:extLst>
                <a:ext uri="{FF2B5EF4-FFF2-40B4-BE49-F238E27FC236}">
                  <a16:creationId xmlns:a16="http://schemas.microsoft.com/office/drawing/2014/main" id="{D777560B-2DB0-4946-9D75-4DAA3C1FADA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1">
              <a:extLst>
                <a:ext uri="{FF2B5EF4-FFF2-40B4-BE49-F238E27FC236}">
                  <a16:creationId xmlns:a16="http://schemas.microsoft.com/office/drawing/2014/main" id="{C7A6BDC5-4A16-4777-81E5-FF1A2A3FE7AB}"/>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1" name="グループ化 19">
            <a:extLst>
              <a:ext uri="{FF2B5EF4-FFF2-40B4-BE49-F238E27FC236}">
                <a16:creationId xmlns:a16="http://schemas.microsoft.com/office/drawing/2014/main" id="{CF6336A8-AD24-4CB5-BD3E-9604F5EA15CA}"/>
              </a:ext>
            </a:extLst>
          </p:cNvPr>
          <p:cNvGrpSpPr>
            <a:grpSpLocks/>
          </p:cNvGrpSpPr>
          <p:nvPr/>
        </p:nvGrpSpPr>
        <p:grpSpPr bwMode="auto">
          <a:xfrm>
            <a:off x="2772000" y="2276872"/>
            <a:ext cx="433387" cy="647700"/>
            <a:chOff x="9008376" y="4278533"/>
            <a:chExt cx="432048" cy="647700"/>
          </a:xfrm>
        </p:grpSpPr>
        <p:sp>
          <p:nvSpPr>
            <p:cNvPr id="13" name="下矢印 20">
              <a:extLst>
                <a:ext uri="{FF2B5EF4-FFF2-40B4-BE49-F238E27FC236}">
                  <a16:creationId xmlns:a16="http://schemas.microsoft.com/office/drawing/2014/main" id="{FC35BB5E-2BC7-443E-8341-9311910C73B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64EFABF1-95DA-474A-9B27-5F9F6FEC977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5" name="グループ化 25">
            <a:extLst>
              <a:ext uri="{FF2B5EF4-FFF2-40B4-BE49-F238E27FC236}">
                <a16:creationId xmlns:a16="http://schemas.microsoft.com/office/drawing/2014/main" id="{A237CE37-A08F-476B-B870-A9CC78487892}"/>
              </a:ext>
            </a:extLst>
          </p:cNvPr>
          <p:cNvGrpSpPr>
            <a:grpSpLocks/>
          </p:cNvGrpSpPr>
          <p:nvPr/>
        </p:nvGrpSpPr>
        <p:grpSpPr bwMode="auto">
          <a:xfrm>
            <a:off x="5922000" y="5688000"/>
            <a:ext cx="647700" cy="368300"/>
            <a:chOff x="8265543" y="5967772"/>
            <a:chExt cx="647700" cy="369332"/>
          </a:xfrm>
        </p:grpSpPr>
        <p:sp>
          <p:nvSpPr>
            <p:cNvPr id="17" name="下矢印 26">
              <a:extLst>
                <a:ext uri="{FF2B5EF4-FFF2-40B4-BE49-F238E27FC236}">
                  <a16:creationId xmlns:a16="http://schemas.microsoft.com/office/drawing/2014/main" id="{35493AE8-A8B7-4243-BB4E-7CB38D52769C}"/>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7">
              <a:extLst>
                <a:ext uri="{FF2B5EF4-FFF2-40B4-BE49-F238E27FC236}">
                  <a16:creationId xmlns:a16="http://schemas.microsoft.com/office/drawing/2014/main" id="{45E670B2-9BF4-4CE1-A8C5-6C1D1907D15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④</a:t>
              </a:r>
            </a:p>
          </p:txBody>
        </p:sp>
      </p:grpSp>
    </p:spTree>
    <p:extLst>
      <p:ext uri="{BB962C8B-B14F-4D97-AF65-F5344CB8AC3E}">
        <p14:creationId xmlns:p14="http://schemas.microsoft.com/office/powerpoint/2010/main" val="4184170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C86DFAB-6B78-491C-8BA8-A7ECE3E0E288}"/>
              </a:ext>
            </a:extLst>
          </p:cNvPr>
          <p:cNvPicPr>
            <a:picLocks noChangeAspect="1"/>
          </p:cNvPicPr>
          <p:nvPr/>
        </p:nvPicPr>
        <p:blipFill>
          <a:blip r:embed="rId3"/>
          <a:stretch>
            <a:fillRect/>
          </a:stretch>
        </p:blipFill>
        <p:spPr>
          <a:xfrm>
            <a:off x="36003" y="936005"/>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設定変更</a:t>
            </a:r>
            <a:r>
              <a:rPr lang="en-US" altLang="ja-JP" sz="4000" dirty="0"/>
              <a:t>9</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25</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313932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文字サイズ変更は、①</a:t>
            </a:r>
            <a:r>
              <a:rPr lang="en-US" altLang="ja-JP" dirty="0">
                <a:solidFill>
                  <a:schemeClr val="bg1">
                    <a:lumMod val="50000"/>
                  </a:schemeClr>
                </a:solidFill>
                <a:latin typeface="+mn-ea"/>
              </a:rPr>
              <a:t>Appearance</a:t>
            </a:r>
            <a:r>
              <a:rPr lang="ja-JP" altLang="en-US" dirty="0">
                <a:solidFill>
                  <a:schemeClr val="bg1">
                    <a:lumMod val="50000"/>
                  </a:schemeClr>
                </a:solidFill>
                <a:latin typeface="+mn-ea"/>
              </a:rPr>
              <a:t>のところで可能です。こんな感じになります。②</a:t>
            </a:r>
            <a:r>
              <a:rPr lang="en-US" altLang="ja-JP" dirty="0">
                <a:solidFill>
                  <a:schemeClr val="bg1">
                    <a:lumMod val="50000"/>
                  </a:schemeClr>
                </a:solidFill>
                <a:latin typeface="+mn-ea"/>
              </a:rPr>
              <a:t>Editor font size</a:t>
            </a:r>
            <a:r>
              <a:rPr lang="ja-JP" altLang="en-US" dirty="0">
                <a:solidFill>
                  <a:schemeClr val="bg1">
                    <a:lumMod val="50000"/>
                  </a:schemeClr>
                </a:solidFill>
                <a:latin typeface="+mn-ea"/>
              </a:rPr>
              <a:t>のところでサイズ変更を行います。確かデフォルトは</a:t>
            </a:r>
            <a:r>
              <a:rPr lang="en-US" altLang="ja-JP" dirty="0">
                <a:solidFill>
                  <a:schemeClr val="bg1">
                    <a:lumMod val="50000"/>
                  </a:schemeClr>
                </a:solidFill>
                <a:latin typeface="+mn-ea"/>
              </a:rPr>
              <a:t>10</a:t>
            </a:r>
            <a:r>
              <a:rPr lang="ja-JP" altLang="en-US" dirty="0">
                <a:solidFill>
                  <a:schemeClr val="bg1">
                    <a:lumMod val="50000"/>
                  </a:schemeClr>
                </a:solidFill>
                <a:latin typeface="+mn-ea"/>
              </a:rPr>
              <a:t>だったと思いますが、私はすでに</a:t>
            </a:r>
            <a:r>
              <a:rPr lang="en-US" altLang="ja-JP" dirty="0">
                <a:solidFill>
                  <a:schemeClr val="bg1">
                    <a:lumMod val="50000"/>
                  </a:schemeClr>
                </a:solidFill>
                <a:latin typeface="+mn-ea"/>
              </a:rPr>
              <a:t>12</a:t>
            </a:r>
            <a:r>
              <a:rPr lang="ja-JP" altLang="en-US" dirty="0">
                <a:solidFill>
                  <a:schemeClr val="bg1">
                    <a:lumMod val="50000"/>
                  </a:schemeClr>
                </a:solidFill>
                <a:latin typeface="+mn-ea"/>
              </a:rPr>
              <a:t>に変更済みなのでこんな感じになっています。③例えば</a:t>
            </a:r>
            <a:r>
              <a:rPr lang="en-US" altLang="ja-JP" dirty="0">
                <a:solidFill>
                  <a:schemeClr val="bg1">
                    <a:lumMod val="50000"/>
                  </a:schemeClr>
                </a:solidFill>
                <a:latin typeface="+mn-ea"/>
              </a:rPr>
              <a:t>14</a:t>
            </a:r>
            <a:r>
              <a:rPr lang="ja-JP" altLang="en-US" dirty="0">
                <a:solidFill>
                  <a:schemeClr val="bg1">
                    <a:lumMod val="50000"/>
                  </a:schemeClr>
                </a:solidFill>
                <a:latin typeface="+mn-ea"/>
              </a:rPr>
              <a:t>に変更して、④</a:t>
            </a:r>
            <a:r>
              <a:rPr lang="en-US" altLang="ja-JP" dirty="0">
                <a:solidFill>
                  <a:schemeClr val="bg1">
                    <a:lumMod val="50000"/>
                  </a:schemeClr>
                </a:solidFill>
                <a:latin typeface="+mn-ea"/>
              </a:rPr>
              <a:t>Apply</a:t>
            </a:r>
            <a:r>
              <a:rPr lang="ja-JP" altLang="en-US" dirty="0">
                <a:solidFill>
                  <a:schemeClr val="bg1">
                    <a:lumMod val="50000"/>
                  </a:schemeClr>
                </a:solidFill>
                <a:latin typeface="+mn-ea"/>
              </a:rPr>
              <a:t>すると、</a:t>
            </a:r>
            <a:r>
              <a:rPr lang="ja-JP" altLang="en-US" dirty="0">
                <a:latin typeface="+mn-ea"/>
              </a:rPr>
              <a:t>こんな感じになります。⑤</a:t>
            </a:r>
            <a:r>
              <a:rPr lang="en-US" altLang="ja-JP" dirty="0">
                <a:latin typeface="+mn-ea"/>
              </a:rPr>
              <a:t>Console</a:t>
            </a:r>
            <a:r>
              <a:rPr lang="ja-JP" altLang="en-US" dirty="0">
                <a:latin typeface="+mn-ea"/>
              </a:rPr>
              <a:t>画面と呼ばれる赤枠部分の文字が大きくなったのがわかります。こんな感じで、見やすい大きさに変更してご利用ください。⑥</a:t>
            </a:r>
            <a:r>
              <a:rPr lang="en-US" altLang="ja-JP" dirty="0">
                <a:latin typeface="+mn-ea"/>
              </a:rPr>
              <a:t>OK</a:t>
            </a:r>
            <a:r>
              <a:rPr lang="ja-JP" altLang="en-US" dirty="0">
                <a:latin typeface="+mn-ea"/>
              </a:rPr>
              <a:t>。</a:t>
            </a:r>
            <a:endParaRPr lang="en-US" altLang="ja-JP" dirty="0">
              <a:latin typeface="+mn-ea"/>
            </a:endParaRPr>
          </a:p>
        </p:txBody>
      </p:sp>
      <p:sp>
        <p:nvSpPr>
          <p:cNvPr id="21" name="正方形/長方形 20">
            <a:extLst>
              <a:ext uri="{FF2B5EF4-FFF2-40B4-BE49-F238E27FC236}">
                <a16:creationId xmlns:a16="http://schemas.microsoft.com/office/drawing/2014/main" id="{5781F20D-511F-450B-B554-CE9D668AFBB3}"/>
              </a:ext>
            </a:extLst>
          </p:cNvPr>
          <p:cNvSpPr/>
          <p:nvPr/>
        </p:nvSpPr>
        <p:spPr>
          <a:xfrm>
            <a:off x="108000" y="2088000"/>
            <a:ext cx="1748656" cy="422132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2" name="グループ化 25">
            <a:extLst>
              <a:ext uri="{FF2B5EF4-FFF2-40B4-BE49-F238E27FC236}">
                <a16:creationId xmlns:a16="http://schemas.microsoft.com/office/drawing/2014/main" id="{DACA7BF6-602F-4B5D-B4C3-9BA0F3BA47ED}"/>
              </a:ext>
            </a:extLst>
          </p:cNvPr>
          <p:cNvGrpSpPr>
            <a:grpSpLocks/>
          </p:cNvGrpSpPr>
          <p:nvPr/>
        </p:nvGrpSpPr>
        <p:grpSpPr bwMode="auto">
          <a:xfrm>
            <a:off x="56828" y="1412776"/>
            <a:ext cx="647700" cy="368300"/>
            <a:chOff x="8265543" y="5967772"/>
            <a:chExt cx="647700" cy="369332"/>
          </a:xfrm>
        </p:grpSpPr>
        <p:sp>
          <p:nvSpPr>
            <p:cNvPr id="23" name="下矢印 26">
              <a:extLst>
                <a:ext uri="{FF2B5EF4-FFF2-40B4-BE49-F238E27FC236}">
                  <a16:creationId xmlns:a16="http://schemas.microsoft.com/office/drawing/2014/main" id="{C08439AA-7289-4945-AF38-7154EA42542C}"/>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7">
              <a:extLst>
                <a:ext uri="{FF2B5EF4-FFF2-40B4-BE49-F238E27FC236}">
                  <a16:creationId xmlns:a16="http://schemas.microsoft.com/office/drawing/2014/main" id="{A378E50C-4DC4-4B63-9053-4807A85F20A2}"/>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25" name="グループ化 25">
            <a:extLst>
              <a:ext uri="{FF2B5EF4-FFF2-40B4-BE49-F238E27FC236}">
                <a16:creationId xmlns:a16="http://schemas.microsoft.com/office/drawing/2014/main" id="{95C858EB-3FA4-44B7-B388-66FF6BFA6A47}"/>
              </a:ext>
            </a:extLst>
          </p:cNvPr>
          <p:cNvGrpSpPr>
            <a:grpSpLocks/>
          </p:cNvGrpSpPr>
          <p:nvPr/>
        </p:nvGrpSpPr>
        <p:grpSpPr bwMode="auto">
          <a:xfrm>
            <a:off x="4528800" y="5680800"/>
            <a:ext cx="647700" cy="368300"/>
            <a:chOff x="8265543" y="5967772"/>
            <a:chExt cx="647700" cy="369332"/>
          </a:xfrm>
        </p:grpSpPr>
        <p:sp>
          <p:nvSpPr>
            <p:cNvPr id="26" name="下矢印 26">
              <a:extLst>
                <a:ext uri="{FF2B5EF4-FFF2-40B4-BE49-F238E27FC236}">
                  <a16:creationId xmlns:a16="http://schemas.microsoft.com/office/drawing/2014/main" id="{5EA217CF-84AC-4A68-BD95-08A563469FB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7">
              <a:extLst>
                <a:ext uri="{FF2B5EF4-FFF2-40B4-BE49-F238E27FC236}">
                  <a16:creationId xmlns:a16="http://schemas.microsoft.com/office/drawing/2014/main" id="{9AEEF3F6-A8EA-4443-920C-BD201254BE82}"/>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Tree>
    <p:extLst>
      <p:ext uri="{BB962C8B-B14F-4D97-AF65-F5344CB8AC3E}">
        <p14:creationId xmlns:p14="http://schemas.microsoft.com/office/powerpoint/2010/main" val="572406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5AAB8DC-BB5F-4D25-9C7F-09A450E85E90}"/>
              </a:ext>
            </a:extLst>
          </p:cNvPr>
          <p:cNvPicPr>
            <a:picLocks noChangeAspect="1"/>
          </p:cNvPicPr>
          <p:nvPr/>
        </p:nvPicPr>
        <p:blipFill>
          <a:blip r:embed="rId3"/>
          <a:stretch>
            <a:fillRect/>
          </a:stretch>
        </p:blipFill>
        <p:spPr>
          <a:xfrm>
            <a:off x="36003" y="936005"/>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設定変更</a:t>
            </a:r>
            <a:r>
              <a:rPr lang="en-US" altLang="ja-JP" sz="4000" dirty="0"/>
              <a:t>10</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26</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ここまでで、文字の大きさを調整できるようになりました。</a:t>
            </a:r>
            <a:r>
              <a:rPr lang="ja-JP" altLang="en-US" dirty="0">
                <a:solidFill>
                  <a:schemeClr val="bg1">
                    <a:lumMod val="50000"/>
                  </a:schemeClr>
                </a:solidFill>
                <a:latin typeface="+mn-ea"/>
              </a:rPr>
              <a:t>本質的な部分ではありませんが、様々な年代の方が利用しますので配慮が必要な事柄です。</a:t>
            </a:r>
            <a:endParaRPr lang="en-US" altLang="ja-JP" dirty="0">
              <a:solidFill>
                <a:schemeClr val="bg1">
                  <a:lumMod val="50000"/>
                </a:schemeClr>
              </a:solidFill>
              <a:latin typeface="+mn-ea"/>
            </a:endParaRPr>
          </a:p>
        </p:txBody>
      </p:sp>
      <p:pic>
        <p:nvPicPr>
          <p:cNvPr id="6" name="Picture 9">
            <a:extLst>
              <a:ext uri="{FF2B5EF4-FFF2-40B4-BE49-F238E27FC236}">
                <a16:creationId xmlns:a16="http://schemas.microsoft.com/office/drawing/2014/main" id="{B5BB11B0-EDD0-4EBB-AB4D-AC6430105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1942" t="22037" r="32973" b="64308"/>
          <a:stretch>
            <a:fillRect/>
          </a:stretch>
        </p:blipFill>
        <p:spPr bwMode="auto">
          <a:xfrm>
            <a:off x="9228831" y="1309067"/>
            <a:ext cx="620713" cy="10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0139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813544" cy="4365208"/>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dirty="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見栄えの統一、終了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latin typeface="+mn-ea"/>
                <a:sym typeface="Wingdings" panose="05000000000000000000" pitchFamily="2" charset="2"/>
              </a:rPr>
              <a:t>枠の幅、電卓的な利用</a:t>
            </a:r>
            <a:endParaRPr lang="en-US" altLang="ja-JP" sz="2400" dirty="0">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計算の中断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項目と例題、入力ファイルの保存</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作業ディレクトリの変更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dirty="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コピペ実行、出力ファイルの確認、</a:t>
            </a:r>
            <a:r>
              <a:rPr lang="en-US" altLang="ja-JP" sz="2000" dirty="0">
                <a:solidFill>
                  <a:schemeClr val="bg1">
                    <a:lumMod val="50000"/>
                  </a:schemeClr>
                </a:solidFill>
              </a:rPr>
              <a:t>Environment</a:t>
            </a:r>
            <a:r>
              <a:rPr lang="ja-JP" altLang="en-US" sz="2000" dirty="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en-US" altLang="ja-JP" sz="2000" dirty="0">
                <a:solidFill>
                  <a:schemeClr val="bg1">
                    <a:lumMod val="50000"/>
                  </a:schemeClr>
                </a:solidFill>
              </a:rPr>
              <a:t>Win</a:t>
            </a:r>
            <a:r>
              <a:rPr lang="ja-JP" altLang="en-US" sz="2000" dirty="0">
                <a:solidFill>
                  <a:schemeClr val="bg1">
                    <a:lumMod val="50000"/>
                  </a:schemeClr>
                </a:solidFill>
              </a:rPr>
              <a:t>ユーザ向け注意点、応用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27</a:t>
            </a:fld>
            <a:endParaRPr kumimoji="0" lang="en-US" altLang="ja-JP">
              <a:latin typeface="Arial Black" pitchFamily="34" charset="0"/>
            </a:endParaRPr>
          </a:p>
        </p:txBody>
      </p:sp>
    </p:spTree>
    <p:extLst>
      <p:ext uri="{BB962C8B-B14F-4D97-AF65-F5344CB8AC3E}">
        <p14:creationId xmlns:p14="http://schemas.microsoft.com/office/powerpoint/2010/main" val="2044657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5AAB8DC-BB5F-4D25-9C7F-09A450E85E90}"/>
              </a:ext>
            </a:extLst>
          </p:cNvPr>
          <p:cNvPicPr>
            <a:picLocks noChangeAspect="1"/>
          </p:cNvPicPr>
          <p:nvPr/>
        </p:nvPicPr>
        <p:blipFill>
          <a:blip r:embed="rId3"/>
          <a:stretch>
            <a:fillRect/>
          </a:stretch>
        </p:blipFill>
        <p:spPr>
          <a:xfrm>
            <a:off x="36003" y="936005"/>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枠の幅</a:t>
            </a:r>
            <a:r>
              <a:rPr lang="en-US" altLang="ja-JP" sz="4000" dirty="0"/>
              <a:t>1</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28</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latin typeface="+mn-ea"/>
              </a:rPr>
              <a:t>RStudio</a:t>
            </a:r>
            <a:r>
              <a:rPr lang="ja-JP" altLang="en-US" dirty="0">
                <a:latin typeface="+mn-ea"/>
              </a:rPr>
              <a:t>は、ここで見えているだけでも画面が</a:t>
            </a:r>
            <a:r>
              <a:rPr lang="en-US" altLang="ja-JP" dirty="0">
                <a:latin typeface="+mn-ea"/>
              </a:rPr>
              <a:t>3</a:t>
            </a:r>
            <a:r>
              <a:rPr lang="ja-JP" altLang="en-US" dirty="0">
                <a:latin typeface="+mn-ea"/>
              </a:rPr>
              <a:t>分割されていることがわかります。それぞれの画面の高さや幅を変更することができます。</a:t>
            </a:r>
            <a:endParaRPr lang="en-US" altLang="ja-JP" dirty="0">
              <a:latin typeface="+mn-ea"/>
            </a:endParaRPr>
          </a:p>
        </p:txBody>
      </p:sp>
      <p:sp>
        <p:nvSpPr>
          <p:cNvPr id="14" name="正方形/長方形 13">
            <a:extLst>
              <a:ext uri="{FF2B5EF4-FFF2-40B4-BE49-F238E27FC236}">
                <a16:creationId xmlns:a16="http://schemas.microsoft.com/office/drawing/2014/main" id="{896CB850-EA33-4288-9E9E-F629108CB976}"/>
              </a:ext>
            </a:extLst>
          </p:cNvPr>
          <p:cNvSpPr/>
          <p:nvPr/>
        </p:nvSpPr>
        <p:spPr>
          <a:xfrm>
            <a:off x="108000" y="2088000"/>
            <a:ext cx="4845000" cy="422132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 name="正方形/長方形 14">
            <a:extLst>
              <a:ext uri="{FF2B5EF4-FFF2-40B4-BE49-F238E27FC236}">
                <a16:creationId xmlns:a16="http://schemas.microsoft.com/office/drawing/2014/main" id="{33892FEA-481B-4E8F-ACE8-20EE3AFB8A4F}"/>
              </a:ext>
            </a:extLst>
          </p:cNvPr>
          <p:cNvSpPr/>
          <p:nvPr/>
        </p:nvSpPr>
        <p:spPr>
          <a:xfrm>
            <a:off x="5025600" y="2073600"/>
            <a:ext cx="3384000" cy="1224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a:extLst>
              <a:ext uri="{FF2B5EF4-FFF2-40B4-BE49-F238E27FC236}">
                <a16:creationId xmlns:a16="http://schemas.microsoft.com/office/drawing/2014/main" id="{84848B65-4D2E-40CA-B0DE-DE1448F1A20A}"/>
              </a:ext>
            </a:extLst>
          </p:cNvPr>
          <p:cNvSpPr/>
          <p:nvPr/>
        </p:nvSpPr>
        <p:spPr>
          <a:xfrm>
            <a:off x="5025008" y="3717032"/>
            <a:ext cx="3384000" cy="2592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1407688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5AAB8DC-BB5F-4D25-9C7F-09A450E85E90}"/>
              </a:ext>
            </a:extLst>
          </p:cNvPr>
          <p:cNvPicPr>
            <a:picLocks noChangeAspect="1"/>
          </p:cNvPicPr>
          <p:nvPr/>
        </p:nvPicPr>
        <p:blipFill>
          <a:blip r:embed="rId3"/>
          <a:stretch>
            <a:fillRect/>
          </a:stretch>
        </p:blipFill>
        <p:spPr>
          <a:xfrm>
            <a:off x="36003" y="936005"/>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枠の幅</a:t>
            </a:r>
            <a:r>
              <a:rPr lang="en-US" altLang="ja-JP" sz="4000" dirty="0"/>
              <a:t>2</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29</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例えば、①や②のところにカーソルを持っていき、右に移動させると</a:t>
            </a:r>
            <a:r>
              <a:rPr lang="en-US" altLang="ja-JP" dirty="0">
                <a:latin typeface="+mn-ea"/>
              </a:rPr>
              <a:t>…</a:t>
            </a:r>
          </a:p>
        </p:txBody>
      </p:sp>
      <p:grpSp>
        <p:nvGrpSpPr>
          <p:cNvPr id="7" name="グループ化 25">
            <a:extLst>
              <a:ext uri="{FF2B5EF4-FFF2-40B4-BE49-F238E27FC236}">
                <a16:creationId xmlns:a16="http://schemas.microsoft.com/office/drawing/2014/main" id="{869DF3E6-3B07-465F-9D48-09194907C1CE}"/>
              </a:ext>
            </a:extLst>
          </p:cNvPr>
          <p:cNvGrpSpPr>
            <a:grpSpLocks/>
          </p:cNvGrpSpPr>
          <p:nvPr/>
        </p:nvGrpSpPr>
        <p:grpSpPr bwMode="auto">
          <a:xfrm>
            <a:off x="4664968" y="2420888"/>
            <a:ext cx="647700" cy="368300"/>
            <a:chOff x="8265543" y="5967772"/>
            <a:chExt cx="647700" cy="369332"/>
          </a:xfrm>
        </p:grpSpPr>
        <p:sp>
          <p:nvSpPr>
            <p:cNvPr id="8" name="下矢印 26">
              <a:extLst>
                <a:ext uri="{FF2B5EF4-FFF2-40B4-BE49-F238E27FC236}">
                  <a16:creationId xmlns:a16="http://schemas.microsoft.com/office/drawing/2014/main" id="{471F377B-10DE-43D0-8FC3-093F5EBEC5F4}"/>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9" name="テキスト ボックス 27">
              <a:extLst>
                <a:ext uri="{FF2B5EF4-FFF2-40B4-BE49-F238E27FC236}">
                  <a16:creationId xmlns:a16="http://schemas.microsoft.com/office/drawing/2014/main" id="{58D48239-A636-41A4-80E2-16C73A287FC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p>
          </p:txBody>
        </p:sp>
      </p:grpSp>
      <p:grpSp>
        <p:nvGrpSpPr>
          <p:cNvPr id="10" name="グループ化 25">
            <a:extLst>
              <a:ext uri="{FF2B5EF4-FFF2-40B4-BE49-F238E27FC236}">
                <a16:creationId xmlns:a16="http://schemas.microsoft.com/office/drawing/2014/main" id="{3472A371-EA90-4F4C-89E1-F792FA31CCBF}"/>
              </a:ext>
            </a:extLst>
          </p:cNvPr>
          <p:cNvGrpSpPr>
            <a:grpSpLocks/>
          </p:cNvGrpSpPr>
          <p:nvPr/>
        </p:nvGrpSpPr>
        <p:grpSpPr bwMode="auto">
          <a:xfrm>
            <a:off x="4664968" y="4644876"/>
            <a:ext cx="647700" cy="368300"/>
            <a:chOff x="8265543" y="5967772"/>
            <a:chExt cx="647700" cy="369332"/>
          </a:xfrm>
        </p:grpSpPr>
        <p:sp>
          <p:nvSpPr>
            <p:cNvPr id="11" name="下矢印 26">
              <a:extLst>
                <a:ext uri="{FF2B5EF4-FFF2-40B4-BE49-F238E27FC236}">
                  <a16:creationId xmlns:a16="http://schemas.microsoft.com/office/drawing/2014/main" id="{23DED62A-B0C2-4B5B-A6BB-6890DCAB177D}"/>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テキスト ボックス 27">
              <a:extLst>
                <a:ext uri="{FF2B5EF4-FFF2-40B4-BE49-F238E27FC236}">
                  <a16:creationId xmlns:a16="http://schemas.microsoft.com/office/drawing/2014/main" id="{85CA8C3A-86F9-49C1-B027-548F8327DEAA}"/>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259647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03EE8686-4FED-4319-B8C4-0C6E8E76826E}"/>
              </a:ext>
            </a:extLst>
          </p:cNvPr>
          <p:cNvPicPr>
            <a:picLocks noChangeAspect="1"/>
          </p:cNvPicPr>
          <p:nvPr/>
        </p:nvPicPr>
        <p:blipFill>
          <a:blip r:embed="rId3"/>
          <a:stretch>
            <a:fillRect/>
          </a:stretch>
        </p:blipFill>
        <p:spPr>
          <a:xfrm>
            <a:off x="36004" y="936002"/>
            <a:ext cx="7634287" cy="5834063"/>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前提条件</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3</a:t>
            </a:fld>
            <a:endParaRPr lang="en-US" altLang="ja-JP" dirty="0">
              <a:solidFill>
                <a:srgbClr val="000000"/>
              </a:solidFill>
            </a:endParaRPr>
          </a:p>
        </p:txBody>
      </p:sp>
      <p:grpSp>
        <p:nvGrpSpPr>
          <p:cNvPr id="13" name="グループ化 19">
            <a:extLst>
              <a:ext uri="{FF2B5EF4-FFF2-40B4-BE49-F238E27FC236}">
                <a16:creationId xmlns:a16="http://schemas.microsoft.com/office/drawing/2014/main" id="{6F75EFA6-A28B-4EA6-BFE8-F315BB720C69}"/>
              </a:ext>
            </a:extLst>
          </p:cNvPr>
          <p:cNvGrpSpPr>
            <a:grpSpLocks/>
          </p:cNvGrpSpPr>
          <p:nvPr/>
        </p:nvGrpSpPr>
        <p:grpSpPr bwMode="auto">
          <a:xfrm>
            <a:off x="3132000" y="5112000"/>
            <a:ext cx="433387" cy="647700"/>
            <a:chOff x="9008376" y="4278533"/>
            <a:chExt cx="432048" cy="647700"/>
          </a:xfrm>
        </p:grpSpPr>
        <p:sp>
          <p:nvSpPr>
            <p:cNvPr id="15" name="下矢印 20">
              <a:extLst>
                <a:ext uri="{FF2B5EF4-FFF2-40B4-BE49-F238E27FC236}">
                  <a16:creationId xmlns:a16="http://schemas.microsoft.com/office/drawing/2014/main" id="{2E18A6A3-20CA-46D7-8D00-A659122A6D6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1">
              <a:extLst>
                <a:ext uri="{FF2B5EF4-FFF2-40B4-BE49-F238E27FC236}">
                  <a16:creationId xmlns:a16="http://schemas.microsoft.com/office/drawing/2014/main" id="{219033B5-F988-4C1F-B91F-D9FBA525C25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7" name="グループ化 25">
            <a:extLst>
              <a:ext uri="{FF2B5EF4-FFF2-40B4-BE49-F238E27FC236}">
                <a16:creationId xmlns:a16="http://schemas.microsoft.com/office/drawing/2014/main" id="{66422452-BD95-4A9F-8479-E2C6269F8426}"/>
              </a:ext>
            </a:extLst>
          </p:cNvPr>
          <p:cNvGrpSpPr>
            <a:grpSpLocks/>
          </p:cNvGrpSpPr>
          <p:nvPr/>
        </p:nvGrpSpPr>
        <p:grpSpPr bwMode="auto">
          <a:xfrm>
            <a:off x="4520952" y="2132856"/>
            <a:ext cx="647700" cy="368300"/>
            <a:chOff x="8265543" y="5967772"/>
            <a:chExt cx="647700" cy="369332"/>
          </a:xfrm>
        </p:grpSpPr>
        <p:sp>
          <p:nvSpPr>
            <p:cNvPr id="18" name="下矢印 26">
              <a:extLst>
                <a:ext uri="{FF2B5EF4-FFF2-40B4-BE49-F238E27FC236}">
                  <a16:creationId xmlns:a16="http://schemas.microsoft.com/office/drawing/2014/main" id="{18033951-19F1-4E86-8187-53C25C2E1C27}"/>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7">
              <a:extLst>
                <a:ext uri="{FF2B5EF4-FFF2-40B4-BE49-F238E27FC236}">
                  <a16:creationId xmlns:a16="http://schemas.microsoft.com/office/drawing/2014/main" id="{1597CA71-C56E-448B-B5F3-02E6AD709A56}"/>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p>
          </p:txBody>
        </p:sp>
      </p:grpSp>
      <p:grpSp>
        <p:nvGrpSpPr>
          <p:cNvPr id="20" name="グループ化 19">
            <a:extLst>
              <a:ext uri="{FF2B5EF4-FFF2-40B4-BE49-F238E27FC236}">
                <a16:creationId xmlns:a16="http://schemas.microsoft.com/office/drawing/2014/main" id="{6DCB3E50-8C80-4C63-9D61-103DF417438C}"/>
              </a:ext>
            </a:extLst>
          </p:cNvPr>
          <p:cNvGrpSpPr>
            <a:grpSpLocks/>
          </p:cNvGrpSpPr>
          <p:nvPr/>
        </p:nvGrpSpPr>
        <p:grpSpPr bwMode="auto">
          <a:xfrm>
            <a:off x="3528000" y="6140463"/>
            <a:ext cx="433387" cy="647700"/>
            <a:chOff x="9008376" y="4278533"/>
            <a:chExt cx="432048" cy="647700"/>
          </a:xfrm>
        </p:grpSpPr>
        <p:sp>
          <p:nvSpPr>
            <p:cNvPr id="21" name="下矢印 20">
              <a:extLst>
                <a:ext uri="{FF2B5EF4-FFF2-40B4-BE49-F238E27FC236}">
                  <a16:creationId xmlns:a16="http://schemas.microsoft.com/office/drawing/2014/main" id="{DD5E972C-B3E7-4EED-9F0C-4ED7C1B2348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1">
              <a:extLst>
                <a:ext uri="{FF2B5EF4-FFF2-40B4-BE49-F238E27FC236}">
                  <a16:creationId xmlns:a16="http://schemas.microsoft.com/office/drawing/2014/main" id="{66668C20-F71E-4EFB-AF88-B58FE905610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27" name="グループ化 16">
            <a:extLst>
              <a:ext uri="{FF2B5EF4-FFF2-40B4-BE49-F238E27FC236}">
                <a16:creationId xmlns:a16="http://schemas.microsoft.com/office/drawing/2014/main" id="{6599F93D-3738-4E62-BF8F-2F710BFA658F}"/>
              </a:ext>
            </a:extLst>
          </p:cNvPr>
          <p:cNvGrpSpPr>
            <a:grpSpLocks/>
          </p:cNvGrpSpPr>
          <p:nvPr/>
        </p:nvGrpSpPr>
        <p:grpSpPr bwMode="auto">
          <a:xfrm>
            <a:off x="1640632" y="6354000"/>
            <a:ext cx="431800" cy="647700"/>
            <a:chOff x="352800" y="3885221"/>
            <a:chExt cx="432048" cy="647700"/>
          </a:xfrm>
        </p:grpSpPr>
        <p:sp>
          <p:nvSpPr>
            <p:cNvPr id="28" name="下矢印 17">
              <a:extLst>
                <a:ext uri="{FF2B5EF4-FFF2-40B4-BE49-F238E27FC236}">
                  <a16:creationId xmlns:a16="http://schemas.microsoft.com/office/drawing/2014/main" id="{47162C36-079A-45C6-BF79-278D1C88B9A8}"/>
                </a:ext>
              </a:extLst>
            </p:cNvPr>
            <p:cNvSpPr>
              <a:spLocks noChangeArrowheads="1"/>
            </p:cNvSpPr>
            <p:nvPr/>
          </p:nvSpPr>
          <p:spPr bwMode="auto">
            <a:xfrm rot="-5400000">
              <a:off x="252000" y="4065402"/>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18">
              <a:extLst>
                <a:ext uri="{FF2B5EF4-FFF2-40B4-BE49-F238E27FC236}">
                  <a16:creationId xmlns:a16="http://schemas.microsoft.com/office/drawing/2014/main" id="{2E61019B-C13E-49E3-AC05-171086A68E6A}"/>
                </a:ext>
              </a:extLst>
            </p:cNvPr>
            <p:cNvSpPr txBox="1">
              <a:spLocks noChangeArrowheads="1"/>
            </p:cNvSpPr>
            <p:nvPr/>
          </p:nvSpPr>
          <p:spPr bwMode="auto">
            <a:xfrm>
              <a:off x="352800" y="401860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④</a:t>
              </a:r>
            </a:p>
          </p:txBody>
        </p:sp>
      </p:grpSp>
      <p:sp>
        <p:nvSpPr>
          <p:cNvPr id="31" name="Text Box 8">
            <a:extLst>
              <a:ext uri="{FF2B5EF4-FFF2-40B4-BE49-F238E27FC236}">
                <a16:creationId xmlns:a16="http://schemas.microsoft.com/office/drawing/2014/main" id="{6D4BD656-C208-4271-8FCE-EF3191C7762F}"/>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solidFill>
                  <a:srgbClr val="FF0000"/>
                </a:solidFill>
                <a:latin typeface="+mn-ea"/>
              </a:rPr>
              <a:t>①の推奨手順通りにインストールを行っていることが前提</a:t>
            </a:r>
            <a:r>
              <a:rPr lang="ja-JP" altLang="en-US" dirty="0">
                <a:latin typeface="+mn-ea"/>
              </a:rPr>
              <a:t>です。できているつもりでも、実際にはできていなかったという事例が散見されます。実際の作業は②と③ですが、インストールに失敗しているパッケージについては、④を参考にして個別対応しましょう。</a:t>
            </a:r>
            <a:r>
              <a:rPr lang="ja-JP" altLang="en-US" dirty="0">
                <a:solidFill>
                  <a:schemeClr val="bg1">
                    <a:lumMod val="65000"/>
                  </a:schemeClr>
                </a:solidFill>
                <a:latin typeface="+mn-ea"/>
              </a:rPr>
              <a:t>パッケージ名や関数名のスペルミスだったというオチも散見されます。気を付けましょう。</a:t>
            </a:r>
            <a:endParaRPr lang="en-US" altLang="ja-JP" dirty="0">
              <a:solidFill>
                <a:schemeClr val="bg1">
                  <a:lumMod val="65000"/>
                </a:schemeClr>
              </a:solidFill>
              <a:latin typeface="+mn-ea"/>
            </a:endParaRPr>
          </a:p>
        </p:txBody>
      </p:sp>
    </p:spTree>
    <p:extLst>
      <p:ext uri="{BB962C8B-B14F-4D97-AF65-F5344CB8AC3E}">
        <p14:creationId xmlns:p14="http://schemas.microsoft.com/office/powerpoint/2010/main" val="2441883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1DE4FAD-F77A-4E9C-8C02-3024C0BF9450}"/>
              </a:ext>
            </a:extLst>
          </p:cNvPr>
          <p:cNvPicPr>
            <a:picLocks noChangeAspect="1"/>
          </p:cNvPicPr>
          <p:nvPr/>
        </p:nvPicPr>
        <p:blipFill>
          <a:blip r:embed="rId3"/>
          <a:stretch>
            <a:fillRect/>
          </a:stretch>
        </p:blipFill>
        <p:spPr>
          <a:xfrm>
            <a:off x="35821" y="936005"/>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枠の幅</a:t>
            </a:r>
            <a:r>
              <a:rPr lang="en-US" altLang="ja-JP" sz="4000" dirty="0"/>
              <a:t>3</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30</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例えば、①や②のところにカーソルを持っていき、右に移動させると</a:t>
            </a:r>
            <a:r>
              <a:rPr lang="en-US" altLang="ja-JP" dirty="0">
                <a:solidFill>
                  <a:schemeClr val="bg1">
                    <a:lumMod val="50000"/>
                  </a:schemeClr>
                </a:solidFill>
                <a:latin typeface="+mn-ea"/>
              </a:rPr>
              <a:t>…</a:t>
            </a:r>
            <a:r>
              <a:rPr lang="ja-JP" altLang="en-US" dirty="0">
                <a:latin typeface="+mn-ea"/>
              </a:rPr>
              <a:t>③</a:t>
            </a:r>
            <a:r>
              <a:rPr lang="en-US" altLang="ja-JP" dirty="0">
                <a:latin typeface="+mn-ea"/>
              </a:rPr>
              <a:t>Console(</a:t>
            </a:r>
            <a:r>
              <a:rPr lang="ja-JP" altLang="en-US" dirty="0">
                <a:latin typeface="+mn-ea"/>
              </a:rPr>
              <a:t>こんそーる</a:t>
            </a:r>
            <a:r>
              <a:rPr lang="en-US" altLang="ja-JP" dirty="0">
                <a:latin typeface="+mn-ea"/>
              </a:rPr>
              <a:t>)</a:t>
            </a:r>
            <a:r>
              <a:rPr lang="ja-JP" altLang="en-US" dirty="0">
                <a:latin typeface="+mn-ea"/>
              </a:rPr>
              <a:t>画面の幅を広くすることができます。</a:t>
            </a:r>
            <a:endParaRPr lang="en-US" altLang="ja-JP" dirty="0">
              <a:latin typeface="+mn-ea"/>
            </a:endParaRPr>
          </a:p>
        </p:txBody>
      </p:sp>
      <p:grpSp>
        <p:nvGrpSpPr>
          <p:cNvPr id="7" name="グループ化 25">
            <a:extLst>
              <a:ext uri="{FF2B5EF4-FFF2-40B4-BE49-F238E27FC236}">
                <a16:creationId xmlns:a16="http://schemas.microsoft.com/office/drawing/2014/main" id="{869DF3E6-3B07-465F-9D48-09194907C1CE}"/>
              </a:ext>
            </a:extLst>
          </p:cNvPr>
          <p:cNvGrpSpPr>
            <a:grpSpLocks/>
          </p:cNvGrpSpPr>
          <p:nvPr/>
        </p:nvGrpSpPr>
        <p:grpSpPr bwMode="auto">
          <a:xfrm>
            <a:off x="5472000" y="2420888"/>
            <a:ext cx="647700" cy="368300"/>
            <a:chOff x="8265543" y="5967772"/>
            <a:chExt cx="647700" cy="369332"/>
          </a:xfrm>
        </p:grpSpPr>
        <p:sp>
          <p:nvSpPr>
            <p:cNvPr id="8" name="下矢印 26">
              <a:extLst>
                <a:ext uri="{FF2B5EF4-FFF2-40B4-BE49-F238E27FC236}">
                  <a16:creationId xmlns:a16="http://schemas.microsoft.com/office/drawing/2014/main" id="{471F377B-10DE-43D0-8FC3-093F5EBEC5F4}"/>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9" name="テキスト ボックス 27">
              <a:extLst>
                <a:ext uri="{FF2B5EF4-FFF2-40B4-BE49-F238E27FC236}">
                  <a16:creationId xmlns:a16="http://schemas.microsoft.com/office/drawing/2014/main" id="{58D48239-A636-41A4-80E2-16C73A287FC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p>
          </p:txBody>
        </p:sp>
      </p:grpSp>
      <p:grpSp>
        <p:nvGrpSpPr>
          <p:cNvPr id="10" name="グループ化 25">
            <a:extLst>
              <a:ext uri="{FF2B5EF4-FFF2-40B4-BE49-F238E27FC236}">
                <a16:creationId xmlns:a16="http://schemas.microsoft.com/office/drawing/2014/main" id="{3472A371-EA90-4F4C-89E1-F792FA31CCBF}"/>
              </a:ext>
            </a:extLst>
          </p:cNvPr>
          <p:cNvGrpSpPr>
            <a:grpSpLocks/>
          </p:cNvGrpSpPr>
          <p:nvPr/>
        </p:nvGrpSpPr>
        <p:grpSpPr bwMode="auto">
          <a:xfrm>
            <a:off x="5472000" y="4644876"/>
            <a:ext cx="647700" cy="368300"/>
            <a:chOff x="8265543" y="5967772"/>
            <a:chExt cx="647700" cy="369332"/>
          </a:xfrm>
        </p:grpSpPr>
        <p:sp>
          <p:nvSpPr>
            <p:cNvPr id="11" name="下矢印 26">
              <a:extLst>
                <a:ext uri="{FF2B5EF4-FFF2-40B4-BE49-F238E27FC236}">
                  <a16:creationId xmlns:a16="http://schemas.microsoft.com/office/drawing/2014/main" id="{23DED62A-B0C2-4B5B-A6BB-6890DCAB177D}"/>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テキスト ボックス 27">
              <a:extLst>
                <a:ext uri="{FF2B5EF4-FFF2-40B4-BE49-F238E27FC236}">
                  <a16:creationId xmlns:a16="http://schemas.microsoft.com/office/drawing/2014/main" id="{85CA8C3A-86F9-49C1-B027-548F8327DEAA}"/>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
        <p:nvSpPr>
          <p:cNvPr id="14" name="正方形/長方形 13">
            <a:extLst>
              <a:ext uri="{FF2B5EF4-FFF2-40B4-BE49-F238E27FC236}">
                <a16:creationId xmlns:a16="http://schemas.microsoft.com/office/drawing/2014/main" id="{B1155686-6F63-4F6E-8A46-4118A959E0B8}"/>
              </a:ext>
            </a:extLst>
          </p:cNvPr>
          <p:cNvSpPr/>
          <p:nvPr/>
        </p:nvSpPr>
        <p:spPr>
          <a:xfrm>
            <a:off x="108000" y="2088000"/>
            <a:ext cx="5652000" cy="422132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5" name="グループ化 25">
            <a:extLst>
              <a:ext uri="{FF2B5EF4-FFF2-40B4-BE49-F238E27FC236}">
                <a16:creationId xmlns:a16="http://schemas.microsoft.com/office/drawing/2014/main" id="{53894227-9ADD-45BE-8903-DFE6721672E9}"/>
              </a:ext>
            </a:extLst>
          </p:cNvPr>
          <p:cNvGrpSpPr>
            <a:grpSpLocks/>
          </p:cNvGrpSpPr>
          <p:nvPr/>
        </p:nvGrpSpPr>
        <p:grpSpPr bwMode="auto">
          <a:xfrm>
            <a:off x="56828" y="1412776"/>
            <a:ext cx="647700" cy="368300"/>
            <a:chOff x="8265543" y="5967772"/>
            <a:chExt cx="647700" cy="369332"/>
          </a:xfrm>
        </p:grpSpPr>
        <p:sp>
          <p:nvSpPr>
            <p:cNvPr id="16" name="下矢印 26">
              <a:extLst>
                <a:ext uri="{FF2B5EF4-FFF2-40B4-BE49-F238E27FC236}">
                  <a16:creationId xmlns:a16="http://schemas.microsoft.com/office/drawing/2014/main" id="{27675145-9077-46E5-B966-8DB604E40D9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7">
              <a:extLst>
                <a:ext uri="{FF2B5EF4-FFF2-40B4-BE49-F238E27FC236}">
                  <a16:creationId xmlns:a16="http://schemas.microsoft.com/office/drawing/2014/main" id="{C170F49F-973B-462B-BCB4-C8D0DFCE6B79}"/>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3091995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1DE4FAD-F77A-4E9C-8C02-3024C0BF9450}"/>
              </a:ext>
            </a:extLst>
          </p:cNvPr>
          <p:cNvPicPr>
            <a:picLocks noChangeAspect="1"/>
          </p:cNvPicPr>
          <p:nvPr/>
        </p:nvPicPr>
        <p:blipFill>
          <a:blip r:embed="rId3"/>
          <a:stretch>
            <a:fillRect/>
          </a:stretch>
        </p:blipFill>
        <p:spPr>
          <a:xfrm>
            <a:off x="35821" y="936005"/>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枠の幅</a:t>
            </a:r>
            <a:r>
              <a:rPr lang="en-US" altLang="ja-JP" sz="4000" dirty="0"/>
              <a:t>4</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31</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①の部分も同様にして上下させることで</a:t>
            </a:r>
            <a:r>
              <a:rPr lang="en-US" altLang="ja-JP" dirty="0">
                <a:latin typeface="+mn-ea"/>
              </a:rPr>
              <a:t>…</a:t>
            </a:r>
            <a:r>
              <a:rPr lang="ja-JP" altLang="en-US" dirty="0">
                <a:latin typeface="+mn-ea"/>
              </a:rPr>
              <a:t>。</a:t>
            </a:r>
            <a:endParaRPr lang="en-US" altLang="ja-JP" dirty="0">
              <a:latin typeface="+mn-ea"/>
            </a:endParaRPr>
          </a:p>
        </p:txBody>
      </p:sp>
      <p:grpSp>
        <p:nvGrpSpPr>
          <p:cNvPr id="18" name="グループ化 19">
            <a:extLst>
              <a:ext uri="{FF2B5EF4-FFF2-40B4-BE49-F238E27FC236}">
                <a16:creationId xmlns:a16="http://schemas.microsoft.com/office/drawing/2014/main" id="{BF65DF0E-D4F0-4A9E-883A-291972B8BA7E}"/>
              </a:ext>
            </a:extLst>
          </p:cNvPr>
          <p:cNvGrpSpPr>
            <a:grpSpLocks/>
          </p:cNvGrpSpPr>
          <p:nvPr/>
        </p:nvGrpSpPr>
        <p:grpSpPr bwMode="auto">
          <a:xfrm>
            <a:off x="7039893" y="2996952"/>
            <a:ext cx="433387" cy="647700"/>
            <a:chOff x="9008376" y="4278533"/>
            <a:chExt cx="432048" cy="647700"/>
          </a:xfrm>
        </p:grpSpPr>
        <p:sp>
          <p:nvSpPr>
            <p:cNvPr id="19" name="下矢印 20">
              <a:extLst>
                <a:ext uri="{FF2B5EF4-FFF2-40B4-BE49-F238E27FC236}">
                  <a16:creationId xmlns:a16="http://schemas.microsoft.com/office/drawing/2014/main" id="{F9DD0CDC-11C4-4A64-A169-2CAA98BFB0B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1">
              <a:extLst>
                <a:ext uri="{FF2B5EF4-FFF2-40B4-BE49-F238E27FC236}">
                  <a16:creationId xmlns:a16="http://schemas.microsoft.com/office/drawing/2014/main" id="{FF3E3AD5-CC48-454D-B474-2A51090872D5}"/>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1733224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0A6BDAF-EBC2-498D-84D1-01E436A76D6C}"/>
              </a:ext>
            </a:extLst>
          </p:cNvPr>
          <p:cNvPicPr>
            <a:picLocks noChangeAspect="1"/>
          </p:cNvPicPr>
          <p:nvPr/>
        </p:nvPicPr>
        <p:blipFill>
          <a:blip r:embed="rId3"/>
          <a:stretch>
            <a:fillRect/>
          </a:stretch>
        </p:blipFill>
        <p:spPr>
          <a:xfrm>
            <a:off x="36003" y="936005"/>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枠の幅</a:t>
            </a:r>
            <a:r>
              <a:rPr lang="en-US" altLang="ja-JP" sz="4000" dirty="0"/>
              <a:t>5</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32</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①の部分も同様にして上下させることで</a:t>
            </a:r>
            <a:r>
              <a:rPr lang="en-US" altLang="ja-JP" dirty="0">
                <a:solidFill>
                  <a:schemeClr val="bg1">
                    <a:lumMod val="50000"/>
                  </a:schemeClr>
                </a:solidFill>
                <a:latin typeface="+mn-ea"/>
              </a:rPr>
              <a:t>…</a:t>
            </a:r>
            <a:r>
              <a:rPr lang="ja-JP" altLang="en-US" dirty="0">
                <a:latin typeface="+mn-ea"/>
              </a:rPr>
              <a:t>右側の画面の上下幅を変更することができます。状況に応じて見やすいようにいじってください。</a:t>
            </a:r>
            <a:endParaRPr lang="en-US" altLang="ja-JP" dirty="0">
              <a:latin typeface="+mn-ea"/>
            </a:endParaRPr>
          </a:p>
        </p:txBody>
      </p:sp>
      <p:grpSp>
        <p:nvGrpSpPr>
          <p:cNvPr id="18" name="グループ化 19">
            <a:extLst>
              <a:ext uri="{FF2B5EF4-FFF2-40B4-BE49-F238E27FC236}">
                <a16:creationId xmlns:a16="http://schemas.microsoft.com/office/drawing/2014/main" id="{BF65DF0E-D4F0-4A9E-883A-291972B8BA7E}"/>
              </a:ext>
            </a:extLst>
          </p:cNvPr>
          <p:cNvGrpSpPr>
            <a:grpSpLocks/>
          </p:cNvGrpSpPr>
          <p:nvPr/>
        </p:nvGrpSpPr>
        <p:grpSpPr bwMode="auto">
          <a:xfrm>
            <a:off x="7039893" y="2761200"/>
            <a:ext cx="433387" cy="647700"/>
            <a:chOff x="9008376" y="4278533"/>
            <a:chExt cx="432048" cy="647700"/>
          </a:xfrm>
        </p:grpSpPr>
        <p:sp>
          <p:nvSpPr>
            <p:cNvPr id="19" name="下矢印 20">
              <a:extLst>
                <a:ext uri="{FF2B5EF4-FFF2-40B4-BE49-F238E27FC236}">
                  <a16:creationId xmlns:a16="http://schemas.microsoft.com/office/drawing/2014/main" id="{F9DD0CDC-11C4-4A64-A169-2CAA98BFB0B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1">
              <a:extLst>
                <a:ext uri="{FF2B5EF4-FFF2-40B4-BE49-F238E27FC236}">
                  <a16:creationId xmlns:a16="http://schemas.microsoft.com/office/drawing/2014/main" id="{FF3E3AD5-CC48-454D-B474-2A51090872D5}"/>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4041491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E9C36ED-C8AB-4DC0-90E3-E6AA091B431B}"/>
              </a:ext>
            </a:extLst>
          </p:cNvPr>
          <p:cNvPicPr>
            <a:picLocks noChangeAspect="1"/>
          </p:cNvPicPr>
          <p:nvPr/>
        </p:nvPicPr>
        <p:blipFill>
          <a:blip r:embed="rId3"/>
          <a:stretch>
            <a:fillRect/>
          </a:stretch>
        </p:blipFill>
        <p:spPr>
          <a:xfrm>
            <a:off x="36003" y="936005"/>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電卓的な利用</a:t>
            </a:r>
            <a:r>
              <a:rPr lang="en-US" altLang="ja-JP" sz="4000" dirty="0"/>
              <a:t>1</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33</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a:t>
            </a:r>
            <a:r>
              <a:rPr lang="en-US" altLang="ja-JP" dirty="0">
                <a:latin typeface="+mn-ea"/>
              </a:rPr>
              <a:t>Console</a:t>
            </a:r>
            <a:r>
              <a:rPr lang="ja-JP" altLang="en-US" dirty="0">
                <a:latin typeface="+mn-ea"/>
              </a:rPr>
              <a:t>画面上で、②「</a:t>
            </a:r>
            <a:r>
              <a:rPr lang="en-US" altLang="ja-JP" dirty="0">
                <a:solidFill>
                  <a:srgbClr val="669900"/>
                </a:solidFill>
                <a:latin typeface="+mn-ea"/>
              </a:rPr>
              <a:t>1+1</a:t>
            </a:r>
            <a:r>
              <a:rPr lang="ja-JP" altLang="en-US" dirty="0">
                <a:latin typeface="+mn-ea"/>
              </a:rPr>
              <a:t>」と打ち込んでからリターンキーを押したところ。</a:t>
            </a:r>
            <a:r>
              <a:rPr lang="en-US" altLang="ja-JP" dirty="0">
                <a:latin typeface="+mn-ea"/>
              </a:rPr>
              <a:t>2</a:t>
            </a:r>
            <a:r>
              <a:rPr lang="ja-JP" altLang="en-US" dirty="0">
                <a:latin typeface="+mn-ea"/>
              </a:rPr>
              <a:t>という結果が表示されていることがわかります。</a:t>
            </a:r>
            <a:endParaRPr lang="en-US" altLang="ja-JP" dirty="0">
              <a:latin typeface="+mn-ea"/>
            </a:endParaRPr>
          </a:p>
        </p:txBody>
      </p:sp>
      <p:sp>
        <p:nvSpPr>
          <p:cNvPr id="11" name="正方形/長方形 10">
            <a:extLst>
              <a:ext uri="{FF2B5EF4-FFF2-40B4-BE49-F238E27FC236}">
                <a16:creationId xmlns:a16="http://schemas.microsoft.com/office/drawing/2014/main" id="{9892B5A2-5E3C-4E76-A9B0-C1D23BF9E831}"/>
              </a:ext>
            </a:extLst>
          </p:cNvPr>
          <p:cNvSpPr/>
          <p:nvPr/>
        </p:nvSpPr>
        <p:spPr>
          <a:xfrm>
            <a:off x="108000" y="2088000"/>
            <a:ext cx="5652000" cy="422132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3" name="グループ化 25">
            <a:extLst>
              <a:ext uri="{FF2B5EF4-FFF2-40B4-BE49-F238E27FC236}">
                <a16:creationId xmlns:a16="http://schemas.microsoft.com/office/drawing/2014/main" id="{16E3D237-857D-4FDC-9B6B-F65CEBBE5F80}"/>
              </a:ext>
            </a:extLst>
          </p:cNvPr>
          <p:cNvGrpSpPr>
            <a:grpSpLocks/>
          </p:cNvGrpSpPr>
          <p:nvPr/>
        </p:nvGrpSpPr>
        <p:grpSpPr bwMode="auto">
          <a:xfrm>
            <a:off x="56828" y="1412776"/>
            <a:ext cx="647700" cy="368300"/>
            <a:chOff x="8265543" y="5967772"/>
            <a:chExt cx="647700" cy="369332"/>
          </a:xfrm>
        </p:grpSpPr>
        <p:sp>
          <p:nvSpPr>
            <p:cNvPr id="14" name="下矢印 26">
              <a:extLst>
                <a:ext uri="{FF2B5EF4-FFF2-40B4-BE49-F238E27FC236}">
                  <a16:creationId xmlns:a16="http://schemas.microsoft.com/office/drawing/2014/main" id="{5A4F3EE1-F7EF-4BFB-9F41-FF2E356B3552}"/>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7">
              <a:extLst>
                <a:ext uri="{FF2B5EF4-FFF2-40B4-BE49-F238E27FC236}">
                  <a16:creationId xmlns:a16="http://schemas.microsoft.com/office/drawing/2014/main" id="{937884A3-AE51-4217-A9E3-CB5D2B953031}"/>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6" name="グループ化 19">
            <a:extLst>
              <a:ext uri="{FF2B5EF4-FFF2-40B4-BE49-F238E27FC236}">
                <a16:creationId xmlns:a16="http://schemas.microsoft.com/office/drawing/2014/main" id="{8D73789B-2E3D-4776-B73F-3DDEC13F9340}"/>
              </a:ext>
            </a:extLst>
          </p:cNvPr>
          <p:cNvGrpSpPr>
            <a:grpSpLocks/>
          </p:cNvGrpSpPr>
          <p:nvPr/>
        </p:nvGrpSpPr>
        <p:grpSpPr bwMode="auto">
          <a:xfrm>
            <a:off x="684000" y="4849200"/>
            <a:ext cx="433387" cy="647700"/>
            <a:chOff x="9008376" y="4278533"/>
            <a:chExt cx="432048" cy="647700"/>
          </a:xfrm>
        </p:grpSpPr>
        <p:sp>
          <p:nvSpPr>
            <p:cNvPr id="17" name="下矢印 20">
              <a:extLst>
                <a:ext uri="{FF2B5EF4-FFF2-40B4-BE49-F238E27FC236}">
                  <a16:creationId xmlns:a16="http://schemas.microsoft.com/office/drawing/2014/main" id="{DC24F8A2-ADA5-43B5-8E07-9B8C837FB700}"/>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21">
              <a:extLst>
                <a:ext uri="{FF2B5EF4-FFF2-40B4-BE49-F238E27FC236}">
                  <a16:creationId xmlns:a16="http://schemas.microsoft.com/office/drawing/2014/main" id="{A098188B-C40C-4340-83D7-BC410AD9137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Tree>
    <p:extLst>
      <p:ext uri="{BB962C8B-B14F-4D97-AF65-F5344CB8AC3E}">
        <p14:creationId xmlns:p14="http://schemas.microsoft.com/office/powerpoint/2010/main" val="1386088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C8980C5-549B-4D8E-817A-EEC948C64BC6}"/>
              </a:ext>
            </a:extLst>
          </p:cNvPr>
          <p:cNvPicPr>
            <a:picLocks noChangeAspect="1"/>
          </p:cNvPicPr>
          <p:nvPr/>
        </p:nvPicPr>
        <p:blipFill>
          <a:blip r:embed="rId3"/>
          <a:stretch>
            <a:fillRect/>
          </a:stretch>
        </p:blipFill>
        <p:spPr>
          <a:xfrm>
            <a:off x="36003" y="936005"/>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電卓的な利用</a:t>
            </a:r>
            <a:r>
              <a:rPr lang="en-US" altLang="ja-JP" sz="4000" dirty="0"/>
              <a:t>2</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34</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画面上で、②「</a:t>
            </a:r>
            <a:r>
              <a:rPr lang="en-US" altLang="ja-JP" dirty="0">
                <a:solidFill>
                  <a:schemeClr val="bg1">
                    <a:lumMod val="50000"/>
                  </a:schemeClr>
                </a:solidFill>
                <a:latin typeface="+mn-ea"/>
              </a:rPr>
              <a:t>1+1</a:t>
            </a:r>
            <a:r>
              <a:rPr lang="ja-JP" altLang="en-US" dirty="0">
                <a:solidFill>
                  <a:schemeClr val="bg1">
                    <a:lumMod val="50000"/>
                  </a:schemeClr>
                </a:solidFill>
                <a:latin typeface="+mn-ea"/>
              </a:rPr>
              <a:t>」と打ち込んでからリターンキーを押したところ。</a:t>
            </a:r>
            <a:r>
              <a:rPr lang="en-US" altLang="ja-JP" dirty="0">
                <a:solidFill>
                  <a:schemeClr val="bg1">
                    <a:lumMod val="50000"/>
                  </a:schemeClr>
                </a:solidFill>
                <a:latin typeface="+mn-ea"/>
              </a:rPr>
              <a:t>2</a:t>
            </a:r>
            <a:r>
              <a:rPr lang="ja-JP" altLang="en-US" dirty="0">
                <a:solidFill>
                  <a:schemeClr val="bg1">
                    <a:lumMod val="50000"/>
                  </a:schemeClr>
                </a:solidFill>
                <a:latin typeface="+mn-ea"/>
              </a:rPr>
              <a:t>という結果が表示されていることがわかります。</a:t>
            </a:r>
            <a:r>
              <a:rPr lang="ja-JP" altLang="en-US" dirty="0">
                <a:latin typeface="+mn-ea"/>
              </a:rPr>
              <a:t>今度は、③「</a:t>
            </a:r>
            <a:r>
              <a:rPr lang="en-US" altLang="ja-JP" dirty="0">
                <a:solidFill>
                  <a:srgbClr val="669900"/>
                </a:solidFill>
                <a:latin typeface="+mn-ea"/>
              </a:rPr>
              <a:t>10*5</a:t>
            </a:r>
            <a:r>
              <a:rPr lang="ja-JP" altLang="en-US" dirty="0">
                <a:latin typeface="+mn-ea"/>
              </a:rPr>
              <a:t>」で、</a:t>
            </a:r>
            <a:r>
              <a:rPr lang="en-US" altLang="ja-JP" dirty="0">
                <a:latin typeface="+mn-ea"/>
              </a:rPr>
              <a:t>50</a:t>
            </a:r>
            <a:r>
              <a:rPr lang="ja-JP" altLang="en-US" dirty="0">
                <a:latin typeface="+mn-ea"/>
              </a:rPr>
              <a:t>という結果が表示されていることがわかります。</a:t>
            </a:r>
            <a:endParaRPr lang="en-US" altLang="ja-JP" dirty="0">
              <a:latin typeface="+mn-ea"/>
            </a:endParaRPr>
          </a:p>
        </p:txBody>
      </p:sp>
      <p:sp>
        <p:nvSpPr>
          <p:cNvPr id="11" name="正方形/長方形 10">
            <a:extLst>
              <a:ext uri="{FF2B5EF4-FFF2-40B4-BE49-F238E27FC236}">
                <a16:creationId xmlns:a16="http://schemas.microsoft.com/office/drawing/2014/main" id="{9892B5A2-5E3C-4E76-A9B0-C1D23BF9E831}"/>
              </a:ext>
            </a:extLst>
          </p:cNvPr>
          <p:cNvSpPr/>
          <p:nvPr/>
        </p:nvSpPr>
        <p:spPr>
          <a:xfrm>
            <a:off x="108000" y="2088000"/>
            <a:ext cx="5652000" cy="422132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3" name="グループ化 25">
            <a:extLst>
              <a:ext uri="{FF2B5EF4-FFF2-40B4-BE49-F238E27FC236}">
                <a16:creationId xmlns:a16="http://schemas.microsoft.com/office/drawing/2014/main" id="{16E3D237-857D-4FDC-9B6B-F65CEBBE5F80}"/>
              </a:ext>
            </a:extLst>
          </p:cNvPr>
          <p:cNvGrpSpPr>
            <a:grpSpLocks/>
          </p:cNvGrpSpPr>
          <p:nvPr/>
        </p:nvGrpSpPr>
        <p:grpSpPr bwMode="auto">
          <a:xfrm>
            <a:off x="56828" y="1412776"/>
            <a:ext cx="647700" cy="368300"/>
            <a:chOff x="8265543" y="5967772"/>
            <a:chExt cx="647700" cy="369332"/>
          </a:xfrm>
        </p:grpSpPr>
        <p:sp>
          <p:nvSpPr>
            <p:cNvPr id="14" name="下矢印 26">
              <a:extLst>
                <a:ext uri="{FF2B5EF4-FFF2-40B4-BE49-F238E27FC236}">
                  <a16:creationId xmlns:a16="http://schemas.microsoft.com/office/drawing/2014/main" id="{5A4F3EE1-F7EF-4BFB-9F41-FF2E356B3552}"/>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7">
              <a:extLst>
                <a:ext uri="{FF2B5EF4-FFF2-40B4-BE49-F238E27FC236}">
                  <a16:creationId xmlns:a16="http://schemas.microsoft.com/office/drawing/2014/main" id="{937884A3-AE51-4217-A9E3-CB5D2B953031}"/>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6" name="グループ化 19">
            <a:extLst>
              <a:ext uri="{FF2B5EF4-FFF2-40B4-BE49-F238E27FC236}">
                <a16:creationId xmlns:a16="http://schemas.microsoft.com/office/drawing/2014/main" id="{8D73789B-2E3D-4776-B73F-3DDEC13F9340}"/>
              </a:ext>
            </a:extLst>
          </p:cNvPr>
          <p:cNvGrpSpPr>
            <a:grpSpLocks/>
          </p:cNvGrpSpPr>
          <p:nvPr/>
        </p:nvGrpSpPr>
        <p:grpSpPr bwMode="auto">
          <a:xfrm>
            <a:off x="684000" y="4849200"/>
            <a:ext cx="433387" cy="647700"/>
            <a:chOff x="9008376" y="4278533"/>
            <a:chExt cx="432048" cy="647700"/>
          </a:xfrm>
        </p:grpSpPr>
        <p:sp>
          <p:nvSpPr>
            <p:cNvPr id="17" name="下矢印 20">
              <a:extLst>
                <a:ext uri="{FF2B5EF4-FFF2-40B4-BE49-F238E27FC236}">
                  <a16:creationId xmlns:a16="http://schemas.microsoft.com/office/drawing/2014/main" id="{DC24F8A2-ADA5-43B5-8E07-9B8C837FB700}"/>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21">
              <a:extLst>
                <a:ext uri="{FF2B5EF4-FFF2-40B4-BE49-F238E27FC236}">
                  <a16:creationId xmlns:a16="http://schemas.microsoft.com/office/drawing/2014/main" id="{A098188B-C40C-4340-83D7-BC410AD9137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19" name="グループ化 19">
            <a:extLst>
              <a:ext uri="{FF2B5EF4-FFF2-40B4-BE49-F238E27FC236}">
                <a16:creationId xmlns:a16="http://schemas.microsoft.com/office/drawing/2014/main" id="{7FBC581C-C749-4769-8CCC-C686811FF6B6}"/>
              </a:ext>
            </a:extLst>
          </p:cNvPr>
          <p:cNvGrpSpPr>
            <a:grpSpLocks/>
          </p:cNvGrpSpPr>
          <p:nvPr/>
        </p:nvGrpSpPr>
        <p:grpSpPr bwMode="auto">
          <a:xfrm>
            <a:off x="756000" y="5189538"/>
            <a:ext cx="433387" cy="647700"/>
            <a:chOff x="9008376" y="4278533"/>
            <a:chExt cx="432048" cy="647700"/>
          </a:xfrm>
        </p:grpSpPr>
        <p:sp>
          <p:nvSpPr>
            <p:cNvPr id="20" name="下矢印 20">
              <a:extLst>
                <a:ext uri="{FF2B5EF4-FFF2-40B4-BE49-F238E27FC236}">
                  <a16:creationId xmlns:a16="http://schemas.microsoft.com/office/drawing/2014/main" id="{442762F4-515D-4D26-9222-C2CBA42F9DA3}"/>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1">
              <a:extLst>
                <a:ext uri="{FF2B5EF4-FFF2-40B4-BE49-F238E27FC236}">
                  <a16:creationId xmlns:a16="http://schemas.microsoft.com/office/drawing/2014/main" id="{1D508E3C-727B-4C4B-ACDD-77759AB771B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543051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813544" cy="4365208"/>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dirty="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見栄えの統一、終了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枠の幅、電卓的な利用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latin typeface="+mn-ea"/>
                <a:sym typeface="Wingdings" panose="05000000000000000000" pitchFamily="2" charset="2"/>
              </a:rPr>
              <a:t>プロンプト（</a:t>
            </a:r>
            <a:r>
              <a:rPr lang="en-US" altLang="ja-JP" sz="2400" dirty="0">
                <a:latin typeface="+mn-ea"/>
                <a:sym typeface="Wingdings" panose="05000000000000000000" pitchFamily="2" charset="2"/>
              </a:rPr>
              <a:t>&gt;</a:t>
            </a:r>
            <a:r>
              <a:rPr lang="ja-JP" altLang="en-US" sz="2400" dirty="0">
                <a:latin typeface="+mn-ea"/>
                <a:sym typeface="Wingdings" panose="05000000000000000000" pitchFamily="2" charset="2"/>
              </a:rPr>
              <a:t>）、</a:t>
            </a:r>
            <a:r>
              <a:rPr lang="en-US" altLang="ja-JP" sz="2400" dirty="0">
                <a:latin typeface="+mn-ea"/>
                <a:sym typeface="Wingdings" panose="05000000000000000000" pitchFamily="2" charset="2"/>
              </a:rPr>
              <a:t>Console</a:t>
            </a:r>
            <a:r>
              <a:rPr lang="ja-JP" altLang="en-US" sz="2400" dirty="0">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計算の中断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項目と例題、入力ファイルの保存</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作業ディレクトリの変更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dirty="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コピペ実行、出力ファイルの確認、</a:t>
            </a:r>
            <a:r>
              <a:rPr lang="en-US" altLang="ja-JP" sz="2000" dirty="0">
                <a:solidFill>
                  <a:schemeClr val="bg1">
                    <a:lumMod val="50000"/>
                  </a:schemeClr>
                </a:solidFill>
              </a:rPr>
              <a:t>Environment</a:t>
            </a:r>
            <a:r>
              <a:rPr lang="ja-JP" altLang="en-US" sz="2000" dirty="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en-US" altLang="ja-JP" sz="2000" dirty="0">
                <a:solidFill>
                  <a:schemeClr val="bg1">
                    <a:lumMod val="50000"/>
                  </a:schemeClr>
                </a:solidFill>
              </a:rPr>
              <a:t>Win</a:t>
            </a:r>
            <a:r>
              <a:rPr lang="ja-JP" altLang="en-US" sz="2000" dirty="0">
                <a:solidFill>
                  <a:schemeClr val="bg1">
                    <a:lumMod val="50000"/>
                  </a:schemeClr>
                </a:solidFill>
              </a:rPr>
              <a:t>ユーザ向け注意点、応用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35</a:t>
            </a:fld>
            <a:endParaRPr kumimoji="0" lang="en-US" altLang="ja-JP">
              <a:latin typeface="Arial Black" pitchFamily="34" charset="0"/>
            </a:endParaRPr>
          </a:p>
        </p:txBody>
      </p:sp>
    </p:spTree>
    <p:extLst>
      <p:ext uri="{BB962C8B-B14F-4D97-AF65-F5344CB8AC3E}">
        <p14:creationId xmlns:p14="http://schemas.microsoft.com/office/powerpoint/2010/main" val="421462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C8980C5-549B-4D8E-817A-EEC948C64BC6}"/>
              </a:ext>
            </a:extLst>
          </p:cNvPr>
          <p:cNvPicPr>
            <a:picLocks noChangeAspect="1"/>
          </p:cNvPicPr>
          <p:nvPr/>
        </p:nvPicPr>
        <p:blipFill>
          <a:blip r:embed="rId3"/>
          <a:stretch>
            <a:fillRect/>
          </a:stretch>
        </p:blipFill>
        <p:spPr>
          <a:xfrm>
            <a:off x="36003" y="936005"/>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プロンプト（</a:t>
            </a:r>
            <a:r>
              <a:rPr lang="en-US" altLang="ja-JP" sz="4000" dirty="0"/>
              <a:t>&gt;</a:t>
            </a:r>
            <a:r>
              <a:rPr lang="ja-JP" altLang="en-US" sz="4000" dirty="0"/>
              <a:t>）</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36</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ここまでの作業で、コマンドを実行するごとに、その結果が表示されるとともに、①「</a:t>
            </a:r>
            <a:r>
              <a:rPr lang="en-US" altLang="ja-JP" dirty="0">
                <a:solidFill>
                  <a:srgbClr val="FF0000"/>
                </a:solidFill>
                <a:latin typeface="+mn-ea"/>
              </a:rPr>
              <a:t>&gt;</a:t>
            </a:r>
            <a:r>
              <a:rPr lang="ja-JP" altLang="en-US" dirty="0">
                <a:latin typeface="+mn-ea"/>
              </a:rPr>
              <a:t>」が表示されます。これを「</a:t>
            </a:r>
            <a:r>
              <a:rPr lang="ja-JP" altLang="en-US" dirty="0">
                <a:solidFill>
                  <a:srgbClr val="FF0000"/>
                </a:solidFill>
                <a:latin typeface="+mn-ea"/>
              </a:rPr>
              <a:t>プロンプト</a:t>
            </a:r>
            <a:r>
              <a:rPr lang="ja-JP" altLang="en-US" dirty="0">
                <a:latin typeface="+mn-ea"/>
              </a:rPr>
              <a:t>」と言います。これが見えていれば、「直前のコマンド実行が完了している」と解釈してよいです。</a:t>
            </a:r>
            <a:endParaRPr lang="en-US" altLang="ja-JP" dirty="0">
              <a:latin typeface="+mn-ea"/>
            </a:endParaRPr>
          </a:p>
        </p:txBody>
      </p:sp>
      <p:sp>
        <p:nvSpPr>
          <p:cNvPr id="11" name="正方形/長方形 10">
            <a:extLst>
              <a:ext uri="{FF2B5EF4-FFF2-40B4-BE49-F238E27FC236}">
                <a16:creationId xmlns:a16="http://schemas.microsoft.com/office/drawing/2014/main" id="{9892B5A2-5E3C-4E76-A9B0-C1D23BF9E831}"/>
              </a:ext>
            </a:extLst>
          </p:cNvPr>
          <p:cNvSpPr/>
          <p:nvPr/>
        </p:nvSpPr>
        <p:spPr>
          <a:xfrm>
            <a:off x="108000" y="2088000"/>
            <a:ext cx="5652000" cy="422132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2" name="グループ化 19">
            <a:extLst>
              <a:ext uri="{FF2B5EF4-FFF2-40B4-BE49-F238E27FC236}">
                <a16:creationId xmlns:a16="http://schemas.microsoft.com/office/drawing/2014/main" id="{554CABDE-8C04-44D4-9F66-D750F9B7F27A}"/>
              </a:ext>
            </a:extLst>
          </p:cNvPr>
          <p:cNvGrpSpPr>
            <a:grpSpLocks/>
          </p:cNvGrpSpPr>
          <p:nvPr/>
        </p:nvGrpSpPr>
        <p:grpSpPr bwMode="auto">
          <a:xfrm>
            <a:off x="288000" y="5576400"/>
            <a:ext cx="433387" cy="647700"/>
            <a:chOff x="9008376" y="4278533"/>
            <a:chExt cx="432048" cy="647700"/>
          </a:xfrm>
        </p:grpSpPr>
        <p:sp>
          <p:nvSpPr>
            <p:cNvPr id="23" name="下矢印 20">
              <a:extLst>
                <a:ext uri="{FF2B5EF4-FFF2-40B4-BE49-F238E27FC236}">
                  <a16:creationId xmlns:a16="http://schemas.microsoft.com/office/drawing/2014/main" id="{6C52A427-4880-48B1-96C9-127A4768003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D0E1C868-29A7-4E15-B8C5-0B0564E198B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3906069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C8980C5-549B-4D8E-817A-EEC948C64BC6}"/>
              </a:ext>
            </a:extLst>
          </p:cNvPr>
          <p:cNvPicPr>
            <a:picLocks noChangeAspect="1"/>
          </p:cNvPicPr>
          <p:nvPr/>
        </p:nvPicPr>
        <p:blipFill>
          <a:blip r:embed="rId3"/>
          <a:stretch>
            <a:fillRect/>
          </a:stretch>
        </p:blipFill>
        <p:spPr>
          <a:xfrm>
            <a:off x="36003" y="936005"/>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en-US" altLang="ja-JP" sz="4000" dirty="0"/>
              <a:t>Console</a:t>
            </a:r>
            <a:r>
              <a:rPr lang="ja-JP" altLang="en-US" sz="4000" dirty="0"/>
              <a:t>画面クリア</a:t>
            </a:r>
            <a:r>
              <a:rPr lang="en-US" altLang="ja-JP" sz="4000" dirty="0"/>
              <a:t>1</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37</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このあと、</a:t>
            </a:r>
            <a:r>
              <a:rPr lang="en-US" altLang="ja-JP" dirty="0">
                <a:latin typeface="+mn-ea"/>
              </a:rPr>
              <a:t>1</a:t>
            </a:r>
            <a:r>
              <a:rPr lang="ja-JP" altLang="en-US" dirty="0">
                <a:latin typeface="+mn-ea"/>
              </a:rPr>
              <a:t>行</a:t>
            </a:r>
            <a:r>
              <a:rPr lang="en-US" altLang="ja-JP" dirty="0">
                <a:latin typeface="+mn-ea"/>
              </a:rPr>
              <a:t>1</a:t>
            </a:r>
            <a:r>
              <a:rPr lang="ja-JP" altLang="en-US" dirty="0">
                <a:latin typeface="+mn-ea"/>
              </a:rPr>
              <a:t>行コマンドを打ち込んでいくと、常に①</a:t>
            </a:r>
            <a:r>
              <a:rPr lang="en-US" altLang="ja-JP" dirty="0">
                <a:latin typeface="+mn-ea"/>
              </a:rPr>
              <a:t>Console</a:t>
            </a:r>
            <a:r>
              <a:rPr lang="ja-JP" altLang="en-US" dirty="0">
                <a:latin typeface="+mn-ea"/>
              </a:rPr>
              <a:t>画面上の下部である、②のあたりに入力をすることになります。必要に応じて</a:t>
            </a:r>
            <a:r>
              <a:rPr lang="ja-JP" altLang="en-US" dirty="0">
                <a:solidFill>
                  <a:srgbClr val="FF0000"/>
                </a:solidFill>
                <a:latin typeface="+mn-ea"/>
              </a:rPr>
              <a:t>①</a:t>
            </a:r>
            <a:r>
              <a:rPr lang="en-US" altLang="ja-JP" dirty="0">
                <a:solidFill>
                  <a:srgbClr val="FF0000"/>
                </a:solidFill>
                <a:latin typeface="+mn-ea"/>
              </a:rPr>
              <a:t>Console</a:t>
            </a:r>
            <a:r>
              <a:rPr lang="ja-JP" altLang="en-US" dirty="0">
                <a:solidFill>
                  <a:srgbClr val="FF0000"/>
                </a:solidFill>
                <a:latin typeface="+mn-ea"/>
              </a:rPr>
              <a:t>画面をクリア </a:t>
            </a:r>
            <a:r>
              <a:rPr lang="en-US" altLang="ja-JP" dirty="0">
                <a:solidFill>
                  <a:srgbClr val="FF0000"/>
                </a:solidFill>
                <a:latin typeface="+mn-ea"/>
              </a:rPr>
              <a:t>(Clear Console)</a:t>
            </a:r>
            <a:r>
              <a:rPr lang="ja-JP" altLang="en-US" dirty="0">
                <a:solidFill>
                  <a:srgbClr val="FF0000"/>
                </a:solidFill>
                <a:latin typeface="+mn-ea"/>
              </a:rPr>
              <a:t>して、</a:t>
            </a:r>
            <a:r>
              <a:rPr lang="en-US" altLang="ja-JP" dirty="0">
                <a:solidFill>
                  <a:srgbClr val="FF0000"/>
                </a:solidFill>
                <a:latin typeface="+mn-ea"/>
              </a:rPr>
              <a:t>Console</a:t>
            </a:r>
            <a:r>
              <a:rPr lang="ja-JP" altLang="en-US" dirty="0">
                <a:solidFill>
                  <a:srgbClr val="FF0000"/>
                </a:solidFill>
                <a:latin typeface="+mn-ea"/>
              </a:rPr>
              <a:t>画面上部でコマンド入力できるようにするやり方</a:t>
            </a:r>
            <a:r>
              <a:rPr lang="ja-JP" altLang="en-US" dirty="0">
                <a:latin typeface="+mn-ea"/>
              </a:rPr>
              <a:t>を示します。</a:t>
            </a:r>
            <a:endParaRPr lang="en-US" altLang="ja-JP" dirty="0">
              <a:latin typeface="+mn-ea"/>
            </a:endParaRPr>
          </a:p>
        </p:txBody>
      </p:sp>
      <p:sp>
        <p:nvSpPr>
          <p:cNvPr id="11" name="正方形/長方形 10">
            <a:extLst>
              <a:ext uri="{FF2B5EF4-FFF2-40B4-BE49-F238E27FC236}">
                <a16:creationId xmlns:a16="http://schemas.microsoft.com/office/drawing/2014/main" id="{9892B5A2-5E3C-4E76-A9B0-C1D23BF9E831}"/>
              </a:ext>
            </a:extLst>
          </p:cNvPr>
          <p:cNvSpPr/>
          <p:nvPr/>
        </p:nvSpPr>
        <p:spPr>
          <a:xfrm>
            <a:off x="108000" y="2088000"/>
            <a:ext cx="5652000" cy="422132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2" name="グループ化 19">
            <a:extLst>
              <a:ext uri="{FF2B5EF4-FFF2-40B4-BE49-F238E27FC236}">
                <a16:creationId xmlns:a16="http://schemas.microsoft.com/office/drawing/2014/main" id="{554CABDE-8C04-44D4-9F66-D750F9B7F27A}"/>
              </a:ext>
            </a:extLst>
          </p:cNvPr>
          <p:cNvGrpSpPr>
            <a:grpSpLocks/>
          </p:cNvGrpSpPr>
          <p:nvPr/>
        </p:nvGrpSpPr>
        <p:grpSpPr bwMode="auto">
          <a:xfrm>
            <a:off x="288000" y="5576400"/>
            <a:ext cx="433387" cy="647700"/>
            <a:chOff x="9008376" y="4278533"/>
            <a:chExt cx="432048" cy="647700"/>
          </a:xfrm>
        </p:grpSpPr>
        <p:sp>
          <p:nvSpPr>
            <p:cNvPr id="23" name="下矢印 20">
              <a:extLst>
                <a:ext uri="{FF2B5EF4-FFF2-40B4-BE49-F238E27FC236}">
                  <a16:creationId xmlns:a16="http://schemas.microsoft.com/office/drawing/2014/main" id="{6C52A427-4880-48B1-96C9-127A4768003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D0E1C868-29A7-4E15-B8C5-0B0564E198B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4" name="グループ化 25">
            <a:extLst>
              <a:ext uri="{FF2B5EF4-FFF2-40B4-BE49-F238E27FC236}">
                <a16:creationId xmlns:a16="http://schemas.microsoft.com/office/drawing/2014/main" id="{AD77C530-79A8-4510-82C2-9F6596CD89B3}"/>
              </a:ext>
            </a:extLst>
          </p:cNvPr>
          <p:cNvGrpSpPr>
            <a:grpSpLocks/>
          </p:cNvGrpSpPr>
          <p:nvPr/>
        </p:nvGrpSpPr>
        <p:grpSpPr bwMode="auto">
          <a:xfrm>
            <a:off x="56828" y="1412776"/>
            <a:ext cx="647700" cy="368300"/>
            <a:chOff x="8265543" y="5967772"/>
            <a:chExt cx="647700" cy="369332"/>
          </a:xfrm>
        </p:grpSpPr>
        <p:sp>
          <p:nvSpPr>
            <p:cNvPr id="15" name="下矢印 26">
              <a:extLst>
                <a:ext uri="{FF2B5EF4-FFF2-40B4-BE49-F238E27FC236}">
                  <a16:creationId xmlns:a16="http://schemas.microsoft.com/office/drawing/2014/main" id="{B35390FA-34BD-49D7-B874-01135381B85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7">
              <a:extLst>
                <a:ext uri="{FF2B5EF4-FFF2-40B4-BE49-F238E27FC236}">
                  <a16:creationId xmlns:a16="http://schemas.microsoft.com/office/drawing/2014/main" id="{74B51B19-80D8-405D-9597-F6B1AAF6716A}"/>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2707005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C8980C5-549B-4D8E-817A-EEC948C64BC6}"/>
              </a:ext>
            </a:extLst>
          </p:cNvPr>
          <p:cNvPicPr>
            <a:picLocks noChangeAspect="1"/>
          </p:cNvPicPr>
          <p:nvPr/>
        </p:nvPicPr>
        <p:blipFill>
          <a:blip r:embed="rId3"/>
          <a:stretch>
            <a:fillRect/>
          </a:stretch>
        </p:blipFill>
        <p:spPr>
          <a:xfrm>
            <a:off x="36003" y="936005"/>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en-US" altLang="ja-JP" sz="4000" dirty="0"/>
              <a:t>Console</a:t>
            </a:r>
            <a:r>
              <a:rPr lang="ja-JP" altLang="en-US" sz="4000" dirty="0"/>
              <a:t>画面クリア</a:t>
            </a:r>
            <a:r>
              <a:rPr lang="en-US" altLang="ja-JP" sz="4000" dirty="0"/>
              <a:t>2</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38</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基本的には①を押すだけです。</a:t>
            </a:r>
            <a:r>
              <a:rPr lang="ja-JP" altLang="en-US" dirty="0">
                <a:solidFill>
                  <a:schemeClr val="bg1">
                    <a:lumMod val="50000"/>
                  </a:schemeClr>
                </a:solidFill>
                <a:latin typeface="+mn-ea"/>
              </a:rPr>
              <a:t>②</a:t>
            </a:r>
            <a:r>
              <a:rPr lang="en-US" altLang="ja-JP" dirty="0">
                <a:solidFill>
                  <a:schemeClr val="bg1">
                    <a:lumMod val="50000"/>
                  </a:schemeClr>
                </a:solidFill>
                <a:latin typeface="+mn-ea"/>
              </a:rPr>
              <a:t>Edit</a:t>
            </a:r>
            <a:r>
              <a:rPr lang="ja-JP" altLang="en-US" dirty="0">
                <a:solidFill>
                  <a:schemeClr val="bg1">
                    <a:lumMod val="50000"/>
                  </a:schemeClr>
                </a:solidFill>
                <a:latin typeface="+mn-ea"/>
              </a:rPr>
              <a:t>メニューから、③</a:t>
            </a:r>
            <a:r>
              <a:rPr lang="en-US" altLang="ja-JP" dirty="0">
                <a:solidFill>
                  <a:schemeClr val="bg1">
                    <a:lumMod val="50000"/>
                  </a:schemeClr>
                </a:solidFill>
                <a:latin typeface="+mn-ea"/>
              </a:rPr>
              <a:t>Clear Console</a:t>
            </a:r>
            <a:r>
              <a:rPr lang="ja-JP" altLang="en-US" dirty="0">
                <a:solidFill>
                  <a:schemeClr val="bg1">
                    <a:lumMod val="50000"/>
                  </a:schemeClr>
                </a:solidFill>
                <a:latin typeface="+mn-ea"/>
              </a:rPr>
              <a:t>。④キーボード上で「</a:t>
            </a:r>
            <a:r>
              <a:rPr lang="en-US" altLang="ja-JP" dirty="0">
                <a:solidFill>
                  <a:schemeClr val="bg1">
                    <a:lumMod val="50000"/>
                  </a:schemeClr>
                </a:solidFill>
                <a:latin typeface="+mn-ea"/>
              </a:rPr>
              <a:t>Ctrl</a:t>
            </a:r>
            <a:r>
              <a:rPr lang="ja-JP" altLang="en-US" dirty="0">
                <a:solidFill>
                  <a:schemeClr val="bg1">
                    <a:lumMod val="50000"/>
                  </a:schemeClr>
                </a:solidFill>
                <a:latin typeface="+mn-ea"/>
              </a:rPr>
              <a:t>」キーを押しながら「</a:t>
            </a:r>
            <a:r>
              <a:rPr lang="en-US" altLang="ja-JP" dirty="0">
                <a:solidFill>
                  <a:schemeClr val="bg1">
                    <a:lumMod val="50000"/>
                  </a:schemeClr>
                </a:solidFill>
                <a:latin typeface="+mn-ea"/>
              </a:rPr>
              <a:t>L</a:t>
            </a:r>
            <a:r>
              <a:rPr lang="ja-JP" altLang="en-US" dirty="0">
                <a:solidFill>
                  <a:schemeClr val="bg1">
                    <a:lumMod val="50000"/>
                  </a:schemeClr>
                </a:solidFill>
                <a:latin typeface="+mn-ea"/>
              </a:rPr>
              <a:t>」キーを押すのでもかまいません。</a:t>
            </a:r>
            <a:endParaRPr lang="en-US" altLang="ja-JP" dirty="0">
              <a:solidFill>
                <a:schemeClr val="bg1">
                  <a:lumMod val="50000"/>
                </a:schemeClr>
              </a:solidFill>
              <a:latin typeface="+mn-ea"/>
            </a:endParaRPr>
          </a:p>
        </p:txBody>
      </p:sp>
      <p:pic>
        <p:nvPicPr>
          <p:cNvPr id="17" name="図 16">
            <a:extLst>
              <a:ext uri="{FF2B5EF4-FFF2-40B4-BE49-F238E27FC236}">
                <a16:creationId xmlns:a16="http://schemas.microsoft.com/office/drawing/2014/main" id="{CE1AF5FB-59C6-4A37-9FA7-C901EFAD8C2F}"/>
              </a:ext>
            </a:extLst>
          </p:cNvPr>
          <p:cNvPicPr>
            <a:picLocks noChangeAspect="1"/>
          </p:cNvPicPr>
          <p:nvPr/>
        </p:nvPicPr>
        <p:blipFill>
          <a:blip r:embed="rId4"/>
          <a:stretch>
            <a:fillRect/>
          </a:stretch>
        </p:blipFill>
        <p:spPr>
          <a:xfrm>
            <a:off x="396000" y="1440000"/>
            <a:ext cx="2014521" cy="2306012"/>
          </a:xfrm>
          <a:prstGeom prst="rect">
            <a:avLst/>
          </a:prstGeom>
          <a:ln>
            <a:solidFill>
              <a:srgbClr val="000000"/>
            </a:solidFill>
          </a:ln>
        </p:spPr>
      </p:pic>
      <p:grpSp>
        <p:nvGrpSpPr>
          <p:cNvPr id="18" name="グループ化 19">
            <a:extLst>
              <a:ext uri="{FF2B5EF4-FFF2-40B4-BE49-F238E27FC236}">
                <a16:creationId xmlns:a16="http://schemas.microsoft.com/office/drawing/2014/main" id="{51435AAE-CB0E-4BEA-AFCF-30D2D94EEA15}"/>
              </a:ext>
            </a:extLst>
          </p:cNvPr>
          <p:cNvGrpSpPr>
            <a:grpSpLocks/>
          </p:cNvGrpSpPr>
          <p:nvPr/>
        </p:nvGrpSpPr>
        <p:grpSpPr bwMode="auto">
          <a:xfrm>
            <a:off x="2013137" y="3323850"/>
            <a:ext cx="433387" cy="647700"/>
            <a:chOff x="9008376" y="4278533"/>
            <a:chExt cx="432048" cy="647700"/>
          </a:xfrm>
        </p:grpSpPr>
        <p:sp>
          <p:nvSpPr>
            <p:cNvPr id="19" name="下矢印 20">
              <a:extLst>
                <a:ext uri="{FF2B5EF4-FFF2-40B4-BE49-F238E27FC236}">
                  <a16:creationId xmlns:a16="http://schemas.microsoft.com/office/drawing/2014/main" id="{2AD354C4-E22D-43AA-A99E-D46175D0595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1">
              <a:extLst>
                <a:ext uri="{FF2B5EF4-FFF2-40B4-BE49-F238E27FC236}">
                  <a16:creationId xmlns:a16="http://schemas.microsoft.com/office/drawing/2014/main" id="{1E90AB06-289B-4D21-AFEF-025E54F30FA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21" name="グループ化 25">
            <a:extLst>
              <a:ext uri="{FF2B5EF4-FFF2-40B4-BE49-F238E27FC236}">
                <a16:creationId xmlns:a16="http://schemas.microsoft.com/office/drawing/2014/main" id="{077AEF90-DD78-427C-9D15-4EBEE37E8E4E}"/>
              </a:ext>
            </a:extLst>
          </p:cNvPr>
          <p:cNvGrpSpPr>
            <a:grpSpLocks/>
          </p:cNvGrpSpPr>
          <p:nvPr/>
        </p:nvGrpSpPr>
        <p:grpSpPr bwMode="auto">
          <a:xfrm>
            <a:off x="200472" y="906578"/>
            <a:ext cx="647700" cy="368300"/>
            <a:chOff x="8265543" y="5967772"/>
            <a:chExt cx="647700" cy="369332"/>
          </a:xfrm>
        </p:grpSpPr>
        <p:sp>
          <p:nvSpPr>
            <p:cNvPr id="25" name="下矢印 26">
              <a:extLst>
                <a:ext uri="{FF2B5EF4-FFF2-40B4-BE49-F238E27FC236}">
                  <a16:creationId xmlns:a16="http://schemas.microsoft.com/office/drawing/2014/main" id="{CE7DF092-961F-4175-B609-154BB5C3DF12}"/>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7">
              <a:extLst>
                <a:ext uri="{FF2B5EF4-FFF2-40B4-BE49-F238E27FC236}">
                  <a16:creationId xmlns:a16="http://schemas.microsoft.com/office/drawing/2014/main" id="{C44A3E4C-7584-40E3-A80D-0856DEC0C4D8}"/>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27" name="グループ化 13">
            <a:extLst>
              <a:ext uri="{FF2B5EF4-FFF2-40B4-BE49-F238E27FC236}">
                <a16:creationId xmlns:a16="http://schemas.microsoft.com/office/drawing/2014/main" id="{5AE293C2-7A4D-422A-9D04-180DCA97C617}"/>
              </a:ext>
            </a:extLst>
          </p:cNvPr>
          <p:cNvGrpSpPr>
            <a:grpSpLocks/>
          </p:cNvGrpSpPr>
          <p:nvPr/>
        </p:nvGrpSpPr>
        <p:grpSpPr bwMode="auto">
          <a:xfrm>
            <a:off x="252000" y="3322800"/>
            <a:ext cx="431800" cy="647700"/>
            <a:chOff x="352800" y="1904029"/>
            <a:chExt cx="432048" cy="647700"/>
          </a:xfrm>
        </p:grpSpPr>
        <p:sp>
          <p:nvSpPr>
            <p:cNvPr id="28" name="下矢印 14">
              <a:extLst>
                <a:ext uri="{FF2B5EF4-FFF2-40B4-BE49-F238E27FC236}">
                  <a16:creationId xmlns:a16="http://schemas.microsoft.com/office/drawing/2014/main" id="{5B818E85-9676-4CCC-85FB-9D3AF0F9C762}"/>
                </a:ext>
              </a:extLst>
            </p:cNvPr>
            <p:cNvSpPr>
              <a:spLocks noChangeArrowheads="1"/>
            </p:cNvSpPr>
            <p:nvPr/>
          </p:nvSpPr>
          <p:spPr bwMode="auto">
            <a:xfrm rot="-5400000">
              <a:off x="253514" y="208421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15">
              <a:extLst>
                <a:ext uri="{FF2B5EF4-FFF2-40B4-BE49-F238E27FC236}">
                  <a16:creationId xmlns:a16="http://schemas.microsoft.com/office/drawing/2014/main" id="{D012791E-8452-407D-B27E-00703C2D09D1}"/>
                </a:ext>
              </a:extLst>
            </p:cNvPr>
            <p:cNvSpPr txBox="1">
              <a:spLocks noChangeArrowheads="1"/>
            </p:cNvSpPr>
            <p:nvPr/>
          </p:nvSpPr>
          <p:spPr bwMode="auto">
            <a:xfrm>
              <a:off x="352800" y="203741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30" name="グループ化 19">
            <a:extLst>
              <a:ext uri="{FF2B5EF4-FFF2-40B4-BE49-F238E27FC236}">
                <a16:creationId xmlns:a16="http://schemas.microsoft.com/office/drawing/2014/main" id="{D1C77F0F-1BEE-4E3D-94A3-AFD5A78317C7}"/>
              </a:ext>
            </a:extLst>
          </p:cNvPr>
          <p:cNvGrpSpPr>
            <a:grpSpLocks/>
          </p:cNvGrpSpPr>
          <p:nvPr/>
        </p:nvGrpSpPr>
        <p:grpSpPr bwMode="auto">
          <a:xfrm>
            <a:off x="5688000" y="1656000"/>
            <a:ext cx="433387" cy="647700"/>
            <a:chOff x="9008376" y="4278533"/>
            <a:chExt cx="432048" cy="647700"/>
          </a:xfrm>
        </p:grpSpPr>
        <p:sp>
          <p:nvSpPr>
            <p:cNvPr id="31" name="下矢印 20">
              <a:extLst>
                <a:ext uri="{FF2B5EF4-FFF2-40B4-BE49-F238E27FC236}">
                  <a16:creationId xmlns:a16="http://schemas.microsoft.com/office/drawing/2014/main" id="{D1BCD339-F2DD-4152-BB06-237A87AB57B3}"/>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2" name="テキスト ボックス 21">
              <a:extLst>
                <a:ext uri="{FF2B5EF4-FFF2-40B4-BE49-F238E27FC236}">
                  <a16:creationId xmlns:a16="http://schemas.microsoft.com/office/drawing/2014/main" id="{3511085E-6D2E-486E-B25B-4BD35853790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2152524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5C125E3-D427-429A-9C5B-F6F6E7ED7DD5}"/>
              </a:ext>
            </a:extLst>
          </p:cNvPr>
          <p:cNvPicPr>
            <a:picLocks noChangeAspect="1"/>
          </p:cNvPicPr>
          <p:nvPr/>
        </p:nvPicPr>
        <p:blipFill>
          <a:blip r:embed="rId3"/>
          <a:stretch>
            <a:fillRect/>
          </a:stretch>
        </p:blipFill>
        <p:spPr>
          <a:xfrm>
            <a:off x="36000" y="936000"/>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en-US" altLang="ja-JP" sz="4000" dirty="0"/>
              <a:t>Console</a:t>
            </a:r>
            <a:r>
              <a:rPr lang="ja-JP" altLang="en-US" sz="4000" dirty="0"/>
              <a:t>画面クリア</a:t>
            </a:r>
            <a:r>
              <a:rPr lang="en-US" altLang="ja-JP" sz="4000" dirty="0"/>
              <a:t>3</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39</a:t>
            </a:fld>
            <a:endParaRPr kumimoji="0" lang="en-US" altLang="ja-JP" dirty="0">
              <a:latin typeface="Arial Black" pitchFamily="34" charset="0"/>
            </a:endParaRPr>
          </a:p>
        </p:txBody>
      </p:sp>
      <p:sp>
        <p:nvSpPr>
          <p:cNvPr id="7" name="Text Box 8">
            <a:extLst>
              <a:ext uri="{FF2B5EF4-FFF2-40B4-BE49-F238E27FC236}">
                <a16:creationId xmlns:a16="http://schemas.microsoft.com/office/drawing/2014/main" id="{748D5A8A-A8D2-425A-8577-6F1F39DC674F}"/>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基本的には①を押すだけです。②</a:t>
            </a:r>
            <a:r>
              <a:rPr lang="en-US" altLang="ja-JP" dirty="0">
                <a:solidFill>
                  <a:schemeClr val="bg1">
                    <a:lumMod val="50000"/>
                  </a:schemeClr>
                </a:solidFill>
                <a:latin typeface="+mn-ea"/>
              </a:rPr>
              <a:t>Edit</a:t>
            </a:r>
            <a:r>
              <a:rPr lang="ja-JP" altLang="en-US" dirty="0">
                <a:solidFill>
                  <a:schemeClr val="bg1">
                    <a:lumMod val="50000"/>
                  </a:schemeClr>
                </a:solidFill>
                <a:latin typeface="+mn-ea"/>
              </a:rPr>
              <a:t>メニューから、③</a:t>
            </a:r>
            <a:r>
              <a:rPr lang="en-US" altLang="ja-JP" dirty="0">
                <a:solidFill>
                  <a:schemeClr val="bg1">
                    <a:lumMod val="50000"/>
                  </a:schemeClr>
                </a:solidFill>
                <a:latin typeface="+mn-ea"/>
              </a:rPr>
              <a:t>Clear Console</a:t>
            </a:r>
            <a:r>
              <a:rPr lang="ja-JP" altLang="en-US" dirty="0">
                <a:solidFill>
                  <a:schemeClr val="bg1">
                    <a:lumMod val="50000"/>
                  </a:schemeClr>
                </a:solidFill>
                <a:latin typeface="+mn-ea"/>
              </a:rPr>
              <a:t>。④キーボード上で「</a:t>
            </a:r>
            <a:r>
              <a:rPr lang="en-US" altLang="ja-JP" dirty="0">
                <a:solidFill>
                  <a:schemeClr val="bg1">
                    <a:lumMod val="50000"/>
                  </a:schemeClr>
                </a:solidFill>
                <a:latin typeface="+mn-ea"/>
              </a:rPr>
              <a:t>Ctrl</a:t>
            </a:r>
            <a:r>
              <a:rPr lang="ja-JP" altLang="en-US" dirty="0">
                <a:solidFill>
                  <a:schemeClr val="bg1">
                    <a:lumMod val="50000"/>
                  </a:schemeClr>
                </a:solidFill>
                <a:latin typeface="+mn-ea"/>
              </a:rPr>
              <a:t>」キーを押しながら「</a:t>
            </a:r>
            <a:r>
              <a:rPr lang="en-US" altLang="ja-JP" dirty="0">
                <a:solidFill>
                  <a:schemeClr val="bg1">
                    <a:lumMod val="50000"/>
                  </a:schemeClr>
                </a:solidFill>
                <a:latin typeface="+mn-ea"/>
              </a:rPr>
              <a:t>L</a:t>
            </a:r>
            <a:r>
              <a:rPr lang="ja-JP" altLang="en-US" dirty="0">
                <a:solidFill>
                  <a:schemeClr val="bg1">
                    <a:lumMod val="50000"/>
                  </a:schemeClr>
                </a:solidFill>
                <a:latin typeface="+mn-ea"/>
              </a:rPr>
              <a:t>」キーを押すのでもかまいません。</a:t>
            </a:r>
            <a:r>
              <a:rPr lang="ja-JP" altLang="en-US" dirty="0">
                <a:latin typeface="+mn-ea"/>
              </a:rPr>
              <a:t>無事、⑤</a:t>
            </a:r>
            <a:r>
              <a:rPr lang="en-US" altLang="ja-JP" dirty="0">
                <a:latin typeface="+mn-ea"/>
              </a:rPr>
              <a:t>Console</a:t>
            </a:r>
            <a:r>
              <a:rPr lang="ja-JP" altLang="en-US" dirty="0">
                <a:latin typeface="+mn-ea"/>
              </a:rPr>
              <a:t>画面がクリアされました。</a:t>
            </a:r>
            <a:endParaRPr lang="en-US" altLang="ja-JP" dirty="0">
              <a:solidFill>
                <a:schemeClr val="bg1">
                  <a:lumMod val="50000"/>
                </a:schemeClr>
              </a:solidFill>
              <a:latin typeface="+mn-ea"/>
            </a:endParaRPr>
          </a:p>
        </p:txBody>
      </p:sp>
      <p:grpSp>
        <p:nvGrpSpPr>
          <p:cNvPr id="8" name="グループ化 25">
            <a:extLst>
              <a:ext uri="{FF2B5EF4-FFF2-40B4-BE49-F238E27FC236}">
                <a16:creationId xmlns:a16="http://schemas.microsoft.com/office/drawing/2014/main" id="{0A96ED03-5000-4B58-964B-C006B74F3C10}"/>
              </a:ext>
            </a:extLst>
          </p:cNvPr>
          <p:cNvGrpSpPr>
            <a:grpSpLocks/>
          </p:cNvGrpSpPr>
          <p:nvPr/>
        </p:nvGrpSpPr>
        <p:grpSpPr bwMode="auto">
          <a:xfrm>
            <a:off x="56828" y="1412776"/>
            <a:ext cx="647700" cy="368300"/>
            <a:chOff x="8265543" y="5967772"/>
            <a:chExt cx="647700" cy="369332"/>
          </a:xfrm>
        </p:grpSpPr>
        <p:sp>
          <p:nvSpPr>
            <p:cNvPr id="9" name="下矢印 26">
              <a:extLst>
                <a:ext uri="{FF2B5EF4-FFF2-40B4-BE49-F238E27FC236}">
                  <a16:creationId xmlns:a16="http://schemas.microsoft.com/office/drawing/2014/main" id="{5E52FC73-5AD7-409F-82E5-3D9ED15305E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 name="テキスト ボックス 27">
              <a:extLst>
                <a:ext uri="{FF2B5EF4-FFF2-40B4-BE49-F238E27FC236}">
                  <a16:creationId xmlns:a16="http://schemas.microsoft.com/office/drawing/2014/main" id="{33C7FC01-D1B7-48EB-9571-869CC3F769D9}"/>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1128549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328592" cy="936104"/>
          </a:xfrm>
        </p:spPr>
        <p:txBody>
          <a:bodyPr/>
          <a:lstStyle/>
          <a:p>
            <a:r>
              <a:rPr lang="en-US" altLang="ja-JP" sz="4000" dirty="0"/>
              <a:t>RStudio</a:t>
            </a:r>
            <a:r>
              <a:rPr lang="ja-JP" altLang="en-US" sz="4000" dirty="0"/>
              <a:t>の起動</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4</a:t>
            </a:fld>
            <a:endParaRPr lang="en-US" altLang="ja-JP" dirty="0">
              <a:solidFill>
                <a:srgbClr val="000000"/>
              </a:solidFill>
            </a:endParaRPr>
          </a:p>
        </p:txBody>
      </p:sp>
      <p:sp>
        <p:nvSpPr>
          <p:cNvPr id="21" name="Text Box 8">
            <a:extLst>
              <a:ext uri="{FF2B5EF4-FFF2-40B4-BE49-F238E27FC236}">
                <a16:creationId xmlns:a16="http://schemas.microsoft.com/office/drawing/2014/main" id="{418120EE-42F8-4FA4-A9C9-60B5825BC798}"/>
              </a:ext>
            </a:extLst>
          </p:cNvPr>
          <p:cNvSpPr txBox="1">
            <a:spLocks noChangeArrowheads="1"/>
          </p:cNvSpPr>
          <p:nvPr/>
        </p:nvSpPr>
        <p:spPr bwMode="auto">
          <a:xfrm>
            <a:off x="5796172" y="46100"/>
            <a:ext cx="4053371" cy="36933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起動後は、概ねこんな感じになります。</a:t>
            </a:r>
            <a:endParaRPr lang="en-US" altLang="ja-JP" dirty="0">
              <a:latin typeface="+mn-ea"/>
            </a:endParaRPr>
          </a:p>
        </p:txBody>
      </p:sp>
      <p:pic>
        <p:nvPicPr>
          <p:cNvPr id="22" name="図 21">
            <a:extLst>
              <a:ext uri="{FF2B5EF4-FFF2-40B4-BE49-F238E27FC236}">
                <a16:creationId xmlns:a16="http://schemas.microsoft.com/office/drawing/2014/main" id="{B01F4179-46AA-4154-9BB4-F884C2B6740B}"/>
              </a:ext>
            </a:extLst>
          </p:cNvPr>
          <p:cNvPicPr>
            <a:picLocks noChangeAspect="1"/>
          </p:cNvPicPr>
          <p:nvPr/>
        </p:nvPicPr>
        <p:blipFill>
          <a:blip r:embed="rId3"/>
          <a:stretch>
            <a:fillRect/>
          </a:stretch>
        </p:blipFill>
        <p:spPr>
          <a:xfrm>
            <a:off x="36000" y="936000"/>
            <a:ext cx="8715375" cy="5457825"/>
          </a:xfrm>
          <a:prstGeom prst="rect">
            <a:avLst/>
          </a:prstGeom>
        </p:spPr>
      </p:pic>
    </p:spTree>
    <p:extLst>
      <p:ext uri="{BB962C8B-B14F-4D97-AF65-F5344CB8AC3E}">
        <p14:creationId xmlns:p14="http://schemas.microsoft.com/office/powerpoint/2010/main" val="38138257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813544" cy="4365208"/>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dirty="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見栄えの統一、終了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枠の幅、電卓的な利用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latin typeface="+mn-ea"/>
                <a:sym typeface="Wingdings" panose="05000000000000000000" pitchFamily="2" charset="2"/>
              </a:rPr>
              <a:t>計算の中断</a:t>
            </a:r>
            <a:endParaRPr lang="en-US" altLang="ja-JP" sz="2400" dirty="0">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項目と例題、入力ファイルの保存</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作業ディレクトリの変更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dirty="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コピペ実行、出力ファイルの確認、</a:t>
            </a:r>
            <a:r>
              <a:rPr lang="en-US" altLang="ja-JP" sz="2000" dirty="0">
                <a:solidFill>
                  <a:schemeClr val="bg1">
                    <a:lumMod val="50000"/>
                  </a:schemeClr>
                </a:solidFill>
              </a:rPr>
              <a:t>Environment</a:t>
            </a:r>
            <a:r>
              <a:rPr lang="ja-JP" altLang="en-US" sz="2000" dirty="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en-US" altLang="ja-JP" sz="2000" dirty="0">
                <a:solidFill>
                  <a:schemeClr val="bg1">
                    <a:lumMod val="50000"/>
                  </a:schemeClr>
                </a:solidFill>
              </a:rPr>
              <a:t>Win</a:t>
            </a:r>
            <a:r>
              <a:rPr lang="ja-JP" altLang="en-US" sz="2000" dirty="0">
                <a:solidFill>
                  <a:schemeClr val="bg1">
                    <a:lumMod val="50000"/>
                  </a:schemeClr>
                </a:solidFill>
              </a:rPr>
              <a:t>ユーザ向け注意点、応用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40</a:t>
            </a:fld>
            <a:endParaRPr kumimoji="0" lang="en-US" altLang="ja-JP">
              <a:latin typeface="Arial Black" pitchFamily="34" charset="0"/>
            </a:endParaRPr>
          </a:p>
        </p:txBody>
      </p:sp>
    </p:spTree>
    <p:extLst>
      <p:ext uri="{BB962C8B-B14F-4D97-AF65-F5344CB8AC3E}">
        <p14:creationId xmlns:p14="http://schemas.microsoft.com/office/powerpoint/2010/main" val="1941064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5C125E3-D427-429A-9C5B-F6F6E7ED7DD5}"/>
              </a:ext>
            </a:extLst>
          </p:cNvPr>
          <p:cNvPicPr>
            <a:picLocks noChangeAspect="1"/>
          </p:cNvPicPr>
          <p:nvPr/>
        </p:nvPicPr>
        <p:blipFill>
          <a:blip r:embed="rId3"/>
          <a:stretch>
            <a:fillRect/>
          </a:stretch>
        </p:blipFill>
        <p:spPr>
          <a:xfrm>
            <a:off x="36000" y="936000"/>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latin typeface="+mn-ea"/>
              </a:rPr>
              <a:t>計算の中断</a:t>
            </a:r>
            <a:r>
              <a:rPr lang="en-US" altLang="ja-JP" sz="4000" dirty="0">
                <a:latin typeface="+mn-ea"/>
              </a:rPr>
              <a:t>1</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41</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さきほどの①「</a:t>
            </a:r>
            <a:r>
              <a:rPr lang="en-US" altLang="ja-JP" dirty="0">
                <a:latin typeface="+mn-ea"/>
              </a:rPr>
              <a:t>Ctrl </a:t>
            </a:r>
            <a:r>
              <a:rPr lang="en-US" altLang="ja-JP" dirty="0">
                <a:solidFill>
                  <a:srgbClr val="FF0000"/>
                </a:solidFill>
                <a:latin typeface="+mn-ea"/>
              </a:rPr>
              <a:t>+</a:t>
            </a:r>
            <a:r>
              <a:rPr lang="en-US" altLang="ja-JP" dirty="0">
                <a:latin typeface="+mn-ea"/>
              </a:rPr>
              <a:t> L</a:t>
            </a:r>
            <a:r>
              <a:rPr lang="ja-JP" altLang="en-US" dirty="0">
                <a:latin typeface="+mn-ea"/>
              </a:rPr>
              <a:t>」は、「</a:t>
            </a:r>
            <a:r>
              <a:rPr lang="en-US" altLang="ja-JP" dirty="0">
                <a:latin typeface="+mn-ea"/>
              </a:rPr>
              <a:t>Ctrl</a:t>
            </a:r>
            <a:r>
              <a:rPr lang="ja-JP" altLang="en-US" dirty="0">
                <a:latin typeface="+mn-ea"/>
              </a:rPr>
              <a:t>キーを</a:t>
            </a:r>
            <a:r>
              <a:rPr lang="ja-JP" altLang="en-US" dirty="0">
                <a:solidFill>
                  <a:srgbClr val="FF0000"/>
                </a:solidFill>
                <a:latin typeface="+mn-ea"/>
              </a:rPr>
              <a:t>押しながら</a:t>
            </a:r>
            <a:r>
              <a:rPr lang="en-US" altLang="ja-JP" dirty="0">
                <a:latin typeface="+mn-ea"/>
              </a:rPr>
              <a:t>L</a:t>
            </a:r>
            <a:r>
              <a:rPr lang="ja-JP" altLang="en-US" dirty="0">
                <a:latin typeface="+mn-ea"/>
              </a:rPr>
              <a:t>キーを押す」という意味で使いました。</a:t>
            </a:r>
            <a:endParaRPr lang="en-US" altLang="ja-JP" dirty="0">
              <a:latin typeface="+mn-ea"/>
            </a:endParaRPr>
          </a:p>
        </p:txBody>
      </p:sp>
      <p:pic>
        <p:nvPicPr>
          <p:cNvPr id="8" name="図 7">
            <a:extLst>
              <a:ext uri="{FF2B5EF4-FFF2-40B4-BE49-F238E27FC236}">
                <a16:creationId xmlns:a16="http://schemas.microsoft.com/office/drawing/2014/main" id="{F92965B0-4F80-4982-BFFF-B1E4CA417F79}"/>
              </a:ext>
            </a:extLst>
          </p:cNvPr>
          <p:cNvPicPr>
            <a:picLocks noChangeAspect="1"/>
          </p:cNvPicPr>
          <p:nvPr/>
        </p:nvPicPr>
        <p:blipFill>
          <a:blip r:embed="rId4"/>
          <a:stretch>
            <a:fillRect/>
          </a:stretch>
        </p:blipFill>
        <p:spPr>
          <a:xfrm>
            <a:off x="396000" y="1440000"/>
            <a:ext cx="2014521" cy="2306012"/>
          </a:xfrm>
          <a:prstGeom prst="rect">
            <a:avLst/>
          </a:prstGeom>
          <a:ln>
            <a:solidFill>
              <a:srgbClr val="000000"/>
            </a:solidFill>
          </a:ln>
        </p:spPr>
      </p:pic>
      <p:grpSp>
        <p:nvGrpSpPr>
          <p:cNvPr id="9" name="グループ化 19">
            <a:extLst>
              <a:ext uri="{FF2B5EF4-FFF2-40B4-BE49-F238E27FC236}">
                <a16:creationId xmlns:a16="http://schemas.microsoft.com/office/drawing/2014/main" id="{FDC307D3-7B48-4966-AC9A-304F37C3C2B3}"/>
              </a:ext>
            </a:extLst>
          </p:cNvPr>
          <p:cNvGrpSpPr>
            <a:grpSpLocks/>
          </p:cNvGrpSpPr>
          <p:nvPr/>
        </p:nvGrpSpPr>
        <p:grpSpPr bwMode="auto">
          <a:xfrm>
            <a:off x="2013137" y="3323850"/>
            <a:ext cx="433387" cy="647700"/>
            <a:chOff x="9008376" y="4278533"/>
            <a:chExt cx="432048" cy="647700"/>
          </a:xfrm>
        </p:grpSpPr>
        <p:sp>
          <p:nvSpPr>
            <p:cNvPr id="10" name="下矢印 20">
              <a:extLst>
                <a:ext uri="{FF2B5EF4-FFF2-40B4-BE49-F238E27FC236}">
                  <a16:creationId xmlns:a16="http://schemas.microsoft.com/office/drawing/2014/main" id="{8EBD11C6-A476-40FE-9441-A2E7B46ECA9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1" name="テキスト ボックス 21">
              <a:extLst>
                <a:ext uri="{FF2B5EF4-FFF2-40B4-BE49-F238E27FC236}">
                  <a16:creationId xmlns:a16="http://schemas.microsoft.com/office/drawing/2014/main" id="{C207A6DB-3A07-485B-985D-3316D740805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9161245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5C125E3-D427-429A-9C5B-F6F6E7ED7DD5}"/>
              </a:ext>
            </a:extLst>
          </p:cNvPr>
          <p:cNvPicPr>
            <a:picLocks noChangeAspect="1"/>
          </p:cNvPicPr>
          <p:nvPr/>
        </p:nvPicPr>
        <p:blipFill>
          <a:blip r:embed="rId3"/>
          <a:stretch>
            <a:fillRect/>
          </a:stretch>
        </p:blipFill>
        <p:spPr>
          <a:xfrm>
            <a:off x="36000" y="936000"/>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latin typeface="+mn-ea"/>
              </a:rPr>
              <a:t>計算の中断</a:t>
            </a:r>
            <a:r>
              <a:rPr lang="en-US" altLang="ja-JP" sz="4000" dirty="0">
                <a:latin typeface="+mn-ea"/>
              </a:rPr>
              <a:t>2</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42</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さきほどの①「</a:t>
            </a:r>
            <a:r>
              <a:rPr lang="en-US" altLang="ja-JP" dirty="0">
                <a:solidFill>
                  <a:schemeClr val="bg1">
                    <a:lumMod val="50000"/>
                  </a:schemeClr>
                </a:solidFill>
                <a:latin typeface="+mn-ea"/>
              </a:rPr>
              <a:t>Ctrl + L</a:t>
            </a:r>
            <a:r>
              <a:rPr lang="ja-JP" altLang="en-US" dirty="0">
                <a:solidFill>
                  <a:schemeClr val="bg1">
                    <a:lumMod val="50000"/>
                  </a:schemeClr>
                </a:solidFill>
                <a:latin typeface="+mn-ea"/>
              </a:rPr>
              <a:t>」は、「</a:t>
            </a:r>
            <a:r>
              <a:rPr lang="en-US" altLang="ja-JP" dirty="0">
                <a:solidFill>
                  <a:schemeClr val="bg1">
                    <a:lumMod val="50000"/>
                  </a:schemeClr>
                </a:solidFill>
                <a:latin typeface="+mn-ea"/>
              </a:rPr>
              <a:t>Ctrl</a:t>
            </a:r>
            <a:r>
              <a:rPr lang="ja-JP" altLang="en-US" dirty="0">
                <a:solidFill>
                  <a:schemeClr val="bg1">
                    <a:lumMod val="50000"/>
                  </a:schemeClr>
                </a:solidFill>
                <a:latin typeface="+mn-ea"/>
              </a:rPr>
              <a:t>キーを押しながら</a:t>
            </a:r>
            <a:r>
              <a:rPr lang="en-US" altLang="ja-JP" dirty="0">
                <a:solidFill>
                  <a:schemeClr val="bg1">
                    <a:lumMod val="50000"/>
                  </a:schemeClr>
                </a:solidFill>
                <a:latin typeface="+mn-ea"/>
              </a:rPr>
              <a:t>L</a:t>
            </a:r>
            <a:r>
              <a:rPr lang="ja-JP" altLang="en-US" dirty="0">
                <a:solidFill>
                  <a:schemeClr val="bg1">
                    <a:lumMod val="50000"/>
                  </a:schemeClr>
                </a:solidFill>
                <a:latin typeface="+mn-ea"/>
              </a:rPr>
              <a:t>キーを押す」という意味で使いました。</a:t>
            </a:r>
            <a:r>
              <a:rPr lang="ja-JP" altLang="en-US" dirty="0">
                <a:latin typeface="+mn-ea"/>
              </a:rPr>
              <a:t>次に②</a:t>
            </a:r>
            <a:r>
              <a:rPr lang="en-US" altLang="ja-JP" dirty="0">
                <a:latin typeface="+mn-ea"/>
              </a:rPr>
              <a:t>Console</a:t>
            </a:r>
            <a:r>
              <a:rPr lang="ja-JP" altLang="en-US" dirty="0">
                <a:latin typeface="+mn-ea"/>
              </a:rPr>
              <a:t>画面上で、</a:t>
            </a:r>
            <a:r>
              <a:rPr lang="ja-JP" altLang="en-US" dirty="0">
                <a:solidFill>
                  <a:srgbClr val="FF0000"/>
                </a:solidFill>
                <a:latin typeface="+mn-ea"/>
              </a:rPr>
              <a:t>コマンド入力が不完全な状態のときに表示される「</a:t>
            </a:r>
            <a:r>
              <a:rPr lang="en-US" altLang="ja-JP" dirty="0">
                <a:solidFill>
                  <a:srgbClr val="FF0000"/>
                </a:solidFill>
                <a:latin typeface="+mn-ea"/>
              </a:rPr>
              <a:t>+</a:t>
            </a:r>
            <a:r>
              <a:rPr lang="ja-JP" altLang="en-US" dirty="0">
                <a:solidFill>
                  <a:srgbClr val="FF0000"/>
                </a:solidFill>
                <a:latin typeface="+mn-ea"/>
              </a:rPr>
              <a:t>」とその解決策</a:t>
            </a:r>
            <a:r>
              <a:rPr lang="ja-JP" altLang="en-US" dirty="0">
                <a:latin typeface="+mn-ea"/>
              </a:rPr>
              <a:t>を示します。</a:t>
            </a:r>
            <a:endParaRPr lang="en-US" altLang="ja-JP" dirty="0">
              <a:latin typeface="+mn-ea"/>
            </a:endParaRPr>
          </a:p>
        </p:txBody>
      </p:sp>
      <p:grpSp>
        <p:nvGrpSpPr>
          <p:cNvPr id="13" name="グループ化 25">
            <a:extLst>
              <a:ext uri="{FF2B5EF4-FFF2-40B4-BE49-F238E27FC236}">
                <a16:creationId xmlns:a16="http://schemas.microsoft.com/office/drawing/2014/main" id="{89AE1AD5-396D-4824-8C9E-3D1D2D0174A2}"/>
              </a:ext>
            </a:extLst>
          </p:cNvPr>
          <p:cNvGrpSpPr>
            <a:grpSpLocks/>
          </p:cNvGrpSpPr>
          <p:nvPr/>
        </p:nvGrpSpPr>
        <p:grpSpPr bwMode="auto">
          <a:xfrm>
            <a:off x="56828" y="1412776"/>
            <a:ext cx="647700" cy="368300"/>
            <a:chOff x="8265543" y="5967772"/>
            <a:chExt cx="647700" cy="369332"/>
          </a:xfrm>
        </p:grpSpPr>
        <p:sp>
          <p:nvSpPr>
            <p:cNvPr id="14" name="下矢印 26">
              <a:extLst>
                <a:ext uri="{FF2B5EF4-FFF2-40B4-BE49-F238E27FC236}">
                  <a16:creationId xmlns:a16="http://schemas.microsoft.com/office/drawing/2014/main" id="{2C4C5D50-BF48-45C2-851A-A2316F2B66BB}"/>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7">
              <a:extLst>
                <a:ext uri="{FF2B5EF4-FFF2-40B4-BE49-F238E27FC236}">
                  <a16:creationId xmlns:a16="http://schemas.microsoft.com/office/drawing/2014/main" id="{1FEE6D78-CFFB-4CB0-AC0A-448CDCC23AAF}"/>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40008494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233E011-5F3B-4FBC-94BF-CC4B4538E6CA}"/>
              </a:ext>
            </a:extLst>
          </p:cNvPr>
          <p:cNvPicPr>
            <a:picLocks noChangeAspect="1"/>
          </p:cNvPicPr>
          <p:nvPr/>
        </p:nvPicPr>
        <p:blipFill>
          <a:blip r:embed="rId3"/>
          <a:stretch>
            <a:fillRect/>
          </a:stretch>
        </p:blipFill>
        <p:spPr>
          <a:xfrm>
            <a:off x="36003" y="936005"/>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latin typeface="+mn-ea"/>
              </a:rPr>
              <a:t>計算の中断</a:t>
            </a:r>
            <a:r>
              <a:rPr lang="en-US" altLang="ja-JP" sz="4000" dirty="0">
                <a:latin typeface="+mn-ea"/>
              </a:rPr>
              <a:t>3</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43</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さきほどの①「</a:t>
            </a:r>
            <a:r>
              <a:rPr lang="en-US" altLang="ja-JP" dirty="0">
                <a:solidFill>
                  <a:schemeClr val="bg1">
                    <a:lumMod val="50000"/>
                  </a:schemeClr>
                </a:solidFill>
                <a:latin typeface="+mn-ea"/>
              </a:rPr>
              <a:t>Ctrl + L</a:t>
            </a:r>
            <a:r>
              <a:rPr lang="ja-JP" altLang="en-US" dirty="0">
                <a:solidFill>
                  <a:schemeClr val="bg1">
                    <a:lumMod val="50000"/>
                  </a:schemeClr>
                </a:solidFill>
                <a:latin typeface="+mn-ea"/>
              </a:rPr>
              <a:t>」は、「</a:t>
            </a:r>
            <a:r>
              <a:rPr lang="en-US" altLang="ja-JP" dirty="0">
                <a:solidFill>
                  <a:schemeClr val="bg1">
                    <a:lumMod val="50000"/>
                  </a:schemeClr>
                </a:solidFill>
                <a:latin typeface="+mn-ea"/>
              </a:rPr>
              <a:t>Ctrl</a:t>
            </a:r>
            <a:r>
              <a:rPr lang="ja-JP" altLang="en-US" dirty="0">
                <a:solidFill>
                  <a:schemeClr val="bg1">
                    <a:lumMod val="50000"/>
                  </a:schemeClr>
                </a:solidFill>
                <a:latin typeface="+mn-ea"/>
              </a:rPr>
              <a:t>キーを押しながら</a:t>
            </a:r>
            <a:r>
              <a:rPr lang="en-US" altLang="ja-JP" dirty="0">
                <a:solidFill>
                  <a:schemeClr val="bg1">
                    <a:lumMod val="50000"/>
                  </a:schemeClr>
                </a:solidFill>
                <a:latin typeface="+mn-ea"/>
              </a:rPr>
              <a:t>L</a:t>
            </a:r>
            <a:r>
              <a:rPr lang="ja-JP" altLang="en-US" dirty="0">
                <a:solidFill>
                  <a:schemeClr val="bg1">
                    <a:lumMod val="50000"/>
                  </a:schemeClr>
                </a:solidFill>
                <a:latin typeface="+mn-ea"/>
              </a:rPr>
              <a:t>キーを押す」という意味で使いました。次に②</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画面上で、コマンド入力が不完全な状態のときに表示される「</a:t>
            </a:r>
            <a:r>
              <a:rPr lang="en-US" altLang="ja-JP" dirty="0">
                <a:solidFill>
                  <a:schemeClr val="bg1">
                    <a:lumMod val="50000"/>
                  </a:schemeClr>
                </a:solidFill>
                <a:latin typeface="+mn-ea"/>
              </a:rPr>
              <a:t>+</a:t>
            </a:r>
            <a:r>
              <a:rPr lang="ja-JP" altLang="en-US" dirty="0">
                <a:solidFill>
                  <a:schemeClr val="bg1">
                    <a:lumMod val="50000"/>
                  </a:schemeClr>
                </a:solidFill>
                <a:latin typeface="+mn-ea"/>
              </a:rPr>
              <a:t>」とその解決策を示します。</a:t>
            </a:r>
            <a:r>
              <a:rPr lang="ja-JP" altLang="en-US" dirty="0">
                <a:latin typeface="+mn-ea"/>
              </a:rPr>
              <a:t>例として、「</a:t>
            </a:r>
            <a:r>
              <a:rPr lang="en-US" altLang="ja-JP" dirty="0">
                <a:solidFill>
                  <a:srgbClr val="669900"/>
                </a:solidFill>
                <a:latin typeface="+mn-ea"/>
              </a:rPr>
              <a:t>10*5</a:t>
            </a:r>
            <a:r>
              <a:rPr lang="ja-JP" altLang="en-US" dirty="0">
                <a:latin typeface="+mn-ea"/>
              </a:rPr>
              <a:t>」と入力するつもりだったが、意図的に間違えて③「</a:t>
            </a:r>
            <a:r>
              <a:rPr lang="en-US" altLang="ja-JP" dirty="0">
                <a:solidFill>
                  <a:srgbClr val="669900"/>
                </a:solidFill>
                <a:latin typeface="+mn-ea"/>
              </a:rPr>
              <a:t>10*</a:t>
            </a:r>
            <a:r>
              <a:rPr lang="ja-JP" altLang="en-US" dirty="0">
                <a:latin typeface="+mn-ea"/>
              </a:rPr>
              <a:t>」まででリターンキーを押してみましょう。④のようになれば</a:t>
            </a:r>
            <a:r>
              <a:rPr lang="en-US" altLang="ja-JP" dirty="0">
                <a:latin typeface="+mn-ea"/>
              </a:rPr>
              <a:t>OK</a:t>
            </a:r>
            <a:r>
              <a:rPr lang="ja-JP" altLang="en-US" dirty="0">
                <a:latin typeface="+mn-ea"/>
              </a:rPr>
              <a:t>です。</a:t>
            </a:r>
            <a:endParaRPr lang="en-US" altLang="ja-JP" dirty="0">
              <a:latin typeface="+mn-ea"/>
            </a:endParaRPr>
          </a:p>
        </p:txBody>
      </p:sp>
      <p:grpSp>
        <p:nvGrpSpPr>
          <p:cNvPr id="13" name="グループ化 25">
            <a:extLst>
              <a:ext uri="{FF2B5EF4-FFF2-40B4-BE49-F238E27FC236}">
                <a16:creationId xmlns:a16="http://schemas.microsoft.com/office/drawing/2014/main" id="{89AE1AD5-396D-4824-8C9E-3D1D2D0174A2}"/>
              </a:ext>
            </a:extLst>
          </p:cNvPr>
          <p:cNvGrpSpPr>
            <a:grpSpLocks/>
          </p:cNvGrpSpPr>
          <p:nvPr/>
        </p:nvGrpSpPr>
        <p:grpSpPr bwMode="auto">
          <a:xfrm>
            <a:off x="56828" y="1412776"/>
            <a:ext cx="647700" cy="368300"/>
            <a:chOff x="8265543" y="5967772"/>
            <a:chExt cx="647700" cy="369332"/>
          </a:xfrm>
        </p:grpSpPr>
        <p:sp>
          <p:nvSpPr>
            <p:cNvPr id="14" name="下矢印 26">
              <a:extLst>
                <a:ext uri="{FF2B5EF4-FFF2-40B4-BE49-F238E27FC236}">
                  <a16:creationId xmlns:a16="http://schemas.microsoft.com/office/drawing/2014/main" id="{2C4C5D50-BF48-45C2-851A-A2316F2B66BB}"/>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7">
              <a:extLst>
                <a:ext uri="{FF2B5EF4-FFF2-40B4-BE49-F238E27FC236}">
                  <a16:creationId xmlns:a16="http://schemas.microsoft.com/office/drawing/2014/main" id="{1FEE6D78-CFFB-4CB0-AC0A-448CDCC23AAF}"/>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1" name="グループ化 19">
            <a:extLst>
              <a:ext uri="{FF2B5EF4-FFF2-40B4-BE49-F238E27FC236}">
                <a16:creationId xmlns:a16="http://schemas.microsoft.com/office/drawing/2014/main" id="{67F718A2-9A5A-41C2-8C43-FE1ECCE328A4}"/>
              </a:ext>
            </a:extLst>
          </p:cNvPr>
          <p:cNvGrpSpPr>
            <a:grpSpLocks/>
          </p:cNvGrpSpPr>
          <p:nvPr/>
        </p:nvGrpSpPr>
        <p:grpSpPr bwMode="auto">
          <a:xfrm>
            <a:off x="648000" y="1828800"/>
            <a:ext cx="433387" cy="647700"/>
            <a:chOff x="9008376" y="4278533"/>
            <a:chExt cx="432048" cy="647700"/>
          </a:xfrm>
        </p:grpSpPr>
        <p:sp>
          <p:nvSpPr>
            <p:cNvPr id="16" name="下矢印 20">
              <a:extLst>
                <a:ext uri="{FF2B5EF4-FFF2-40B4-BE49-F238E27FC236}">
                  <a16:creationId xmlns:a16="http://schemas.microsoft.com/office/drawing/2014/main" id="{C516D9F7-A5C0-4383-B2AB-5247FE37FF9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1">
              <a:extLst>
                <a:ext uri="{FF2B5EF4-FFF2-40B4-BE49-F238E27FC236}">
                  <a16:creationId xmlns:a16="http://schemas.microsoft.com/office/drawing/2014/main" id="{C52C8FE9-C8F9-438C-AFBC-61447555BD0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8" name="グループ化 1">
            <a:extLst>
              <a:ext uri="{FF2B5EF4-FFF2-40B4-BE49-F238E27FC236}">
                <a16:creationId xmlns:a16="http://schemas.microsoft.com/office/drawing/2014/main" id="{350EF5B3-81E1-47F5-A10F-327D26FFEF1C}"/>
              </a:ext>
            </a:extLst>
          </p:cNvPr>
          <p:cNvGrpSpPr>
            <a:grpSpLocks/>
          </p:cNvGrpSpPr>
          <p:nvPr/>
        </p:nvGrpSpPr>
        <p:grpSpPr bwMode="auto">
          <a:xfrm>
            <a:off x="128836" y="2348880"/>
            <a:ext cx="647700" cy="369332"/>
            <a:chOff x="8773143" y="4154400"/>
            <a:chExt cx="647700" cy="369332"/>
          </a:xfrm>
        </p:grpSpPr>
        <p:sp>
          <p:nvSpPr>
            <p:cNvPr id="19" name="下矢印 29">
              <a:extLst>
                <a:ext uri="{FF2B5EF4-FFF2-40B4-BE49-F238E27FC236}">
                  <a16:creationId xmlns:a16="http://schemas.microsoft.com/office/drawing/2014/main" id="{A894AB4F-FA98-4180-9A43-BE714F27EFF7}"/>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正方形/長方形 1">
              <a:extLst>
                <a:ext uri="{FF2B5EF4-FFF2-40B4-BE49-F238E27FC236}">
                  <a16:creationId xmlns:a16="http://schemas.microsoft.com/office/drawing/2014/main" id="{FDA9E518-C18E-41BB-B3A5-18C5C27B0D85}"/>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14011051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233E011-5F3B-4FBC-94BF-CC4B4538E6CA}"/>
              </a:ext>
            </a:extLst>
          </p:cNvPr>
          <p:cNvPicPr>
            <a:picLocks noChangeAspect="1"/>
          </p:cNvPicPr>
          <p:nvPr/>
        </p:nvPicPr>
        <p:blipFill>
          <a:blip r:embed="rId3"/>
          <a:stretch>
            <a:fillRect/>
          </a:stretch>
        </p:blipFill>
        <p:spPr>
          <a:xfrm>
            <a:off x="36003" y="936005"/>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latin typeface="+mn-ea"/>
              </a:rPr>
              <a:t>計算の中断</a:t>
            </a:r>
            <a:r>
              <a:rPr lang="en-US" altLang="ja-JP" sz="4000" dirty="0">
                <a:latin typeface="+mn-ea"/>
              </a:rPr>
              <a:t>4</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44</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非推奨ですが、どうにかしてこのままの状態で</a:t>
            </a:r>
            <a:r>
              <a:rPr lang="en-US" altLang="ja-JP" dirty="0">
                <a:latin typeface="+mn-ea"/>
              </a:rPr>
              <a:t>10*5</a:t>
            </a:r>
            <a:r>
              <a:rPr lang="ja-JP" altLang="en-US" dirty="0">
                <a:latin typeface="+mn-ea"/>
              </a:rPr>
              <a:t>を計算したい場合は、⑤の状態から「</a:t>
            </a:r>
            <a:r>
              <a:rPr lang="en-US" altLang="ja-JP" dirty="0">
                <a:solidFill>
                  <a:srgbClr val="669900"/>
                </a:solidFill>
                <a:latin typeface="+mn-ea"/>
              </a:rPr>
              <a:t>5</a:t>
            </a:r>
            <a:r>
              <a:rPr lang="ja-JP" altLang="en-US" dirty="0">
                <a:latin typeface="+mn-ea"/>
              </a:rPr>
              <a:t>」と打ち込んでリターンキーを押します。</a:t>
            </a:r>
            <a:endParaRPr lang="en-US" altLang="ja-JP" dirty="0">
              <a:latin typeface="+mn-ea"/>
            </a:endParaRPr>
          </a:p>
        </p:txBody>
      </p:sp>
      <p:grpSp>
        <p:nvGrpSpPr>
          <p:cNvPr id="18" name="グループ化 1">
            <a:extLst>
              <a:ext uri="{FF2B5EF4-FFF2-40B4-BE49-F238E27FC236}">
                <a16:creationId xmlns:a16="http://schemas.microsoft.com/office/drawing/2014/main" id="{E658C981-7BF5-4313-B135-D33B8D9516A7}"/>
              </a:ext>
            </a:extLst>
          </p:cNvPr>
          <p:cNvGrpSpPr>
            <a:grpSpLocks/>
          </p:cNvGrpSpPr>
          <p:nvPr/>
        </p:nvGrpSpPr>
        <p:grpSpPr bwMode="auto">
          <a:xfrm>
            <a:off x="344860" y="2348880"/>
            <a:ext cx="647700" cy="369332"/>
            <a:chOff x="8773143" y="4154400"/>
            <a:chExt cx="647700" cy="369332"/>
          </a:xfrm>
        </p:grpSpPr>
        <p:sp>
          <p:nvSpPr>
            <p:cNvPr id="19" name="下矢印 29">
              <a:extLst>
                <a:ext uri="{FF2B5EF4-FFF2-40B4-BE49-F238E27FC236}">
                  <a16:creationId xmlns:a16="http://schemas.microsoft.com/office/drawing/2014/main" id="{9000C019-2D6D-40A0-A241-08AB2291C761}"/>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正方形/長方形 1">
              <a:extLst>
                <a:ext uri="{FF2B5EF4-FFF2-40B4-BE49-F238E27FC236}">
                  <a16:creationId xmlns:a16="http://schemas.microsoft.com/office/drawing/2014/main" id="{C017327B-8214-48E2-AC89-C7F6C385F579}"/>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8767139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D2EBAA7-2DE7-4F04-BCEE-7DC65AD6D8FC}"/>
              </a:ext>
            </a:extLst>
          </p:cNvPr>
          <p:cNvPicPr>
            <a:picLocks noChangeAspect="1"/>
          </p:cNvPicPr>
          <p:nvPr/>
        </p:nvPicPr>
        <p:blipFill>
          <a:blip r:embed="rId3"/>
          <a:stretch>
            <a:fillRect/>
          </a:stretch>
        </p:blipFill>
        <p:spPr>
          <a:xfrm>
            <a:off x="36003" y="936005"/>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latin typeface="+mn-ea"/>
              </a:rPr>
              <a:t>計算の中断</a:t>
            </a:r>
            <a:r>
              <a:rPr lang="en-US" altLang="ja-JP" sz="4000" dirty="0">
                <a:latin typeface="+mn-ea"/>
              </a:rPr>
              <a:t>5</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45</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非推奨ですが、どうにかしてこのままの状態で</a:t>
            </a:r>
            <a:r>
              <a:rPr lang="en-US" altLang="ja-JP" dirty="0">
                <a:solidFill>
                  <a:schemeClr val="bg1">
                    <a:lumMod val="50000"/>
                  </a:schemeClr>
                </a:solidFill>
                <a:latin typeface="+mn-ea"/>
              </a:rPr>
              <a:t>10*5</a:t>
            </a:r>
            <a:r>
              <a:rPr lang="ja-JP" altLang="en-US" dirty="0">
                <a:solidFill>
                  <a:schemeClr val="bg1">
                    <a:lumMod val="50000"/>
                  </a:schemeClr>
                </a:solidFill>
                <a:latin typeface="+mn-ea"/>
              </a:rPr>
              <a:t>を計算したい場合は、⑤の状態から「</a:t>
            </a:r>
            <a:r>
              <a:rPr lang="en-US" altLang="ja-JP" dirty="0">
                <a:solidFill>
                  <a:schemeClr val="bg1">
                    <a:lumMod val="50000"/>
                  </a:schemeClr>
                </a:solidFill>
                <a:latin typeface="+mn-ea"/>
              </a:rPr>
              <a:t>5</a:t>
            </a:r>
            <a:r>
              <a:rPr lang="ja-JP" altLang="en-US" dirty="0">
                <a:solidFill>
                  <a:schemeClr val="bg1">
                    <a:lumMod val="50000"/>
                  </a:schemeClr>
                </a:solidFill>
                <a:latin typeface="+mn-ea"/>
              </a:rPr>
              <a:t>」と打ち込んでリターンキーを押します。</a:t>
            </a:r>
            <a:r>
              <a:rPr lang="ja-JP" altLang="en-US" dirty="0">
                <a:latin typeface="+mn-ea"/>
              </a:rPr>
              <a:t>⑥無事「</a:t>
            </a:r>
            <a:r>
              <a:rPr lang="en-US" altLang="ja-JP" dirty="0">
                <a:latin typeface="+mn-ea"/>
              </a:rPr>
              <a:t>10*5</a:t>
            </a:r>
            <a:r>
              <a:rPr lang="ja-JP" altLang="en-US" dirty="0">
                <a:latin typeface="+mn-ea"/>
              </a:rPr>
              <a:t>」の計算結果である</a:t>
            </a:r>
            <a:r>
              <a:rPr lang="en-US" altLang="ja-JP" dirty="0">
                <a:latin typeface="+mn-ea"/>
              </a:rPr>
              <a:t>50</a:t>
            </a:r>
            <a:r>
              <a:rPr lang="ja-JP" altLang="en-US" dirty="0">
                <a:latin typeface="+mn-ea"/>
              </a:rPr>
              <a:t>が表示され、⑦プロンプトが表示されていることがわかります。</a:t>
            </a:r>
            <a:endParaRPr lang="en-US" altLang="ja-JP" dirty="0">
              <a:latin typeface="+mn-ea"/>
            </a:endParaRPr>
          </a:p>
        </p:txBody>
      </p:sp>
      <p:grpSp>
        <p:nvGrpSpPr>
          <p:cNvPr id="11" name="グループ化 19">
            <a:extLst>
              <a:ext uri="{FF2B5EF4-FFF2-40B4-BE49-F238E27FC236}">
                <a16:creationId xmlns:a16="http://schemas.microsoft.com/office/drawing/2014/main" id="{8F69B750-7B8D-4C1B-BA60-6221C04E6D15}"/>
              </a:ext>
            </a:extLst>
          </p:cNvPr>
          <p:cNvGrpSpPr>
            <a:grpSpLocks/>
          </p:cNvGrpSpPr>
          <p:nvPr/>
        </p:nvGrpSpPr>
        <p:grpSpPr bwMode="auto">
          <a:xfrm>
            <a:off x="792000" y="2167200"/>
            <a:ext cx="433387" cy="647700"/>
            <a:chOff x="9008376" y="4278533"/>
            <a:chExt cx="432048" cy="647700"/>
          </a:xfrm>
        </p:grpSpPr>
        <p:sp>
          <p:nvSpPr>
            <p:cNvPr id="13" name="下矢印 20">
              <a:extLst>
                <a:ext uri="{FF2B5EF4-FFF2-40B4-BE49-F238E27FC236}">
                  <a16:creationId xmlns:a16="http://schemas.microsoft.com/office/drawing/2014/main" id="{B062BEC9-07BF-48F6-9699-2E2A961E001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D8C3FD42-1EB2-490C-AC97-A8A22DF321A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grpSp>
        <p:nvGrpSpPr>
          <p:cNvPr id="15" name="グループ化 1">
            <a:extLst>
              <a:ext uri="{FF2B5EF4-FFF2-40B4-BE49-F238E27FC236}">
                <a16:creationId xmlns:a16="http://schemas.microsoft.com/office/drawing/2014/main" id="{9E50C536-F712-43F7-BD67-4E80A57E59D0}"/>
              </a:ext>
            </a:extLst>
          </p:cNvPr>
          <p:cNvGrpSpPr>
            <a:grpSpLocks/>
          </p:cNvGrpSpPr>
          <p:nvPr/>
        </p:nvGrpSpPr>
        <p:grpSpPr bwMode="auto">
          <a:xfrm>
            <a:off x="128836" y="2772668"/>
            <a:ext cx="647700" cy="369332"/>
            <a:chOff x="8773143" y="4154400"/>
            <a:chExt cx="647700" cy="369332"/>
          </a:xfrm>
        </p:grpSpPr>
        <p:sp>
          <p:nvSpPr>
            <p:cNvPr id="16" name="下矢印 29">
              <a:extLst>
                <a:ext uri="{FF2B5EF4-FFF2-40B4-BE49-F238E27FC236}">
                  <a16:creationId xmlns:a16="http://schemas.microsoft.com/office/drawing/2014/main" id="{C59EC31B-E59B-4512-AE21-FD216ABFA69A}"/>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正方形/長方形 1">
              <a:extLst>
                <a:ext uri="{FF2B5EF4-FFF2-40B4-BE49-F238E27FC236}">
                  <a16:creationId xmlns:a16="http://schemas.microsoft.com/office/drawing/2014/main" id="{D52680EA-46C0-4C3D-AB0C-CF2980755318}"/>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spTree>
    <p:extLst>
      <p:ext uri="{BB962C8B-B14F-4D97-AF65-F5344CB8AC3E}">
        <p14:creationId xmlns:p14="http://schemas.microsoft.com/office/powerpoint/2010/main" val="613327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E6D99FA-EEA0-4DFE-9E17-B1A27ABDB9D4}"/>
              </a:ext>
            </a:extLst>
          </p:cNvPr>
          <p:cNvPicPr>
            <a:picLocks noChangeAspect="1"/>
          </p:cNvPicPr>
          <p:nvPr/>
        </p:nvPicPr>
        <p:blipFill>
          <a:blip r:embed="rId3"/>
          <a:stretch>
            <a:fillRect/>
          </a:stretch>
        </p:blipFill>
        <p:spPr>
          <a:xfrm>
            <a:off x="36003" y="936005"/>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latin typeface="+mn-ea"/>
              </a:rPr>
              <a:t>計算の中断</a:t>
            </a:r>
            <a:r>
              <a:rPr lang="en-US" altLang="ja-JP" sz="4000" dirty="0">
                <a:latin typeface="+mn-ea"/>
              </a:rPr>
              <a:t>6</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46</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①もう</a:t>
            </a:r>
            <a:r>
              <a:rPr lang="en-US" altLang="ja-JP" dirty="0">
                <a:latin typeface="+mn-ea"/>
              </a:rPr>
              <a:t>1</a:t>
            </a:r>
            <a:r>
              <a:rPr lang="ja-JP" altLang="en-US" dirty="0">
                <a:latin typeface="+mn-ea"/>
              </a:rPr>
              <a:t>回同じ状況にします。「プロンプト</a:t>
            </a:r>
            <a:r>
              <a:rPr lang="en-US" altLang="ja-JP" dirty="0">
                <a:latin typeface="+mn-ea"/>
              </a:rPr>
              <a:t>(&gt;)</a:t>
            </a:r>
            <a:r>
              <a:rPr lang="ja-JP" altLang="en-US" dirty="0">
                <a:latin typeface="+mn-ea"/>
              </a:rPr>
              <a:t>」ではなく、②</a:t>
            </a:r>
            <a:r>
              <a:rPr lang="ja-JP" altLang="en-US" dirty="0">
                <a:solidFill>
                  <a:srgbClr val="FF0000"/>
                </a:solidFill>
                <a:latin typeface="+mn-ea"/>
              </a:rPr>
              <a:t>「</a:t>
            </a:r>
            <a:r>
              <a:rPr lang="en-US" altLang="ja-JP" dirty="0">
                <a:solidFill>
                  <a:srgbClr val="FF0000"/>
                </a:solidFill>
                <a:latin typeface="+mn-ea"/>
              </a:rPr>
              <a:t>+</a:t>
            </a:r>
            <a:r>
              <a:rPr lang="ja-JP" altLang="en-US" dirty="0">
                <a:solidFill>
                  <a:srgbClr val="FF0000"/>
                </a:solidFill>
                <a:latin typeface="+mn-ea"/>
              </a:rPr>
              <a:t>」になってしまったときの推奨手順は、③「</a:t>
            </a:r>
            <a:r>
              <a:rPr lang="en-US" altLang="ja-JP" dirty="0">
                <a:solidFill>
                  <a:srgbClr val="FF0000"/>
                </a:solidFill>
                <a:latin typeface="+mn-ea"/>
              </a:rPr>
              <a:t>Esc</a:t>
            </a:r>
            <a:r>
              <a:rPr lang="ja-JP" altLang="en-US" dirty="0">
                <a:solidFill>
                  <a:srgbClr val="FF0000"/>
                </a:solidFill>
                <a:latin typeface="+mn-ea"/>
              </a:rPr>
              <a:t>」キー</a:t>
            </a:r>
            <a:r>
              <a:rPr lang="ja-JP" altLang="en-US" dirty="0">
                <a:latin typeface="+mn-ea"/>
              </a:rPr>
              <a:t>。または「</a:t>
            </a:r>
            <a:r>
              <a:rPr lang="en-US" altLang="ja-JP" dirty="0">
                <a:latin typeface="+mn-ea"/>
              </a:rPr>
              <a:t>Ctrl + C</a:t>
            </a:r>
            <a:r>
              <a:rPr lang="ja-JP" altLang="en-US" dirty="0">
                <a:latin typeface="+mn-ea"/>
              </a:rPr>
              <a:t>」または「</a:t>
            </a:r>
            <a:r>
              <a:rPr lang="en-US" altLang="ja-JP" dirty="0">
                <a:latin typeface="+mn-ea"/>
              </a:rPr>
              <a:t>Ctrl + Z</a:t>
            </a:r>
            <a:r>
              <a:rPr lang="ja-JP" altLang="en-US" dirty="0">
                <a:latin typeface="+mn-ea"/>
              </a:rPr>
              <a:t>」。</a:t>
            </a:r>
            <a:endParaRPr lang="en-US" altLang="ja-JP" dirty="0">
              <a:latin typeface="+mn-ea"/>
            </a:endParaRPr>
          </a:p>
        </p:txBody>
      </p:sp>
      <p:grpSp>
        <p:nvGrpSpPr>
          <p:cNvPr id="18" name="グループ化 19">
            <a:extLst>
              <a:ext uri="{FF2B5EF4-FFF2-40B4-BE49-F238E27FC236}">
                <a16:creationId xmlns:a16="http://schemas.microsoft.com/office/drawing/2014/main" id="{6E2239F7-0ED2-4735-90AA-7B9D81F89352}"/>
              </a:ext>
            </a:extLst>
          </p:cNvPr>
          <p:cNvGrpSpPr>
            <a:grpSpLocks/>
          </p:cNvGrpSpPr>
          <p:nvPr/>
        </p:nvGrpSpPr>
        <p:grpSpPr bwMode="auto">
          <a:xfrm>
            <a:off x="792000" y="2349252"/>
            <a:ext cx="433387" cy="647700"/>
            <a:chOff x="9008376" y="4278533"/>
            <a:chExt cx="432048" cy="647700"/>
          </a:xfrm>
        </p:grpSpPr>
        <p:sp>
          <p:nvSpPr>
            <p:cNvPr id="19" name="下矢印 20">
              <a:extLst>
                <a:ext uri="{FF2B5EF4-FFF2-40B4-BE49-F238E27FC236}">
                  <a16:creationId xmlns:a16="http://schemas.microsoft.com/office/drawing/2014/main" id="{4642A22C-6F73-4B93-A0A8-9F5D460D00CE}"/>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1">
              <a:extLst>
                <a:ext uri="{FF2B5EF4-FFF2-40B4-BE49-F238E27FC236}">
                  <a16:creationId xmlns:a16="http://schemas.microsoft.com/office/drawing/2014/main" id="{03F1469A-164F-4027-BDB1-D130E3AA46C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1" name="グループ化 1">
            <a:extLst>
              <a:ext uri="{FF2B5EF4-FFF2-40B4-BE49-F238E27FC236}">
                <a16:creationId xmlns:a16="http://schemas.microsoft.com/office/drawing/2014/main" id="{787A6775-48DB-476F-869F-A7188690EE75}"/>
              </a:ext>
            </a:extLst>
          </p:cNvPr>
          <p:cNvGrpSpPr>
            <a:grpSpLocks/>
          </p:cNvGrpSpPr>
          <p:nvPr/>
        </p:nvGrpSpPr>
        <p:grpSpPr bwMode="auto">
          <a:xfrm>
            <a:off x="128836" y="2880000"/>
            <a:ext cx="647700" cy="369332"/>
            <a:chOff x="8773143" y="4154400"/>
            <a:chExt cx="647700" cy="369332"/>
          </a:xfrm>
        </p:grpSpPr>
        <p:sp>
          <p:nvSpPr>
            <p:cNvPr id="22" name="下矢印 29">
              <a:extLst>
                <a:ext uri="{FF2B5EF4-FFF2-40B4-BE49-F238E27FC236}">
                  <a16:creationId xmlns:a16="http://schemas.microsoft.com/office/drawing/2014/main" id="{FBDD5CF8-8766-4030-B843-5775F65ABF1C}"/>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正方形/長方形 1">
              <a:extLst>
                <a:ext uri="{FF2B5EF4-FFF2-40B4-BE49-F238E27FC236}">
                  <a16:creationId xmlns:a16="http://schemas.microsoft.com/office/drawing/2014/main" id="{A5A03C42-0CB6-476C-AFCC-B899270F6C4A}"/>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pic>
        <p:nvPicPr>
          <p:cNvPr id="24" name="図 23">
            <a:extLst>
              <a:ext uri="{FF2B5EF4-FFF2-40B4-BE49-F238E27FC236}">
                <a16:creationId xmlns:a16="http://schemas.microsoft.com/office/drawing/2014/main" id="{3FBE4A40-E15B-410C-BBBE-DD174E3F9589}"/>
              </a:ext>
            </a:extLst>
          </p:cNvPr>
          <p:cNvPicPr>
            <a:picLocks noChangeAspect="1"/>
          </p:cNvPicPr>
          <p:nvPr/>
        </p:nvPicPr>
        <p:blipFill>
          <a:blip r:embed="rId4"/>
          <a:stretch>
            <a:fillRect/>
          </a:stretch>
        </p:blipFill>
        <p:spPr>
          <a:xfrm>
            <a:off x="3800872" y="2312090"/>
            <a:ext cx="3642676" cy="4343776"/>
          </a:xfrm>
          <a:prstGeom prst="rect">
            <a:avLst/>
          </a:prstGeom>
        </p:spPr>
      </p:pic>
      <p:grpSp>
        <p:nvGrpSpPr>
          <p:cNvPr id="25" name="グループ化 25">
            <a:extLst>
              <a:ext uri="{FF2B5EF4-FFF2-40B4-BE49-F238E27FC236}">
                <a16:creationId xmlns:a16="http://schemas.microsoft.com/office/drawing/2014/main" id="{01987625-EBFB-4C0D-8630-5F902A20B339}"/>
              </a:ext>
            </a:extLst>
          </p:cNvPr>
          <p:cNvGrpSpPr>
            <a:grpSpLocks/>
          </p:cNvGrpSpPr>
          <p:nvPr/>
        </p:nvGrpSpPr>
        <p:grpSpPr bwMode="auto">
          <a:xfrm>
            <a:off x="3944888" y="2178000"/>
            <a:ext cx="647700" cy="368300"/>
            <a:chOff x="8265543" y="5967772"/>
            <a:chExt cx="647700" cy="369332"/>
          </a:xfrm>
        </p:grpSpPr>
        <p:sp>
          <p:nvSpPr>
            <p:cNvPr id="26" name="下矢印 26">
              <a:extLst>
                <a:ext uri="{FF2B5EF4-FFF2-40B4-BE49-F238E27FC236}">
                  <a16:creationId xmlns:a16="http://schemas.microsoft.com/office/drawing/2014/main" id="{17586025-EC2E-4236-B8B6-A77182DD0FB7}"/>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7">
              <a:extLst>
                <a:ext uri="{FF2B5EF4-FFF2-40B4-BE49-F238E27FC236}">
                  <a16:creationId xmlns:a16="http://schemas.microsoft.com/office/drawing/2014/main" id="{5C4BB720-3FEE-4E98-8B23-D14B00122594}"/>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spTree>
    <p:extLst>
      <p:ext uri="{BB962C8B-B14F-4D97-AF65-F5344CB8AC3E}">
        <p14:creationId xmlns:p14="http://schemas.microsoft.com/office/powerpoint/2010/main" val="38533709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705AEFF-A5DE-4978-96CC-7276D0FC958C}"/>
              </a:ext>
            </a:extLst>
          </p:cNvPr>
          <p:cNvPicPr>
            <a:picLocks noChangeAspect="1"/>
          </p:cNvPicPr>
          <p:nvPr/>
        </p:nvPicPr>
        <p:blipFill>
          <a:blip r:embed="rId3"/>
          <a:stretch>
            <a:fillRect/>
          </a:stretch>
        </p:blipFill>
        <p:spPr>
          <a:xfrm>
            <a:off x="36003" y="936005"/>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latin typeface="+mn-ea"/>
              </a:rPr>
              <a:t>計算の中断</a:t>
            </a:r>
            <a:r>
              <a:rPr lang="en-US" altLang="ja-JP" sz="4000" dirty="0">
                <a:latin typeface="+mn-ea"/>
              </a:rPr>
              <a:t>7</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47</a:t>
            </a:fld>
            <a:endParaRPr kumimoji="0" lang="en-US" altLang="ja-JP" dirty="0">
              <a:latin typeface="Arial Black" pitchFamily="34" charset="0"/>
            </a:endParaRPr>
          </a:p>
        </p:txBody>
      </p:sp>
      <p:sp>
        <p:nvSpPr>
          <p:cNvPr id="14" name="Text Box 8">
            <a:extLst>
              <a:ext uri="{FF2B5EF4-FFF2-40B4-BE49-F238E27FC236}">
                <a16:creationId xmlns:a16="http://schemas.microsoft.com/office/drawing/2014/main" id="{8C5A1C82-18CC-4826-A30D-431DCF068E92}"/>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①もう</a:t>
            </a:r>
            <a:r>
              <a:rPr lang="en-US" altLang="ja-JP" dirty="0">
                <a:solidFill>
                  <a:schemeClr val="bg1">
                    <a:lumMod val="50000"/>
                  </a:schemeClr>
                </a:solidFill>
                <a:latin typeface="+mn-ea"/>
              </a:rPr>
              <a:t>1</a:t>
            </a:r>
            <a:r>
              <a:rPr lang="ja-JP" altLang="en-US" dirty="0">
                <a:solidFill>
                  <a:schemeClr val="bg1">
                    <a:lumMod val="50000"/>
                  </a:schemeClr>
                </a:solidFill>
                <a:latin typeface="+mn-ea"/>
              </a:rPr>
              <a:t>回同じ状況にします。「プロンプト</a:t>
            </a:r>
            <a:r>
              <a:rPr lang="en-US" altLang="ja-JP" dirty="0">
                <a:solidFill>
                  <a:schemeClr val="bg1">
                    <a:lumMod val="50000"/>
                  </a:schemeClr>
                </a:solidFill>
                <a:latin typeface="+mn-ea"/>
              </a:rPr>
              <a:t>(&gt;)</a:t>
            </a:r>
            <a:r>
              <a:rPr lang="ja-JP" altLang="en-US" dirty="0">
                <a:solidFill>
                  <a:schemeClr val="bg1">
                    <a:lumMod val="50000"/>
                  </a:schemeClr>
                </a:solidFill>
                <a:latin typeface="+mn-ea"/>
              </a:rPr>
              <a:t>」ではなく、②「</a:t>
            </a:r>
            <a:r>
              <a:rPr lang="en-US" altLang="ja-JP" dirty="0">
                <a:solidFill>
                  <a:schemeClr val="bg1">
                    <a:lumMod val="50000"/>
                  </a:schemeClr>
                </a:solidFill>
                <a:latin typeface="+mn-ea"/>
              </a:rPr>
              <a:t>+</a:t>
            </a:r>
            <a:r>
              <a:rPr lang="ja-JP" altLang="en-US" dirty="0">
                <a:solidFill>
                  <a:schemeClr val="bg1">
                    <a:lumMod val="50000"/>
                  </a:schemeClr>
                </a:solidFill>
                <a:latin typeface="+mn-ea"/>
              </a:rPr>
              <a:t>」になってしまったときの推奨手順は、③「</a:t>
            </a:r>
            <a:r>
              <a:rPr lang="en-US" altLang="ja-JP" dirty="0">
                <a:solidFill>
                  <a:schemeClr val="bg1">
                    <a:lumMod val="50000"/>
                  </a:schemeClr>
                </a:solidFill>
                <a:latin typeface="+mn-ea"/>
              </a:rPr>
              <a:t>Esc</a:t>
            </a:r>
            <a:r>
              <a:rPr lang="ja-JP" altLang="en-US" dirty="0">
                <a:solidFill>
                  <a:schemeClr val="bg1">
                    <a:lumMod val="50000"/>
                  </a:schemeClr>
                </a:solidFill>
                <a:latin typeface="+mn-ea"/>
              </a:rPr>
              <a:t>」キー。または「</a:t>
            </a:r>
            <a:r>
              <a:rPr lang="en-US" altLang="ja-JP" dirty="0">
                <a:solidFill>
                  <a:schemeClr val="bg1">
                    <a:lumMod val="50000"/>
                  </a:schemeClr>
                </a:solidFill>
                <a:latin typeface="+mn-ea"/>
              </a:rPr>
              <a:t>Ctrl + C</a:t>
            </a:r>
            <a:r>
              <a:rPr lang="ja-JP" altLang="en-US" dirty="0">
                <a:solidFill>
                  <a:schemeClr val="bg1">
                    <a:lumMod val="50000"/>
                  </a:schemeClr>
                </a:solidFill>
                <a:latin typeface="+mn-ea"/>
              </a:rPr>
              <a:t>」または「</a:t>
            </a:r>
            <a:r>
              <a:rPr lang="en-US" altLang="ja-JP" dirty="0">
                <a:solidFill>
                  <a:schemeClr val="bg1">
                    <a:lumMod val="50000"/>
                  </a:schemeClr>
                </a:solidFill>
                <a:latin typeface="+mn-ea"/>
              </a:rPr>
              <a:t>Ctrl + Z</a:t>
            </a:r>
            <a:r>
              <a:rPr lang="ja-JP" altLang="en-US" dirty="0">
                <a:solidFill>
                  <a:schemeClr val="bg1">
                    <a:lumMod val="50000"/>
                  </a:schemeClr>
                </a:solidFill>
                <a:latin typeface="+mn-ea"/>
              </a:rPr>
              <a:t>」。</a:t>
            </a:r>
            <a:r>
              <a:rPr lang="ja-JP" altLang="en-US" dirty="0">
                <a:latin typeface="+mn-ea"/>
              </a:rPr>
              <a:t>④「</a:t>
            </a:r>
            <a:r>
              <a:rPr lang="en-US" altLang="ja-JP" dirty="0">
                <a:latin typeface="+mn-ea"/>
              </a:rPr>
              <a:t>Esc</a:t>
            </a:r>
            <a:r>
              <a:rPr lang="ja-JP" altLang="en-US" dirty="0">
                <a:latin typeface="+mn-ea"/>
              </a:rPr>
              <a:t>」キーを押した結果。確かにプロンプト（</a:t>
            </a:r>
            <a:r>
              <a:rPr lang="en-US" altLang="ja-JP" dirty="0">
                <a:latin typeface="+mn-ea"/>
              </a:rPr>
              <a:t>&gt;</a:t>
            </a:r>
            <a:r>
              <a:rPr lang="ja-JP" altLang="en-US" dirty="0">
                <a:latin typeface="+mn-ea"/>
              </a:rPr>
              <a:t>）が出ていますね。</a:t>
            </a:r>
            <a:endParaRPr lang="en-US" altLang="ja-JP" dirty="0">
              <a:latin typeface="+mn-ea"/>
            </a:endParaRPr>
          </a:p>
        </p:txBody>
      </p:sp>
      <p:grpSp>
        <p:nvGrpSpPr>
          <p:cNvPr id="15" name="グループ化 19">
            <a:extLst>
              <a:ext uri="{FF2B5EF4-FFF2-40B4-BE49-F238E27FC236}">
                <a16:creationId xmlns:a16="http://schemas.microsoft.com/office/drawing/2014/main" id="{D3349B4C-95EB-4EEF-8C60-6FA017805949}"/>
              </a:ext>
            </a:extLst>
          </p:cNvPr>
          <p:cNvGrpSpPr>
            <a:grpSpLocks/>
          </p:cNvGrpSpPr>
          <p:nvPr/>
        </p:nvGrpSpPr>
        <p:grpSpPr bwMode="auto">
          <a:xfrm>
            <a:off x="576000" y="2908800"/>
            <a:ext cx="433387" cy="647700"/>
            <a:chOff x="9008376" y="4278533"/>
            <a:chExt cx="432048" cy="647700"/>
          </a:xfrm>
        </p:grpSpPr>
        <p:sp>
          <p:nvSpPr>
            <p:cNvPr id="16" name="下矢印 20">
              <a:extLst>
                <a:ext uri="{FF2B5EF4-FFF2-40B4-BE49-F238E27FC236}">
                  <a16:creationId xmlns:a16="http://schemas.microsoft.com/office/drawing/2014/main" id="{CE235DF3-04EE-4561-9A14-F89C8D3E135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1">
              <a:extLst>
                <a:ext uri="{FF2B5EF4-FFF2-40B4-BE49-F238E27FC236}">
                  <a16:creationId xmlns:a16="http://schemas.microsoft.com/office/drawing/2014/main" id="{94175B28-3E54-441A-A56E-9CB72A2FB18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4275050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8AA9379-38C1-4C42-A8A7-97AC693879B6}"/>
              </a:ext>
            </a:extLst>
          </p:cNvPr>
          <p:cNvPicPr>
            <a:picLocks noChangeAspect="1"/>
          </p:cNvPicPr>
          <p:nvPr/>
        </p:nvPicPr>
        <p:blipFill>
          <a:blip r:embed="rId3"/>
          <a:stretch>
            <a:fillRect/>
          </a:stretch>
        </p:blipFill>
        <p:spPr>
          <a:xfrm>
            <a:off x="36003" y="936005"/>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latin typeface="+mn-ea"/>
              </a:rPr>
              <a:t>計算の中断</a:t>
            </a:r>
            <a:r>
              <a:rPr lang="en-US" altLang="ja-JP" sz="4000" dirty="0">
                <a:latin typeface="+mn-ea"/>
              </a:rPr>
              <a:t>8</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48</a:t>
            </a:fld>
            <a:endParaRPr kumimoji="0" lang="en-US" altLang="ja-JP" dirty="0">
              <a:latin typeface="Arial Black" pitchFamily="34" charset="0"/>
            </a:endParaRPr>
          </a:p>
        </p:txBody>
      </p:sp>
      <p:sp>
        <p:nvSpPr>
          <p:cNvPr id="14" name="Text Box 8">
            <a:extLst>
              <a:ext uri="{FF2B5EF4-FFF2-40B4-BE49-F238E27FC236}">
                <a16:creationId xmlns:a16="http://schemas.microsoft.com/office/drawing/2014/main" id="{8C5A1C82-18CC-4826-A30D-431DCF068E92}"/>
              </a:ext>
            </a:extLst>
          </p:cNvPr>
          <p:cNvSpPr txBox="1">
            <a:spLocks noChangeArrowheads="1"/>
          </p:cNvSpPr>
          <p:nvPr/>
        </p:nvSpPr>
        <p:spPr bwMode="auto">
          <a:xfrm>
            <a:off x="5796172" y="46100"/>
            <a:ext cx="4053371" cy="36933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①コンソール画面のクリア。</a:t>
            </a:r>
            <a:endParaRPr lang="en-US" altLang="ja-JP" dirty="0">
              <a:latin typeface="+mn-ea"/>
            </a:endParaRPr>
          </a:p>
        </p:txBody>
      </p:sp>
      <p:grpSp>
        <p:nvGrpSpPr>
          <p:cNvPr id="18" name="グループ化 10">
            <a:extLst>
              <a:ext uri="{FF2B5EF4-FFF2-40B4-BE49-F238E27FC236}">
                <a16:creationId xmlns:a16="http://schemas.microsoft.com/office/drawing/2014/main" id="{293DE9E2-5810-4A25-8E71-F8C520E9AB17}"/>
              </a:ext>
            </a:extLst>
          </p:cNvPr>
          <p:cNvGrpSpPr>
            <a:grpSpLocks/>
          </p:cNvGrpSpPr>
          <p:nvPr/>
        </p:nvGrpSpPr>
        <p:grpSpPr bwMode="auto">
          <a:xfrm>
            <a:off x="5169272" y="1681200"/>
            <a:ext cx="431800" cy="647700"/>
            <a:chOff x="352800" y="1453919"/>
            <a:chExt cx="432048" cy="647700"/>
          </a:xfrm>
        </p:grpSpPr>
        <p:sp>
          <p:nvSpPr>
            <p:cNvPr id="19" name="下矢印 11">
              <a:extLst>
                <a:ext uri="{FF2B5EF4-FFF2-40B4-BE49-F238E27FC236}">
                  <a16:creationId xmlns:a16="http://schemas.microsoft.com/office/drawing/2014/main" id="{05F32011-D471-479D-89BA-880ECE8E168A}"/>
                </a:ext>
              </a:extLst>
            </p:cNvPr>
            <p:cNvSpPr>
              <a:spLocks noChangeArrowheads="1"/>
            </p:cNvSpPr>
            <p:nvPr/>
          </p:nvSpPr>
          <p:spPr bwMode="auto">
            <a:xfrm rot="-5400000">
              <a:off x="252000" y="16341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12">
              <a:extLst>
                <a:ext uri="{FF2B5EF4-FFF2-40B4-BE49-F238E27FC236}">
                  <a16:creationId xmlns:a16="http://schemas.microsoft.com/office/drawing/2014/main" id="{6BAEC322-39BC-431A-82DC-FC0837127E59}"/>
                </a:ext>
              </a:extLst>
            </p:cNvPr>
            <p:cNvSpPr txBox="1">
              <a:spLocks noChangeArrowheads="1"/>
            </p:cNvSpPr>
            <p:nvPr/>
          </p:nvSpPr>
          <p:spPr bwMode="auto">
            <a:xfrm>
              <a:off x="352800" y="15873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p>
          </p:txBody>
        </p:sp>
      </p:grpSp>
      <p:sp>
        <p:nvSpPr>
          <p:cNvPr id="21" name="テキスト ボックス 17">
            <a:extLst>
              <a:ext uri="{FF2B5EF4-FFF2-40B4-BE49-F238E27FC236}">
                <a16:creationId xmlns:a16="http://schemas.microsoft.com/office/drawing/2014/main" id="{DF7AC2D0-A926-471B-8DF4-C0606621A69B}"/>
              </a:ext>
            </a:extLst>
          </p:cNvPr>
          <p:cNvSpPr txBox="1">
            <a:spLocks noChangeArrowheads="1"/>
          </p:cNvSpPr>
          <p:nvPr/>
        </p:nvSpPr>
        <p:spPr bwMode="auto">
          <a:xfrm>
            <a:off x="4527938"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Tree>
    <p:extLst>
      <p:ext uri="{BB962C8B-B14F-4D97-AF65-F5344CB8AC3E}">
        <p14:creationId xmlns:p14="http://schemas.microsoft.com/office/powerpoint/2010/main" val="42155772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31408D4-11C7-4126-830C-4072C4515C99}"/>
              </a:ext>
            </a:extLst>
          </p:cNvPr>
          <p:cNvPicPr>
            <a:picLocks noChangeAspect="1"/>
          </p:cNvPicPr>
          <p:nvPr/>
        </p:nvPicPr>
        <p:blipFill>
          <a:blip r:embed="rId3"/>
          <a:stretch>
            <a:fillRect/>
          </a:stretch>
        </p:blipFill>
        <p:spPr>
          <a:xfrm>
            <a:off x="36003" y="936005"/>
            <a:ext cx="8460581" cy="5448776"/>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latin typeface="+mn-ea"/>
              </a:rPr>
              <a:t>計算の中断</a:t>
            </a:r>
            <a:r>
              <a:rPr lang="en-US" altLang="ja-JP" sz="4000" dirty="0">
                <a:latin typeface="+mn-ea"/>
              </a:rPr>
              <a:t>9</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49</a:t>
            </a:fld>
            <a:endParaRPr kumimoji="0" lang="en-US" altLang="ja-JP" dirty="0">
              <a:latin typeface="Arial Black" pitchFamily="34" charset="0"/>
            </a:endParaRPr>
          </a:p>
        </p:txBody>
      </p:sp>
      <p:sp>
        <p:nvSpPr>
          <p:cNvPr id="14" name="Text Box 8">
            <a:extLst>
              <a:ext uri="{FF2B5EF4-FFF2-40B4-BE49-F238E27FC236}">
                <a16:creationId xmlns:a16="http://schemas.microsoft.com/office/drawing/2014/main" id="{8C5A1C82-18CC-4826-A30D-431DCF068E92}"/>
              </a:ext>
            </a:extLst>
          </p:cNvPr>
          <p:cNvSpPr txBox="1">
            <a:spLocks noChangeArrowheads="1"/>
          </p:cNvSpPr>
          <p:nvPr/>
        </p:nvSpPr>
        <p:spPr bwMode="auto">
          <a:xfrm>
            <a:off x="5796172" y="46100"/>
            <a:ext cx="4053371" cy="36933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①コンソール画面のクリア。</a:t>
            </a:r>
            <a:r>
              <a:rPr lang="ja-JP" altLang="en-US" dirty="0">
                <a:latin typeface="+mn-ea"/>
              </a:rPr>
              <a:t>クリア後。</a:t>
            </a:r>
            <a:endParaRPr lang="en-US" altLang="ja-JP" dirty="0">
              <a:latin typeface="+mn-ea"/>
            </a:endParaRPr>
          </a:p>
        </p:txBody>
      </p:sp>
      <p:sp>
        <p:nvSpPr>
          <p:cNvPr id="10" name="テキスト ボックス 17">
            <a:extLst>
              <a:ext uri="{FF2B5EF4-FFF2-40B4-BE49-F238E27FC236}">
                <a16:creationId xmlns:a16="http://schemas.microsoft.com/office/drawing/2014/main" id="{540137EE-7478-4181-AEF0-F81542D6B8C6}"/>
              </a:ext>
            </a:extLst>
          </p:cNvPr>
          <p:cNvSpPr txBox="1">
            <a:spLocks noChangeArrowheads="1"/>
          </p:cNvSpPr>
          <p:nvPr/>
        </p:nvSpPr>
        <p:spPr bwMode="auto">
          <a:xfrm>
            <a:off x="4527938"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Tree>
    <p:extLst>
      <p:ext uri="{BB962C8B-B14F-4D97-AF65-F5344CB8AC3E}">
        <p14:creationId xmlns:p14="http://schemas.microsoft.com/office/powerpoint/2010/main" val="309375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813544" cy="4365208"/>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dirty="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latin typeface="+mn-ea"/>
                <a:sym typeface="Wingdings" panose="05000000000000000000" pitchFamily="2" charset="2"/>
              </a:rPr>
              <a:t>見栄えの統一、終了</a:t>
            </a:r>
            <a:endParaRPr lang="en-US" altLang="ja-JP" sz="2400" dirty="0">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枠の幅、電卓的な利用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計算の中断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項目と例題、入力ファイルの保存</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作業ディレクトリの変更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dirty="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コピペ実行、出力ファイルの確認、</a:t>
            </a:r>
            <a:r>
              <a:rPr lang="en-US" altLang="ja-JP" sz="2000" dirty="0">
                <a:solidFill>
                  <a:schemeClr val="bg1">
                    <a:lumMod val="50000"/>
                  </a:schemeClr>
                </a:solidFill>
              </a:rPr>
              <a:t>Environment</a:t>
            </a:r>
            <a:r>
              <a:rPr lang="ja-JP" altLang="en-US" sz="2000" dirty="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en-US" altLang="ja-JP" sz="2000" dirty="0">
                <a:solidFill>
                  <a:schemeClr val="bg1">
                    <a:lumMod val="50000"/>
                  </a:schemeClr>
                </a:solidFill>
              </a:rPr>
              <a:t>Win</a:t>
            </a:r>
            <a:r>
              <a:rPr lang="ja-JP" altLang="en-US" sz="2000" dirty="0">
                <a:solidFill>
                  <a:schemeClr val="bg1">
                    <a:lumMod val="50000"/>
                  </a:schemeClr>
                </a:solidFill>
              </a:rPr>
              <a:t>ユーザ向け注意点、応用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5</a:t>
            </a:fld>
            <a:endParaRPr kumimoji="0" lang="en-US" altLang="ja-JP">
              <a:latin typeface="Arial Black" pitchFamily="34" charset="0"/>
            </a:endParaRPr>
          </a:p>
        </p:txBody>
      </p:sp>
    </p:spTree>
    <p:extLst>
      <p:ext uri="{BB962C8B-B14F-4D97-AF65-F5344CB8AC3E}">
        <p14:creationId xmlns:p14="http://schemas.microsoft.com/office/powerpoint/2010/main" val="1896869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813544" cy="4365208"/>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dirty="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見栄えの統一、終了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枠の幅、電卓的な利用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計算の中断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t>指定した範囲の配列を取得</a:t>
            </a:r>
            <a:endParaRPr lang="en-US" altLang="ja-JP" sz="2400" dirty="0"/>
          </a:p>
          <a:p>
            <a:pPr lvl="1" eaLnBrk="1" hangingPunct="1">
              <a:lnSpc>
                <a:spcPct val="90000"/>
              </a:lnSpc>
            </a:pPr>
            <a:r>
              <a:rPr lang="ja-JP" altLang="en-US" sz="2000" dirty="0"/>
              <a:t>項目と例題</a:t>
            </a:r>
            <a:r>
              <a:rPr lang="ja-JP" altLang="en-US" sz="2000" dirty="0">
                <a:solidFill>
                  <a:schemeClr val="bg1">
                    <a:lumMod val="50000"/>
                  </a:schemeClr>
                </a:solidFill>
              </a:rPr>
              <a:t>、入力ファイルの保存</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作業ディレクトリの変更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dirty="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コピペ実行、出力ファイルの確認、</a:t>
            </a:r>
            <a:r>
              <a:rPr lang="en-US" altLang="ja-JP" sz="2000" dirty="0">
                <a:solidFill>
                  <a:schemeClr val="bg1">
                    <a:lumMod val="50000"/>
                  </a:schemeClr>
                </a:solidFill>
              </a:rPr>
              <a:t>Environment</a:t>
            </a:r>
            <a:r>
              <a:rPr lang="ja-JP" altLang="en-US" sz="2000" dirty="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en-US" altLang="ja-JP" sz="2000" dirty="0">
                <a:solidFill>
                  <a:schemeClr val="bg1">
                    <a:lumMod val="50000"/>
                  </a:schemeClr>
                </a:solidFill>
              </a:rPr>
              <a:t>Win</a:t>
            </a:r>
            <a:r>
              <a:rPr lang="ja-JP" altLang="en-US" sz="2000" dirty="0">
                <a:solidFill>
                  <a:schemeClr val="bg1">
                    <a:lumMod val="50000"/>
                  </a:schemeClr>
                </a:solidFill>
              </a:rPr>
              <a:t>ユーザ向け注意点、応用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50</a:t>
            </a:fld>
            <a:endParaRPr kumimoji="0" lang="en-US" altLang="ja-JP">
              <a:latin typeface="Arial Black" pitchFamily="34" charset="0"/>
            </a:endParaRPr>
          </a:p>
        </p:txBody>
      </p:sp>
    </p:spTree>
    <p:extLst>
      <p:ext uri="{BB962C8B-B14F-4D97-AF65-F5344CB8AC3E}">
        <p14:creationId xmlns:p14="http://schemas.microsoft.com/office/powerpoint/2010/main" val="32879814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250E1EF1-C9FE-4CA3-9464-89478CE4C7FB}"/>
              </a:ext>
            </a:extLst>
          </p:cNvPr>
          <p:cNvPicPr>
            <a:picLocks noChangeAspect="1"/>
          </p:cNvPicPr>
          <p:nvPr/>
        </p:nvPicPr>
        <p:blipFill>
          <a:blip r:embed="rId3"/>
          <a:stretch>
            <a:fillRect/>
          </a:stretch>
        </p:blipFill>
        <p:spPr>
          <a:xfrm>
            <a:off x="36004" y="936002"/>
            <a:ext cx="7634287" cy="5834063"/>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項目と例題</a:t>
            </a:r>
            <a:r>
              <a:rPr lang="en-US" altLang="ja-JP" sz="4000" dirty="0"/>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51</a:t>
            </a:fld>
            <a:endParaRPr lang="en-US" altLang="ja-JP" dirty="0">
              <a:solidFill>
                <a:srgbClr val="000000"/>
              </a:solidFill>
            </a:endParaRPr>
          </a:p>
        </p:txBody>
      </p:sp>
      <p:sp>
        <p:nvSpPr>
          <p:cNvPr id="31" name="Text Box 8">
            <a:extLst>
              <a:ext uri="{FF2B5EF4-FFF2-40B4-BE49-F238E27FC236}">
                <a16:creationId xmlns:a16="http://schemas.microsoft.com/office/drawing/2014/main" id="{6D4BD656-C208-4271-8FCE-EF3191C7762F}"/>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①</a:t>
            </a:r>
            <a:r>
              <a:rPr lang="ja-JP" altLang="en-US" dirty="0">
                <a:solidFill>
                  <a:srgbClr val="FF0000"/>
                </a:solidFill>
              </a:rPr>
              <a:t>（</a:t>
            </a:r>
            <a:r>
              <a:rPr lang="en-US" altLang="ja-JP" dirty="0">
                <a:solidFill>
                  <a:srgbClr val="FF0000"/>
                </a:solidFill>
              </a:rPr>
              <a:t>R</a:t>
            </a:r>
            <a:r>
              <a:rPr lang="ja-JP" altLang="en-US" dirty="0">
                <a:solidFill>
                  <a:srgbClr val="FF0000"/>
                </a:solidFill>
              </a:rPr>
              <a:t>で）塩基配列解析</a:t>
            </a:r>
            <a:r>
              <a:rPr lang="ja-JP" altLang="en-US" dirty="0"/>
              <a:t>のウェブページは、サンプルデータと解析例を徹底的に充実させています。項目数が非常に多いですが、慣れです。</a:t>
            </a:r>
            <a:r>
              <a:rPr lang="ja-JP" altLang="en-US" dirty="0">
                <a:solidFill>
                  <a:schemeClr val="bg1">
                    <a:lumMod val="65000"/>
                  </a:schemeClr>
                </a:solidFill>
              </a:rPr>
              <a:t>項目だけのものや古いものも多数あります。</a:t>
            </a:r>
            <a:endParaRPr lang="en-US" altLang="ja-JP" dirty="0">
              <a:solidFill>
                <a:schemeClr val="bg1">
                  <a:lumMod val="65000"/>
                </a:schemeClr>
              </a:solidFill>
            </a:endParaRPr>
          </a:p>
        </p:txBody>
      </p:sp>
      <p:grpSp>
        <p:nvGrpSpPr>
          <p:cNvPr id="24" name="グループ化 19">
            <a:extLst>
              <a:ext uri="{FF2B5EF4-FFF2-40B4-BE49-F238E27FC236}">
                <a16:creationId xmlns:a16="http://schemas.microsoft.com/office/drawing/2014/main" id="{C9542131-C18C-4E17-AEB5-1577198B95EE}"/>
              </a:ext>
            </a:extLst>
          </p:cNvPr>
          <p:cNvGrpSpPr>
            <a:grpSpLocks/>
          </p:cNvGrpSpPr>
          <p:nvPr/>
        </p:nvGrpSpPr>
        <p:grpSpPr bwMode="auto">
          <a:xfrm>
            <a:off x="2664000" y="1594800"/>
            <a:ext cx="433387" cy="647700"/>
            <a:chOff x="9008376" y="4278533"/>
            <a:chExt cx="432048" cy="647700"/>
          </a:xfrm>
        </p:grpSpPr>
        <p:sp>
          <p:nvSpPr>
            <p:cNvPr id="25" name="下矢印 20">
              <a:extLst>
                <a:ext uri="{FF2B5EF4-FFF2-40B4-BE49-F238E27FC236}">
                  <a16:creationId xmlns:a16="http://schemas.microsoft.com/office/drawing/2014/main" id="{72DB9652-CD62-4844-A87F-D7EB1A2BD4A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1">
              <a:extLst>
                <a:ext uri="{FF2B5EF4-FFF2-40B4-BE49-F238E27FC236}">
                  <a16:creationId xmlns:a16="http://schemas.microsoft.com/office/drawing/2014/main" id="{78EBCAFF-BDAD-47A2-8FC3-72FF63267A7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28532326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1A996CC-87FE-41A2-BF63-B096DD2BB166}"/>
              </a:ext>
            </a:extLst>
          </p:cNvPr>
          <p:cNvPicPr>
            <a:picLocks noChangeAspect="1"/>
          </p:cNvPicPr>
          <p:nvPr/>
        </p:nvPicPr>
        <p:blipFill>
          <a:blip r:embed="rId3"/>
          <a:stretch>
            <a:fillRect/>
          </a:stretch>
        </p:blipFill>
        <p:spPr>
          <a:xfrm>
            <a:off x="36005" y="936006"/>
            <a:ext cx="7634287" cy="584073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項目と例題</a:t>
            </a:r>
            <a:r>
              <a:rPr lang="en-US" altLang="ja-JP" sz="4000" dirty="0"/>
              <a:t>2</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52</a:t>
            </a:fld>
            <a:endParaRPr kumimoji="0" lang="en-US" altLang="ja-JP">
              <a:latin typeface="Arial Black" pitchFamily="34" charset="0"/>
            </a:endParaRPr>
          </a:p>
        </p:txBody>
      </p:sp>
      <p:sp>
        <p:nvSpPr>
          <p:cNvPr id="20" name="Text Box 8">
            <a:extLst>
              <a:ext uri="{FF2B5EF4-FFF2-40B4-BE49-F238E27FC236}">
                <a16:creationId xmlns:a16="http://schemas.microsoft.com/office/drawing/2014/main" id="{502A53B2-5589-4A7A-99F5-FED0B5CD3EA3}"/>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solidFill>
                  <a:schemeClr val="bg1">
                    <a:lumMod val="50000"/>
                  </a:schemeClr>
                </a:solidFill>
              </a:rPr>
              <a:t>①（</a:t>
            </a:r>
            <a:r>
              <a:rPr lang="en-US" altLang="ja-JP" dirty="0">
                <a:solidFill>
                  <a:schemeClr val="bg1">
                    <a:lumMod val="50000"/>
                  </a:schemeClr>
                </a:solidFill>
              </a:rPr>
              <a:t>R</a:t>
            </a:r>
            <a:r>
              <a:rPr lang="ja-JP" altLang="en-US" dirty="0">
                <a:solidFill>
                  <a:schemeClr val="bg1">
                    <a:lumMod val="50000"/>
                  </a:schemeClr>
                </a:solidFill>
              </a:rPr>
              <a:t>で）塩基配列解析のウェブページは、サンプルデータと解析例を徹底的に充実させています。項目数が非常に多いですが、慣れです。項目だけのものや古いものも多数あります。</a:t>
            </a:r>
            <a:r>
              <a:rPr lang="ja-JP" altLang="en-US" dirty="0"/>
              <a:t>②をクリック。</a:t>
            </a:r>
            <a:endParaRPr lang="en-US" altLang="ja-JP" dirty="0"/>
          </a:p>
        </p:txBody>
      </p:sp>
      <p:grpSp>
        <p:nvGrpSpPr>
          <p:cNvPr id="21" name="グループ化 19">
            <a:extLst>
              <a:ext uri="{FF2B5EF4-FFF2-40B4-BE49-F238E27FC236}">
                <a16:creationId xmlns:a16="http://schemas.microsoft.com/office/drawing/2014/main" id="{2EC6699D-738E-40CD-BE74-D545CF2E9840}"/>
              </a:ext>
            </a:extLst>
          </p:cNvPr>
          <p:cNvGrpSpPr>
            <a:grpSpLocks/>
          </p:cNvGrpSpPr>
          <p:nvPr/>
        </p:nvGrpSpPr>
        <p:grpSpPr bwMode="auto">
          <a:xfrm>
            <a:off x="3492000" y="4197600"/>
            <a:ext cx="433387" cy="647700"/>
            <a:chOff x="9008376" y="4278533"/>
            <a:chExt cx="432048" cy="647700"/>
          </a:xfrm>
        </p:grpSpPr>
        <p:sp>
          <p:nvSpPr>
            <p:cNvPr id="22" name="下矢印 20">
              <a:extLst>
                <a:ext uri="{FF2B5EF4-FFF2-40B4-BE49-F238E27FC236}">
                  <a16:creationId xmlns:a16="http://schemas.microsoft.com/office/drawing/2014/main" id="{B2DB1AF1-604B-43C2-86CF-EB70E08258F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1">
              <a:extLst>
                <a:ext uri="{FF2B5EF4-FFF2-40B4-BE49-F238E27FC236}">
                  <a16:creationId xmlns:a16="http://schemas.microsoft.com/office/drawing/2014/main" id="{430884ED-8403-4C85-8975-B9B593452DE9}"/>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Tree>
    <p:extLst>
      <p:ext uri="{BB962C8B-B14F-4D97-AF65-F5344CB8AC3E}">
        <p14:creationId xmlns:p14="http://schemas.microsoft.com/office/powerpoint/2010/main" val="18507980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56F86F9-CF7F-4D79-9980-65A1C9FAA756}"/>
              </a:ext>
            </a:extLst>
          </p:cNvPr>
          <p:cNvPicPr>
            <a:picLocks noChangeAspect="1"/>
          </p:cNvPicPr>
          <p:nvPr/>
        </p:nvPicPr>
        <p:blipFill>
          <a:blip r:embed="rId3"/>
          <a:stretch>
            <a:fillRect/>
          </a:stretch>
        </p:blipFill>
        <p:spPr>
          <a:xfrm>
            <a:off x="36005" y="936006"/>
            <a:ext cx="7634287" cy="584073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項目と例題</a:t>
            </a:r>
            <a:r>
              <a:rPr lang="en-US" altLang="ja-JP" sz="4000" dirty="0"/>
              <a:t>3</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53</a:t>
            </a:fld>
            <a:endParaRPr kumimoji="0" lang="en-US" altLang="ja-JP">
              <a:latin typeface="Arial Black" pitchFamily="34" charset="0"/>
            </a:endParaRPr>
          </a:p>
        </p:txBody>
      </p:sp>
      <p:sp>
        <p:nvSpPr>
          <p:cNvPr id="20" name="Text Box 8">
            <a:extLst>
              <a:ext uri="{FF2B5EF4-FFF2-40B4-BE49-F238E27FC236}">
                <a16:creationId xmlns:a16="http://schemas.microsoft.com/office/drawing/2014/main" id="{502A53B2-5589-4A7A-99F5-FED0B5CD3EA3}"/>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こんな感じになります。①この項目は、塩基配列のファイルを入力として読み込んで、指定した範囲の配列を切り出して、別のファイルに出力するスクリプトです。</a:t>
            </a:r>
            <a:endParaRPr lang="en-US" altLang="ja-JP" dirty="0"/>
          </a:p>
        </p:txBody>
      </p:sp>
      <p:grpSp>
        <p:nvGrpSpPr>
          <p:cNvPr id="8" name="グループ化 19">
            <a:extLst>
              <a:ext uri="{FF2B5EF4-FFF2-40B4-BE49-F238E27FC236}">
                <a16:creationId xmlns:a16="http://schemas.microsoft.com/office/drawing/2014/main" id="{ED346784-05D8-402A-8FD8-ECF1A0167792}"/>
              </a:ext>
            </a:extLst>
          </p:cNvPr>
          <p:cNvGrpSpPr>
            <a:grpSpLocks/>
          </p:cNvGrpSpPr>
          <p:nvPr/>
        </p:nvGrpSpPr>
        <p:grpSpPr bwMode="auto">
          <a:xfrm>
            <a:off x="5112000" y="1418400"/>
            <a:ext cx="433387" cy="647700"/>
            <a:chOff x="9008376" y="4278533"/>
            <a:chExt cx="432048" cy="647700"/>
          </a:xfrm>
        </p:grpSpPr>
        <p:sp>
          <p:nvSpPr>
            <p:cNvPr id="9" name="下矢印 20">
              <a:extLst>
                <a:ext uri="{FF2B5EF4-FFF2-40B4-BE49-F238E27FC236}">
                  <a16:creationId xmlns:a16="http://schemas.microsoft.com/office/drawing/2014/main" id="{8D92C76E-ACC3-4C27-BD25-72AE995BA31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 name="テキスト ボックス 21">
              <a:extLst>
                <a:ext uri="{FF2B5EF4-FFF2-40B4-BE49-F238E27FC236}">
                  <a16:creationId xmlns:a16="http://schemas.microsoft.com/office/drawing/2014/main" id="{C4F17489-A2CC-4E49-9B35-29E61361F7C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27088360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D13A67FE-571A-40EE-A64A-F59234A378C0}"/>
              </a:ext>
            </a:extLst>
          </p:cNvPr>
          <p:cNvPicPr>
            <a:picLocks noChangeAspect="1"/>
          </p:cNvPicPr>
          <p:nvPr/>
        </p:nvPicPr>
        <p:blipFill>
          <a:blip r:embed="rId3"/>
          <a:stretch>
            <a:fillRect/>
          </a:stretch>
        </p:blipFill>
        <p:spPr>
          <a:xfrm>
            <a:off x="36005" y="936006"/>
            <a:ext cx="7634287" cy="5840730"/>
          </a:xfrm>
          <a:prstGeom prst="rect">
            <a:avLst/>
          </a:prstGeom>
        </p:spPr>
      </p:pic>
      <p:sp>
        <p:nvSpPr>
          <p:cNvPr id="8194" name="タイトル 1"/>
          <p:cNvSpPr>
            <a:spLocks noGrp="1"/>
          </p:cNvSpPr>
          <p:nvPr>
            <p:ph type="title"/>
          </p:nvPr>
        </p:nvSpPr>
        <p:spPr>
          <a:xfrm>
            <a:off x="345600" y="187200"/>
            <a:ext cx="5687520" cy="936000"/>
          </a:xfrm>
        </p:spPr>
        <p:txBody>
          <a:bodyPr/>
          <a:lstStyle/>
          <a:p>
            <a:r>
              <a:rPr lang="ja-JP" altLang="en-US" sz="4000" dirty="0"/>
              <a:t>項目と例題</a:t>
            </a:r>
            <a:r>
              <a:rPr lang="en-US" altLang="ja-JP" sz="4000" dirty="0"/>
              <a:t>4</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54</a:t>
            </a:fld>
            <a:endParaRPr kumimoji="0" lang="en-US" altLang="ja-JP">
              <a:latin typeface="Arial Black" pitchFamily="34" charset="0"/>
            </a:endParaRPr>
          </a:p>
        </p:txBody>
      </p:sp>
      <p:sp>
        <p:nvSpPr>
          <p:cNvPr id="20" name="Text Box 8">
            <a:extLst>
              <a:ext uri="{FF2B5EF4-FFF2-40B4-BE49-F238E27FC236}">
                <a16:creationId xmlns:a16="http://schemas.microsoft.com/office/drawing/2014/main" id="{502A53B2-5589-4A7A-99F5-FED0B5CD3EA3}"/>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solidFill>
                  <a:schemeClr val="bg1">
                    <a:lumMod val="50000"/>
                  </a:schemeClr>
                </a:solidFill>
              </a:rPr>
              <a:t>こんな感じになります。①この項目は、塩基配列のファイルを入力として読み込んで、指定した範囲の配列を切り出して、別のファイルに出力するスクリプトです。</a:t>
            </a:r>
          </a:p>
          <a:p>
            <a:pPr eaLnBrk="1" hangingPunct="1"/>
            <a:r>
              <a:rPr lang="ja-JP" altLang="en-US" dirty="0"/>
              <a:t>大抵の項目は、いくつかの例題を提供しています。例えば、②が例題</a:t>
            </a:r>
            <a:r>
              <a:rPr lang="en-US" altLang="ja-JP" dirty="0"/>
              <a:t>1</a:t>
            </a:r>
            <a:r>
              <a:rPr lang="ja-JP" altLang="en-US" dirty="0"/>
              <a:t>で、③が例題</a:t>
            </a:r>
            <a:r>
              <a:rPr lang="en-US" altLang="ja-JP" dirty="0"/>
              <a:t>2</a:t>
            </a:r>
            <a:r>
              <a:rPr lang="ja-JP" altLang="en-US" dirty="0"/>
              <a:t>だと解釈します。</a:t>
            </a:r>
            <a:r>
              <a:rPr lang="ja-JP" altLang="en-US" dirty="0">
                <a:solidFill>
                  <a:schemeClr val="bg1">
                    <a:lumMod val="50000"/>
                  </a:schemeClr>
                </a:solidFill>
              </a:rPr>
              <a:t>④クリックする項目を間違えて困った人は、「トップページへ」で一番上からやり直してください。</a:t>
            </a:r>
            <a:endParaRPr lang="en-US" altLang="ja-JP" dirty="0"/>
          </a:p>
        </p:txBody>
      </p:sp>
      <p:grpSp>
        <p:nvGrpSpPr>
          <p:cNvPr id="12" name="グループ化 1">
            <a:extLst>
              <a:ext uri="{FF2B5EF4-FFF2-40B4-BE49-F238E27FC236}">
                <a16:creationId xmlns:a16="http://schemas.microsoft.com/office/drawing/2014/main" id="{64FE313E-46AE-4636-A225-C97A9915C3A5}"/>
              </a:ext>
            </a:extLst>
          </p:cNvPr>
          <p:cNvGrpSpPr>
            <a:grpSpLocks/>
          </p:cNvGrpSpPr>
          <p:nvPr/>
        </p:nvGrpSpPr>
        <p:grpSpPr bwMode="auto">
          <a:xfrm>
            <a:off x="252000" y="2502000"/>
            <a:ext cx="414338" cy="647700"/>
            <a:chOff x="8946000" y="4620357"/>
            <a:chExt cx="414337" cy="647700"/>
          </a:xfrm>
        </p:grpSpPr>
        <p:sp>
          <p:nvSpPr>
            <p:cNvPr id="13" name="下矢印 31">
              <a:extLst>
                <a:ext uri="{FF2B5EF4-FFF2-40B4-BE49-F238E27FC236}">
                  <a16:creationId xmlns:a16="http://schemas.microsoft.com/office/drawing/2014/main" id="{A84013E3-7579-4FE8-91E7-2800F190D44E}"/>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正方形/長方形 1">
              <a:extLst>
                <a:ext uri="{FF2B5EF4-FFF2-40B4-BE49-F238E27FC236}">
                  <a16:creationId xmlns:a16="http://schemas.microsoft.com/office/drawing/2014/main" id="{6A1D059A-D6C5-42FC-80E4-6C3D4B24184D}"/>
                </a:ext>
              </a:extLst>
            </p:cNvPr>
            <p:cNvSpPr>
              <a:spLocks noChangeArrowheads="1"/>
            </p:cNvSpPr>
            <p:nvPr/>
          </p:nvSpPr>
          <p:spPr bwMode="auto">
            <a:xfrm>
              <a:off x="8946000" y="4735665"/>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6" name="グループ化 19">
            <a:extLst>
              <a:ext uri="{FF2B5EF4-FFF2-40B4-BE49-F238E27FC236}">
                <a16:creationId xmlns:a16="http://schemas.microsoft.com/office/drawing/2014/main" id="{672228D2-0705-4024-BF4E-BA86E929A267}"/>
              </a:ext>
            </a:extLst>
          </p:cNvPr>
          <p:cNvGrpSpPr>
            <a:grpSpLocks/>
          </p:cNvGrpSpPr>
          <p:nvPr/>
        </p:nvGrpSpPr>
        <p:grpSpPr bwMode="auto">
          <a:xfrm>
            <a:off x="5112000" y="1418400"/>
            <a:ext cx="433387" cy="647700"/>
            <a:chOff x="9008376" y="4278533"/>
            <a:chExt cx="432048" cy="647700"/>
          </a:xfrm>
        </p:grpSpPr>
        <p:sp>
          <p:nvSpPr>
            <p:cNvPr id="17" name="下矢印 20">
              <a:extLst>
                <a:ext uri="{FF2B5EF4-FFF2-40B4-BE49-F238E27FC236}">
                  <a16:creationId xmlns:a16="http://schemas.microsoft.com/office/drawing/2014/main" id="{44255377-D46C-48E7-A1CD-BD025B65C18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21">
              <a:extLst>
                <a:ext uri="{FF2B5EF4-FFF2-40B4-BE49-F238E27FC236}">
                  <a16:creationId xmlns:a16="http://schemas.microsoft.com/office/drawing/2014/main" id="{EED96F25-4E08-484C-963F-E1B8DBD6BFB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9" name="グループ化 1">
            <a:extLst>
              <a:ext uri="{FF2B5EF4-FFF2-40B4-BE49-F238E27FC236}">
                <a16:creationId xmlns:a16="http://schemas.microsoft.com/office/drawing/2014/main" id="{A9FA8EC1-ADBA-4AD4-9CB4-FD9904C6E1BA}"/>
              </a:ext>
            </a:extLst>
          </p:cNvPr>
          <p:cNvGrpSpPr>
            <a:grpSpLocks/>
          </p:cNvGrpSpPr>
          <p:nvPr/>
        </p:nvGrpSpPr>
        <p:grpSpPr bwMode="auto">
          <a:xfrm>
            <a:off x="252000" y="5616000"/>
            <a:ext cx="415498" cy="647700"/>
            <a:chOff x="8946000" y="4620357"/>
            <a:chExt cx="415497" cy="647700"/>
          </a:xfrm>
        </p:grpSpPr>
        <p:sp>
          <p:nvSpPr>
            <p:cNvPr id="21" name="下矢印 31">
              <a:extLst>
                <a:ext uri="{FF2B5EF4-FFF2-40B4-BE49-F238E27FC236}">
                  <a16:creationId xmlns:a16="http://schemas.microsoft.com/office/drawing/2014/main" id="{A61D1F31-9EB5-4A7C-947F-95B8BC150E98}"/>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正方形/長方形 1">
              <a:extLst>
                <a:ext uri="{FF2B5EF4-FFF2-40B4-BE49-F238E27FC236}">
                  <a16:creationId xmlns:a16="http://schemas.microsoft.com/office/drawing/2014/main" id="{31CCFF7B-6801-4845-A6AF-A6269B177E96}"/>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23" name="グループ化 1">
            <a:extLst>
              <a:ext uri="{FF2B5EF4-FFF2-40B4-BE49-F238E27FC236}">
                <a16:creationId xmlns:a16="http://schemas.microsoft.com/office/drawing/2014/main" id="{594B01AA-BA4A-4F85-AC10-DD66550DF1EB}"/>
              </a:ext>
            </a:extLst>
          </p:cNvPr>
          <p:cNvGrpSpPr>
            <a:grpSpLocks/>
          </p:cNvGrpSpPr>
          <p:nvPr/>
        </p:nvGrpSpPr>
        <p:grpSpPr bwMode="auto">
          <a:xfrm>
            <a:off x="7257677" y="5981700"/>
            <a:ext cx="415498" cy="647700"/>
            <a:chOff x="8946000" y="4620357"/>
            <a:chExt cx="415497" cy="647700"/>
          </a:xfrm>
        </p:grpSpPr>
        <p:sp>
          <p:nvSpPr>
            <p:cNvPr id="24" name="下矢印 31">
              <a:extLst>
                <a:ext uri="{FF2B5EF4-FFF2-40B4-BE49-F238E27FC236}">
                  <a16:creationId xmlns:a16="http://schemas.microsoft.com/office/drawing/2014/main" id="{554E0BE8-8169-4DB5-8602-07BCD5B5E424}"/>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正方形/長方形 1">
              <a:extLst>
                <a:ext uri="{FF2B5EF4-FFF2-40B4-BE49-F238E27FC236}">
                  <a16:creationId xmlns:a16="http://schemas.microsoft.com/office/drawing/2014/main" id="{B03ED7FE-3BE7-449D-B9E1-F7AA47078667}"/>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40684162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813544" cy="4365208"/>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dirty="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見栄えの統一、終了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枠の幅、電卓的な利用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計算の中断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a:t>
            </a:r>
            <a:r>
              <a:rPr lang="ja-JP" altLang="en-US" sz="2000" dirty="0"/>
              <a:t>入力ファイルの保存</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作業ディレクトリの変更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dirty="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コピペ実行、出力ファイルの確認、</a:t>
            </a:r>
            <a:r>
              <a:rPr lang="en-US" altLang="ja-JP" sz="2000" dirty="0">
                <a:solidFill>
                  <a:schemeClr val="bg1">
                    <a:lumMod val="50000"/>
                  </a:schemeClr>
                </a:solidFill>
              </a:rPr>
              <a:t>Environment</a:t>
            </a:r>
            <a:r>
              <a:rPr lang="ja-JP" altLang="en-US" sz="2000" dirty="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en-US" altLang="ja-JP" sz="2000" dirty="0">
                <a:solidFill>
                  <a:schemeClr val="bg1">
                    <a:lumMod val="50000"/>
                  </a:schemeClr>
                </a:solidFill>
              </a:rPr>
              <a:t>Win</a:t>
            </a:r>
            <a:r>
              <a:rPr lang="ja-JP" altLang="en-US" sz="2000" dirty="0">
                <a:solidFill>
                  <a:schemeClr val="bg1">
                    <a:lumMod val="50000"/>
                  </a:schemeClr>
                </a:solidFill>
              </a:rPr>
              <a:t>ユーザ向け注意点、応用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55</a:t>
            </a:fld>
            <a:endParaRPr kumimoji="0" lang="en-US" altLang="ja-JP">
              <a:latin typeface="Arial Black" pitchFamily="34" charset="0"/>
            </a:endParaRPr>
          </a:p>
        </p:txBody>
      </p:sp>
    </p:spTree>
    <p:extLst>
      <p:ext uri="{BB962C8B-B14F-4D97-AF65-F5344CB8AC3E}">
        <p14:creationId xmlns:p14="http://schemas.microsoft.com/office/powerpoint/2010/main" val="16789464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687DF97B-F3A8-43F5-8B47-69A5DE76B102}"/>
              </a:ext>
            </a:extLst>
          </p:cNvPr>
          <p:cNvPicPr>
            <a:picLocks noChangeAspect="1"/>
          </p:cNvPicPr>
          <p:nvPr/>
        </p:nvPicPr>
        <p:blipFill>
          <a:blip r:embed="rId3"/>
          <a:stretch>
            <a:fillRect/>
          </a:stretch>
        </p:blipFill>
        <p:spPr>
          <a:xfrm>
            <a:off x="36005" y="936006"/>
            <a:ext cx="7634287" cy="584073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入力ファイルの保存</a:t>
            </a:r>
            <a:r>
              <a:rPr lang="en-US" altLang="ja-JP" sz="4000" dirty="0"/>
              <a:t>1</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56</a:t>
            </a:fld>
            <a:endParaRPr kumimoji="0" lang="en-US" altLang="ja-JP">
              <a:latin typeface="Arial Black" pitchFamily="34" charset="0"/>
            </a:endParaRPr>
          </a:p>
        </p:txBody>
      </p:sp>
      <p:sp>
        <p:nvSpPr>
          <p:cNvPr id="21" name="Text Box 8">
            <a:extLst>
              <a:ext uri="{FF2B5EF4-FFF2-40B4-BE49-F238E27FC236}">
                <a16:creationId xmlns:a16="http://schemas.microsoft.com/office/drawing/2014/main" id="{8DCD01D8-A769-4658-BA0D-42464F0B61E7}"/>
              </a:ext>
            </a:extLst>
          </p:cNvPr>
          <p:cNvSpPr txBox="1">
            <a:spLocks noChangeArrowheads="1"/>
          </p:cNvSpPr>
          <p:nvPr/>
        </p:nvSpPr>
        <p:spPr bwMode="auto">
          <a:xfrm>
            <a:off x="5796172" y="46100"/>
            <a:ext cx="4053371" cy="36933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①例題</a:t>
            </a:r>
            <a:r>
              <a:rPr lang="en-US" altLang="ja-JP" dirty="0"/>
              <a:t>1</a:t>
            </a:r>
            <a:r>
              <a:rPr lang="ja-JP" altLang="en-US" dirty="0"/>
              <a:t>をやります。</a:t>
            </a:r>
            <a:endParaRPr lang="en-US" altLang="ja-JP" dirty="0"/>
          </a:p>
        </p:txBody>
      </p:sp>
      <p:grpSp>
        <p:nvGrpSpPr>
          <p:cNvPr id="12" name="グループ化 1">
            <a:extLst>
              <a:ext uri="{FF2B5EF4-FFF2-40B4-BE49-F238E27FC236}">
                <a16:creationId xmlns:a16="http://schemas.microsoft.com/office/drawing/2014/main" id="{5C7F87CD-A425-484C-8C19-3E0508D7CBE1}"/>
              </a:ext>
            </a:extLst>
          </p:cNvPr>
          <p:cNvGrpSpPr>
            <a:grpSpLocks/>
          </p:cNvGrpSpPr>
          <p:nvPr/>
        </p:nvGrpSpPr>
        <p:grpSpPr bwMode="auto">
          <a:xfrm>
            <a:off x="252000" y="2502000"/>
            <a:ext cx="415498" cy="647700"/>
            <a:chOff x="8946000" y="4620357"/>
            <a:chExt cx="415497" cy="647700"/>
          </a:xfrm>
        </p:grpSpPr>
        <p:sp>
          <p:nvSpPr>
            <p:cNvPr id="13" name="下矢印 31">
              <a:extLst>
                <a:ext uri="{FF2B5EF4-FFF2-40B4-BE49-F238E27FC236}">
                  <a16:creationId xmlns:a16="http://schemas.microsoft.com/office/drawing/2014/main" id="{D89E63B9-5E5A-4492-9D0D-0F68FA3CBA08}"/>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正方形/長方形 1">
              <a:extLst>
                <a:ext uri="{FF2B5EF4-FFF2-40B4-BE49-F238E27FC236}">
                  <a16:creationId xmlns:a16="http://schemas.microsoft.com/office/drawing/2014/main" id="{B590D56F-FD42-48BC-8640-521567A85090}"/>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39861702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A03D88C2-F874-4B55-9B01-8718E9F94077}"/>
              </a:ext>
            </a:extLst>
          </p:cNvPr>
          <p:cNvPicPr>
            <a:picLocks noChangeAspect="1"/>
          </p:cNvPicPr>
          <p:nvPr/>
        </p:nvPicPr>
        <p:blipFill>
          <a:blip r:embed="rId3"/>
          <a:stretch>
            <a:fillRect/>
          </a:stretch>
        </p:blipFill>
        <p:spPr>
          <a:xfrm>
            <a:off x="36005" y="936006"/>
            <a:ext cx="7634287" cy="584073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入力ファイルの保存</a:t>
            </a:r>
            <a:r>
              <a:rPr lang="en-US" altLang="ja-JP" sz="4000" dirty="0"/>
              <a:t>2</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57</a:t>
            </a:fld>
            <a:endParaRPr kumimoji="0" lang="en-US" altLang="ja-JP">
              <a:latin typeface="Arial Black" pitchFamily="34" charset="0"/>
            </a:endParaRPr>
          </a:p>
        </p:txBody>
      </p:sp>
      <p:sp>
        <p:nvSpPr>
          <p:cNvPr id="21" name="Text Box 8">
            <a:extLst>
              <a:ext uri="{FF2B5EF4-FFF2-40B4-BE49-F238E27FC236}">
                <a16:creationId xmlns:a16="http://schemas.microsoft.com/office/drawing/2014/main" id="{8DCD01D8-A769-4658-BA0D-42464F0B61E7}"/>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solidFill>
                  <a:schemeClr val="bg1">
                    <a:lumMod val="50000"/>
                  </a:schemeClr>
                </a:solidFill>
              </a:rPr>
              <a:t>①例題</a:t>
            </a:r>
            <a:r>
              <a:rPr lang="en-US" altLang="ja-JP" dirty="0">
                <a:solidFill>
                  <a:schemeClr val="bg1">
                    <a:lumMod val="50000"/>
                  </a:schemeClr>
                </a:solidFill>
              </a:rPr>
              <a:t>1</a:t>
            </a:r>
            <a:r>
              <a:rPr lang="ja-JP" altLang="en-US" dirty="0">
                <a:solidFill>
                  <a:schemeClr val="bg1">
                    <a:lumMod val="50000"/>
                  </a:schemeClr>
                </a:solidFill>
              </a:rPr>
              <a:t>をやります。</a:t>
            </a:r>
            <a:r>
              <a:rPr lang="ja-JP" altLang="en-US" dirty="0"/>
              <a:t>②デスクトップ上に、（名前は何でもよいですが）</a:t>
            </a:r>
            <a:r>
              <a:rPr lang="en-US" altLang="ja-JP" dirty="0" err="1">
                <a:solidFill>
                  <a:srgbClr val="669900"/>
                </a:solidFill>
              </a:rPr>
              <a:t>hoge</a:t>
            </a:r>
            <a:r>
              <a:rPr lang="ja-JP" altLang="en-US" dirty="0"/>
              <a:t>というフォルダを作成し、そこに入力として用いる③</a:t>
            </a:r>
            <a:r>
              <a:rPr lang="en-US" altLang="ja-JP" dirty="0"/>
              <a:t>sample1.fasta</a:t>
            </a:r>
            <a:r>
              <a:rPr lang="ja-JP" altLang="en-US" dirty="0"/>
              <a:t>を保存すべく</a:t>
            </a:r>
            <a:r>
              <a:rPr lang="en-US" altLang="ja-JP" dirty="0"/>
              <a:t>…</a:t>
            </a:r>
          </a:p>
        </p:txBody>
      </p:sp>
      <p:grpSp>
        <p:nvGrpSpPr>
          <p:cNvPr id="14" name="グループ化 25">
            <a:extLst>
              <a:ext uri="{FF2B5EF4-FFF2-40B4-BE49-F238E27FC236}">
                <a16:creationId xmlns:a16="http://schemas.microsoft.com/office/drawing/2014/main" id="{D30B1618-C16D-45FA-9BEE-3C751FAAEEEE}"/>
              </a:ext>
            </a:extLst>
          </p:cNvPr>
          <p:cNvGrpSpPr>
            <a:grpSpLocks/>
          </p:cNvGrpSpPr>
          <p:nvPr/>
        </p:nvGrpSpPr>
        <p:grpSpPr bwMode="auto">
          <a:xfrm>
            <a:off x="2268000" y="2592000"/>
            <a:ext cx="647700" cy="368300"/>
            <a:chOff x="8265543" y="5967772"/>
            <a:chExt cx="647700" cy="369332"/>
          </a:xfrm>
        </p:grpSpPr>
        <p:sp>
          <p:nvSpPr>
            <p:cNvPr id="15" name="下矢印 26">
              <a:extLst>
                <a:ext uri="{FF2B5EF4-FFF2-40B4-BE49-F238E27FC236}">
                  <a16:creationId xmlns:a16="http://schemas.microsoft.com/office/drawing/2014/main" id="{398C688E-39D9-46E2-9BE2-AFDF738E2FE2}"/>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7">
              <a:extLst>
                <a:ext uri="{FF2B5EF4-FFF2-40B4-BE49-F238E27FC236}">
                  <a16:creationId xmlns:a16="http://schemas.microsoft.com/office/drawing/2014/main" id="{89AB7A9D-2271-469C-A683-38BD7F28C1DD}"/>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pic>
        <p:nvPicPr>
          <p:cNvPr id="2" name="図 1">
            <a:extLst>
              <a:ext uri="{FF2B5EF4-FFF2-40B4-BE49-F238E27FC236}">
                <a16:creationId xmlns:a16="http://schemas.microsoft.com/office/drawing/2014/main" id="{86F7B158-9B32-4651-8E29-B60B73CD4FE2}"/>
              </a:ext>
            </a:extLst>
          </p:cNvPr>
          <p:cNvPicPr>
            <a:picLocks noChangeAspect="1"/>
          </p:cNvPicPr>
          <p:nvPr/>
        </p:nvPicPr>
        <p:blipFill>
          <a:blip r:embed="rId4"/>
          <a:stretch>
            <a:fillRect/>
          </a:stretch>
        </p:blipFill>
        <p:spPr>
          <a:xfrm>
            <a:off x="3132000" y="2520000"/>
            <a:ext cx="6720840" cy="3383280"/>
          </a:xfrm>
          <a:prstGeom prst="rect">
            <a:avLst/>
          </a:prstGeom>
          <a:ln w="19050">
            <a:solidFill>
              <a:srgbClr val="FF0000"/>
            </a:solidFill>
          </a:ln>
        </p:spPr>
      </p:pic>
      <p:grpSp>
        <p:nvGrpSpPr>
          <p:cNvPr id="20" name="グループ化 19">
            <a:extLst>
              <a:ext uri="{FF2B5EF4-FFF2-40B4-BE49-F238E27FC236}">
                <a16:creationId xmlns:a16="http://schemas.microsoft.com/office/drawing/2014/main" id="{E6D9FE11-B0BA-40BA-9988-D319FA527647}"/>
              </a:ext>
            </a:extLst>
          </p:cNvPr>
          <p:cNvGrpSpPr>
            <a:grpSpLocks/>
          </p:cNvGrpSpPr>
          <p:nvPr/>
        </p:nvGrpSpPr>
        <p:grpSpPr bwMode="auto">
          <a:xfrm>
            <a:off x="7524000" y="3240000"/>
            <a:ext cx="433387" cy="647700"/>
            <a:chOff x="9008376" y="4278533"/>
            <a:chExt cx="432048" cy="647700"/>
          </a:xfrm>
        </p:grpSpPr>
        <p:sp>
          <p:nvSpPr>
            <p:cNvPr id="22" name="下矢印 20">
              <a:extLst>
                <a:ext uri="{FF2B5EF4-FFF2-40B4-BE49-F238E27FC236}">
                  <a16:creationId xmlns:a16="http://schemas.microsoft.com/office/drawing/2014/main" id="{792993A0-2A98-459E-BDFA-4BAA62BE755E}"/>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1">
              <a:extLst>
                <a:ext uri="{FF2B5EF4-FFF2-40B4-BE49-F238E27FC236}">
                  <a16:creationId xmlns:a16="http://schemas.microsoft.com/office/drawing/2014/main" id="{C533DD5B-A3C6-44FA-863E-03C46720E269}"/>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25" name="グループ化 1">
            <a:extLst>
              <a:ext uri="{FF2B5EF4-FFF2-40B4-BE49-F238E27FC236}">
                <a16:creationId xmlns:a16="http://schemas.microsoft.com/office/drawing/2014/main" id="{F3BB0143-1A5E-44CA-ACD3-8B602319414D}"/>
              </a:ext>
            </a:extLst>
          </p:cNvPr>
          <p:cNvGrpSpPr>
            <a:grpSpLocks/>
          </p:cNvGrpSpPr>
          <p:nvPr/>
        </p:nvGrpSpPr>
        <p:grpSpPr bwMode="auto">
          <a:xfrm>
            <a:off x="252000" y="2502000"/>
            <a:ext cx="415498" cy="647700"/>
            <a:chOff x="8946000" y="4620357"/>
            <a:chExt cx="415497" cy="647700"/>
          </a:xfrm>
        </p:grpSpPr>
        <p:sp>
          <p:nvSpPr>
            <p:cNvPr id="26" name="下矢印 31">
              <a:extLst>
                <a:ext uri="{FF2B5EF4-FFF2-40B4-BE49-F238E27FC236}">
                  <a16:creationId xmlns:a16="http://schemas.microsoft.com/office/drawing/2014/main" id="{06F84643-C6E5-4C1F-8D27-E94F7383A5F6}"/>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正方形/長方形 1">
              <a:extLst>
                <a:ext uri="{FF2B5EF4-FFF2-40B4-BE49-F238E27FC236}">
                  <a16:creationId xmlns:a16="http://schemas.microsoft.com/office/drawing/2014/main" id="{DD19359B-732A-4D76-B2E0-5983960A178E}"/>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24524042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860F3CE9-76BC-4625-B9FA-25C75DD567CB}"/>
              </a:ext>
            </a:extLst>
          </p:cNvPr>
          <p:cNvPicPr>
            <a:picLocks noChangeAspect="1"/>
          </p:cNvPicPr>
          <p:nvPr/>
        </p:nvPicPr>
        <p:blipFill>
          <a:blip r:embed="rId3"/>
          <a:stretch>
            <a:fillRect/>
          </a:stretch>
        </p:blipFill>
        <p:spPr>
          <a:xfrm>
            <a:off x="36005" y="936006"/>
            <a:ext cx="7634287" cy="5840730"/>
          </a:xfrm>
          <a:prstGeom prst="rect">
            <a:avLst/>
          </a:prstGeom>
        </p:spPr>
      </p:pic>
      <p:grpSp>
        <p:nvGrpSpPr>
          <p:cNvPr id="22" name="グループ化 25">
            <a:extLst>
              <a:ext uri="{FF2B5EF4-FFF2-40B4-BE49-F238E27FC236}">
                <a16:creationId xmlns:a16="http://schemas.microsoft.com/office/drawing/2014/main" id="{76FF9099-C2B8-471A-A052-00449552FD41}"/>
              </a:ext>
            </a:extLst>
          </p:cNvPr>
          <p:cNvGrpSpPr>
            <a:grpSpLocks/>
          </p:cNvGrpSpPr>
          <p:nvPr/>
        </p:nvGrpSpPr>
        <p:grpSpPr bwMode="auto">
          <a:xfrm>
            <a:off x="2268000" y="2592000"/>
            <a:ext cx="647700" cy="368300"/>
            <a:chOff x="8265543" y="5967772"/>
            <a:chExt cx="647700" cy="369332"/>
          </a:xfrm>
        </p:grpSpPr>
        <p:sp>
          <p:nvSpPr>
            <p:cNvPr id="23" name="下矢印 26">
              <a:extLst>
                <a:ext uri="{FF2B5EF4-FFF2-40B4-BE49-F238E27FC236}">
                  <a16:creationId xmlns:a16="http://schemas.microsoft.com/office/drawing/2014/main" id="{B7F557C0-582A-4755-AC4A-7C11505DCA96}"/>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7">
              <a:extLst>
                <a:ext uri="{FF2B5EF4-FFF2-40B4-BE49-F238E27FC236}">
                  <a16:creationId xmlns:a16="http://schemas.microsoft.com/office/drawing/2014/main" id="{6336EEC6-89DD-435E-8001-E7784928A17C}"/>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30" name="グループ化 1">
            <a:extLst>
              <a:ext uri="{FF2B5EF4-FFF2-40B4-BE49-F238E27FC236}">
                <a16:creationId xmlns:a16="http://schemas.microsoft.com/office/drawing/2014/main" id="{E97C9348-1A8E-42A8-8664-A5E4453CDB20}"/>
              </a:ext>
            </a:extLst>
          </p:cNvPr>
          <p:cNvGrpSpPr>
            <a:grpSpLocks/>
          </p:cNvGrpSpPr>
          <p:nvPr/>
        </p:nvGrpSpPr>
        <p:grpSpPr bwMode="auto">
          <a:xfrm>
            <a:off x="252000" y="2502000"/>
            <a:ext cx="415498" cy="647700"/>
            <a:chOff x="8946000" y="4620357"/>
            <a:chExt cx="415497" cy="647700"/>
          </a:xfrm>
        </p:grpSpPr>
        <p:sp>
          <p:nvSpPr>
            <p:cNvPr id="31" name="下矢印 31">
              <a:extLst>
                <a:ext uri="{FF2B5EF4-FFF2-40B4-BE49-F238E27FC236}">
                  <a16:creationId xmlns:a16="http://schemas.microsoft.com/office/drawing/2014/main" id="{85B5F9D8-3684-4FAD-BE29-A3DFFC695298}"/>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2" name="正方形/長方形 1">
              <a:extLst>
                <a:ext uri="{FF2B5EF4-FFF2-40B4-BE49-F238E27FC236}">
                  <a16:creationId xmlns:a16="http://schemas.microsoft.com/office/drawing/2014/main" id="{7B36D7C9-C1F6-4C6C-A8E6-F32D210E74E4}"/>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8194" name="タイトル 1"/>
          <p:cNvSpPr>
            <a:spLocks noGrp="1"/>
          </p:cNvSpPr>
          <p:nvPr>
            <p:ph type="title"/>
          </p:nvPr>
        </p:nvSpPr>
        <p:spPr>
          <a:xfrm>
            <a:off x="345600" y="187200"/>
            <a:ext cx="9210228" cy="936000"/>
          </a:xfrm>
        </p:spPr>
        <p:txBody>
          <a:bodyPr/>
          <a:lstStyle/>
          <a:p>
            <a:r>
              <a:rPr lang="ja-JP" altLang="en-US" sz="4000" dirty="0"/>
              <a:t>入力ファイルの保存</a:t>
            </a:r>
            <a:r>
              <a:rPr lang="en-US" altLang="ja-JP" sz="4000" dirty="0"/>
              <a:t>3</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58</a:t>
            </a:fld>
            <a:endParaRPr kumimoji="0" lang="en-US" altLang="ja-JP">
              <a:latin typeface="Arial Black" pitchFamily="34" charset="0"/>
            </a:endParaRPr>
          </a:p>
        </p:txBody>
      </p:sp>
      <p:sp>
        <p:nvSpPr>
          <p:cNvPr id="21" name="Text Box 8">
            <a:extLst>
              <a:ext uri="{FF2B5EF4-FFF2-40B4-BE49-F238E27FC236}">
                <a16:creationId xmlns:a16="http://schemas.microsoft.com/office/drawing/2014/main" id="{8DCD01D8-A769-4658-BA0D-42464F0B61E7}"/>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solidFill>
                  <a:schemeClr val="bg1">
                    <a:lumMod val="50000"/>
                  </a:schemeClr>
                </a:solidFill>
              </a:rPr>
              <a:t>①例題</a:t>
            </a:r>
            <a:r>
              <a:rPr lang="en-US" altLang="ja-JP" dirty="0">
                <a:solidFill>
                  <a:schemeClr val="bg1">
                    <a:lumMod val="50000"/>
                  </a:schemeClr>
                </a:solidFill>
              </a:rPr>
              <a:t>1</a:t>
            </a:r>
            <a:r>
              <a:rPr lang="ja-JP" altLang="en-US" dirty="0">
                <a:solidFill>
                  <a:schemeClr val="bg1">
                    <a:lumMod val="50000"/>
                  </a:schemeClr>
                </a:solidFill>
              </a:rPr>
              <a:t>をやります。②デスクトップ上に、（名前は何でもよいですが）</a:t>
            </a:r>
            <a:r>
              <a:rPr lang="en-US" altLang="ja-JP" dirty="0" err="1">
                <a:solidFill>
                  <a:schemeClr val="bg1">
                    <a:lumMod val="50000"/>
                  </a:schemeClr>
                </a:solidFill>
              </a:rPr>
              <a:t>hoge</a:t>
            </a:r>
            <a:r>
              <a:rPr lang="ja-JP" altLang="en-US" dirty="0">
                <a:solidFill>
                  <a:schemeClr val="bg1">
                    <a:lumMod val="50000"/>
                  </a:schemeClr>
                </a:solidFill>
              </a:rPr>
              <a:t>というフォルダを作成し、そこに入力として用いる③</a:t>
            </a:r>
            <a:r>
              <a:rPr lang="en-US" altLang="ja-JP" dirty="0">
                <a:solidFill>
                  <a:schemeClr val="bg1">
                    <a:lumMod val="50000"/>
                  </a:schemeClr>
                </a:solidFill>
              </a:rPr>
              <a:t>sample1.fasta</a:t>
            </a:r>
            <a:r>
              <a:rPr lang="ja-JP" altLang="en-US" dirty="0">
                <a:solidFill>
                  <a:schemeClr val="bg1">
                    <a:lumMod val="50000"/>
                  </a:schemeClr>
                </a:solidFill>
              </a:rPr>
              <a:t>を保存すべく、</a:t>
            </a:r>
            <a:r>
              <a:rPr lang="ja-JP" altLang="en-US" dirty="0"/>
              <a:t>右クリックで④保存。</a:t>
            </a:r>
            <a:endParaRPr lang="en-US" altLang="ja-JP" dirty="0"/>
          </a:p>
        </p:txBody>
      </p:sp>
      <p:pic>
        <p:nvPicPr>
          <p:cNvPr id="24" name="図 23">
            <a:extLst>
              <a:ext uri="{FF2B5EF4-FFF2-40B4-BE49-F238E27FC236}">
                <a16:creationId xmlns:a16="http://schemas.microsoft.com/office/drawing/2014/main" id="{BB2C5006-F25D-4D53-8776-8D1DDFA48B52}"/>
              </a:ext>
            </a:extLst>
          </p:cNvPr>
          <p:cNvPicPr>
            <a:picLocks noChangeAspect="1"/>
          </p:cNvPicPr>
          <p:nvPr/>
        </p:nvPicPr>
        <p:blipFill>
          <a:blip r:embed="rId4"/>
          <a:stretch>
            <a:fillRect/>
          </a:stretch>
        </p:blipFill>
        <p:spPr>
          <a:xfrm>
            <a:off x="2889209" y="3088571"/>
            <a:ext cx="3215919" cy="1996613"/>
          </a:xfrm>
          <a:prstGeom prst="rect">
            <a:avLst/>
          </a:prstGeom>
          <a:ln>
            <a:solidFill>
              <a:schemeClr val="tx1"/>
            </a:solidFill>
          </a:ln>
        </p:spPr>
      </p:pic>
      <p:grpSp>
        <p:nvGrpSpPr>
          <p:cNvPr id="25" name="グループ化 19">
            <a:extLst>
              <a:ext uri="{FF2B5EF4-FFF2-40B4-BE49-F238E27FC236}">
                <a16:creationId xmlns:a16="http://schemas.microsoft.com/office/drawing/2014/main" id="{E3846A7B-7B94-441E-875B-025EDF17211A}"/>
              </a:ext>
            </a:extLst>
          </p:cNvPr>
          <p:cNvGrpSpPr>
            <a:grpSpLocks/>
          </p:cNvGrpSpPr>
          <p:nvPr/>
        </p:nvGrpSpPr>
        <p:grpSpPr bwMode="auto">
          <a:xfrm>
            <a:off x="4962177" y="3898571"/>
            <a:ext cx="433387" cy="647700"/>
            <a:chOff x="9008376" y="4278533"/>
            <a:chExt cx="432048" cy="647700"/>
          </a:xfrm>
        </p:grpSpPr>
        <p:sp>
          <p:nvSpPr>
            <p:cNvPr id="26" name="下矢印 20">
              <a:extLst>
                <a:ext uri="{FF2B5EF4-FFF2-40B4-BE49-F238E27FC236}">
                  <a16:creationId xmlns:a16="http://schemas.microsoft.com/office/drawing/2014/main" id="{FBF26978-34C1-4B82-B2CF-BA0F6B0095F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1">
              <a:extLst>
                <a:ext uri="{FF2B5EF4-FFF2-40B4-BE49-F238E27FC236}">
                  <a16:creationId xmlns:a16="http://schemas.microsoft.com/office/drawing/2014/main" id="{A9291BDA-E9E0-47E5-BA76-A3AEF650AA8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22071095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a:extLst>
              <a:ext uri="{FF2B5EF4-FFF2-40B4-BE49-F238E27FC236}">
                <a16:creationId xmlns:a16="http://schemas.microsoft.com/office/drawing/2014/main" id="{592EA71C-93E2-48C4-BCE8-F69988482F8B}"/>
              </a:ext>
            </a:extLst>
          </p:cNvPr>
          <p:cNvPicPr>
            <a:picLocks noChangeAspect="1"/>
          </p:cNvPicPr>
          <p:nvPr/>
        </p:nvPicPr>
        <p:blipFill>
          <a:blip r:embed="rId3"/>
          <a:stretch>
            <a:fillRect/>
          </a:stretch>
        </p:blipFill>
        <p:spPr>
          <a:xfrm>
            <a:off x="36005" y="936006"/>
            <a:ext cx="7634287" cy="584073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入力ファイルの保存</a:t>
            </a:r>
            <a:r>
              <a:rPr lang="en-US" altLang="ja-JP" sz="4000" dirty="0"/>
              <a:t>4</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59</a:t>
            </a:fld>
            <a:endParaRPr kumimoji="0" lang="en-US" altLang="ja-JP">
              <a:latin typeface="Arial Black" pitchFamily="34" charset="0"/>
            </a:endParaRPr>
          </a:p>
        </p:txBody>
      </p:sp>
      <p:pic>
        <p:nvPicPr>
          <p:cNvPr id="24" name="図 23">
            <a:extLst>
              <a:ext uri="{FF2B5EF4-FFF2-40B4-BE49-F238E27FC236}">
                <a16:creationId xmlns:a16="http://schemas.microsoft.com/office/drawing/2014/main" id="{BB2C5006-F25D-4D53-8776-8D1DDFA48B52}"/>
              </a:ext>
            </a:extLst>
          </p:cNvPr>
          <p:cNvPicPr>
            <a:picLocks noChangeAspect="1"/>
          </p:cNvPicPr>
          <p:nvPr/>
        </p:nvPicPr>
        <p:blipFill>
          <a:blip r:embed="rId4"/>
          <a:stretch>
            <a:fillRect/>
          </a:stretch>
        </p:blipFill>
        <p:spPr>
          <a:xfrm>
            <a:off x="2601177" y="1951200"/>
            <a:ext cx="3215919" cy="1996613"/>
          </a:xfrm>
          <a:prstGeom prst="rect">
            <a:avLst/>
          </a:prstGeom>
          <a:ln>
            <a:solidFill>
              <a:schemeClr val="tx1"/>
            </a:solidFill>
          </a:ln>
        </p:spPr>
      </p:pic>
      <p:grpSp>
        <p:nvGrpSpPr>
          <p:cNvPr id="25" name="グループ化 19">
            <a:extLst>
              <a:ext uri="{FF2B5EF4-FFF2-40B4-BE49-F238E27FC236}">
                <a16:creationId xmlns:a16="http://schemas.microsoft.com/office/drawing/2014/main" id="{E3846A7B-7B94-441E-875B-025EDF17211A}"/>
              </a:ext>
            </a:extLst>
          </p:cNvPr>
          <p:cNvGrpSpPr>
            <a:grpSpLocks/>
          </p:cNvGrpSpPr>
          <p:nvPr/>
        </p:nvGrpSpPr>
        <p:grpSpPr bwMode="auto">
          <a:xfrm>
            <a:off x="4664968" y="2754000"/>
            <a:ext cx="433387" cy="647700"/>
            <a:chOff x="9008376" y="4278533"/>
            <a:chExt cx="432048" cy="647700"/>
          </a:xfrm>
        </p:grpSpPr>
        <p:sp>
          <p:nvSpPr>
            <p:cNvPr id="26" name="下矢印 20">
              <a:extLst>
                <a:ext uri="{FF2B5EF4-FFF2-40B4-BE49-F238E27FC236}">
                  <a16:creationId xmlns:a16="http://schemas.microsoft.com/office/drawing/2014/main" id="{FBF26978-34C1-4B82-B2CF-BA0F6B0095F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1">
              <a:extLst>
                <a:ext uri="{FF2B5EF4-FFF2-40B4-BE49-F238E27FC236}">
                  <a16:creationId xmlns:a16="http://schemas.microsoft.com/office/drawing/2014/main" id="{A9291BDA-E9E0-47E5-BA76-A3AEF650AA8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pic>
        <p:nvPicPr>
          <p:cNvPr id="2" name="図 1">
            <a:extLst>
              <a:ext uri="{FF2B5EF4-FFF2-40B4-BE49-F238E27FC236}">
                <a16:creationId xmlns:a16="http://schemas.microsoft.com/office/drawing/2014/main" id="{07B2B79F-1010-4E64-AF57-FB28BA0A9947}"/>
              </a:ext>
            </a:extLst>
          </p:cNvPr>
          <p:cNvPicPr>
            <a:picLocks noChangeAspect="1"/>
          </p:cNvPicPr>
          <p:nvPr/>
        </p:nvPicPr>
        <p:blipFill>
          <a:blip r:embed="rId5"/>
          <a:stretch>
            <a:fillRect/>
          </a:stretch>
        </p:blipFill>
        <p:spPr>
          <a:xfrm>
            <a:off x="2592000" y="1944000"/>
            <a:ext cx="7267575" cy="4343400"/>
          </a:xfrm>
          <a:prstGeom prst="rect">
            <a:avLst/>
          </a:prstGeom>
        </p:spPr>
      </p:pic>
      <p:grpSp>
        <p:nvGrpSpPr>
          <p:cNvPr id="20" name="グループ化 19">
            <a:extLst>
              <a:ext uri="{FF2B5EF4-FFF2-40B4-BE49-F238E27FC236}">
                <a16:creationId xmlns:a16="http://schemas.microsoft.com/office/drawing/2014/main" id="{6327A19D-2748-4D1E-9962-D54F5D95613A}"/>
              </a:ext>
            </a:extLst>
          </p:cNvPr>
          <p:cNvGrpSpPr>
            <a:grpSpLocks/>
          </p:cNvGrpSpPr>
          <p:nvPr/>
        </p:nvGrpSpPr>
        <p:grpSpPr bwMode="auto">
          <a:xfrm>
            <a:off x="3944888" y="3861048"/>
            <a:ext cx="433387" cy="647700"/>
            <a:chOff x="9008376" y="4278533"/>
            <a:chExt cx="432048" cy="647700"/>
          </a:xfrm>
        </p:grpSpPr>
        <p:sp>
          <p:nvSpPr>
            <p:cNvPr id="22" name="下矢印 20">
              <a:extLst>
                <a:ext uri="{FF2B5EF4-FFF2-40B4-BE49-F238E27FC236}">
                  <a16:creationId xmlns:a16="http://schemas.microsoft.com/office/drawing/2014/main" id="{10A7BB1F-B5A6-470D-B7AA-C6E26BD8E1E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1">
              <a:extLst>
                <a:ext uri="{FF2B5EF4-FFF2-40B4-BE49-F238E27FC236}">
                  <a16:creationId xmlns:a16="http://schemas.microsoft.com/office/drawing/2014/main" id="{DDAAB37C-3089-46F7-AC61-E4EB8A0027C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28" name="グループ化 25">
            <a:extLst>
              <a:ext uri="{FF2B5EF4-FFF2-40B4-BE49-F238E27FC236}">
                <a16:creationId xmlns:a16="http://schemas.microsoft.com/office/drawing/2014/main" id="{2DD4F88D-1B00-4C2D-AB94-C9AB1CC229DD}"/>
              </a:ext>
            </a:extLst>
          </p:cNvPr>
          <p:cNvGrpSpPr>
            <a:grpSpLocks/>
          </p:cNvGrpSpPr>
          <p:nvPr/>
        </p:nvGrpSpPr>
        <p:grpSpPr bwMode="auto">
          <a:xfrm>
            <a:off x="7603200" y="5529600"/>
            <a:ext cx="647700" cy="368300"/>
            <a:chOff x="8265543" y="5967772"/>
            <a:chExt cx="647700" cy="369332"/>
          </a:xfrm>
        </p:grpSpPr>
        <p:sp>
          <p:nvSpPr>
            <p:cNvPr id="29" name="下矢印 26">
              <a:extLst>
                <a:ext uri="{FF2B5EF4-FFF2-40B4-BE49-F238E27FC236}">
                  <a16:creationId xmlns:a16="http://schemas.microsoft.com/office/drawing/2014/main" id="{F0895185-E1AC-49EB-AAD3-6779CE48AD75}"/>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テキスト ボックス 27">
              <a:extLst>
                <a:ext uri="{FF2B5EF4-FFF2-40B4-BE49-F238E27FC236}">
                  <a16:creationId xmlns:a16="http://schemas.microsoft.com/office/drawing/2014/main" id="{8BCCBB04-EE05-4D53-8869-FBBFFBF2BB45}"/>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grpSp>
        <p:nvGrpSpPr>
          <p:cNvPr id="31" name="グループ化 30">
            <a:extLst>
              <a:ext uri="{FF2B5EF4-FFF2-40B4-BE49-F238E27FC236}">
                <a16:creationId xmlns:a16="http://schemas.microsoft.com/office/drawing/2014/main" id="{FBA1F06B-0682-449A-AC7E-2311BE927568}"/>
              </a:ext>
            </a:extLst>
          </p:cNvPr>
          <p:cNvGrpSpPr>
            <a:grpSpLocks/>
          </p:cNvGrpSpPr>
          <p:nvPr/>
        </p:nvGrpSpPr>
        <p:grpSpPr bwMode="auto">
          <a:xfrm>
            <a:off x="5436000" y="3268800"/>
            <a:ext cx="433387" cy="647700"/>
            <a:chOff x="9008376" y="4278533"/>
            <a:chExt cx="432048" cy="647700"/>
          </a:xfrm>
        </p:grpSpPr>
        <p:sp>
          <p:nvSpPr>
            <p:cNvPr id="32" name="下矢印 20">
              <a:extLst>
                <a:ext uri="{FF2B5EF4-FFF2-40B4-BE49-F238E27FC236}">
                  <a16:creationId xmlns:a16="http://schemas.microsoft.com/office/drawing/2014/main" id="{C7C5C351-2552-4CDA-91FB-D1F347A8E0C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3" name="テキスト ボックス 21">
              <a:extLst>
                <a:ext uri="{FF2B5EF4-FFF2-40B4-BE49-F238E27FC236}">
                  <a16:creationId xmlns:a16="http://schemas.microsoft.com/office/drawing/2014/main" id="{AC3EB262-9F20-48FB-BC84-1D9994059F4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grpSp>
        <p:nvGrpSpPr>
          <p:cNvPr id="34" name="グループ化 19">
            <a:extLst>
              <a:ext uri="{FF2B5EF4-FFF2-40B4-BE49-F238E27FC236}">
                <a16:creationId xmlns:a16="http://schemas.microsoft.com/office/drawing/2014/main" id="{C64B1539-583E-40EA-BF33-FCFA55DAB327}"/>
              </a:ext>
            </a:extLst>
          </p:cNvPr>
          <p:cNvGrpSpPr>
            <a:grpSpLocks/>
          </p:cNvGrpSpPr>
          <p:nvPr/>
        </p:nvGrpSpPr>
        <p:grpSpPr bwMode="auto">
          <a:xfrm>
            <a:off x="5674688" y="4971750"/>
            <a:ext cx="433387" cy="647700"/>
            <a:chOff x="9008376" y="4278533"/>
            <a:chExt cx="432048" cy="647700"/>
          </a:xfrm>
        </p:grpSpPr>
        <p:sp>
          <p:nvSpPr>
            <p:cNvPr id="35" name="下矢印 20">
              <a:extLst>
                <a:ext uri="{FF2B5EF4-FFF2-40B4-BE49-F238E27FC236}">
                  <a16:creationId xmlns:a16="http://schemas.microsoft.com/office/drawing/2014/main" id="{B9FB7EF9-290B-4E0E-B95F-9D898972E1E0}"/>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6" name="テキスト ボックス 21">
              <a:extLst>
                <a:ext uri="{FF2B5EF4-FFF2-40B4-BE49-F238E27FC236}">
                  <a16:creationId xmlns:a16="http://schemas.microsoft.com/office/drawing/2014/main" id="{3C926A6D-A987-47AC-8999-886E8FFF1DA5}"/>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⑧</a:t>
              </a:r>
            </a:p>
          </p:txBody>
        </p:sp>
      </p:grpSp>
      <p:sp>
        <p:nvSpPr>
          <p:cNvPr id="37" name="右中かっこ 36">
            <a:extLst>
              <a:ext uri="{FF2B5EF4-FFF2-40B4-BE49-F238E27FC236}">
                <a16:creationId xmlns:a16="http://schemas.microsoft.com/office/drawing/2014/main" id="{3724C95D-0EA8-4704-9363-4A9844F6922E}"/>
              </a:ext>
            </a:extLst>
          </p:cNvPr>
          <p:cNvSpPr/>
          <p:nvPr/>
        </p:nvSpPr>
        <p:spPr>
          <a:xfrm>
            <a:off x="5508000" y="5025600"/>
            <a:ext cx="166688" cy="540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21" name="Text Box 8">
            <a:extLst>
              <a:ext uri="{FF2B5EF4-FFF2-40B4-BE49-F238E27FC236}">
                <a16:creationId xmlns:a16="http://schemas.microsoft.com/office/drawing/2014/main" id="{8DCD01D8-A769-4658-BA0D-42464F0B61E7}"/>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solidFill>
                  <a:schemeClr val="bg1">
                    <a:lumMod val="50000"/>
                  </a:schemeClr>
                </a:solidFill>
              </a:rPr>
              <a:t>①例題</a:t>
            </a:r>
            <a:r>
              <a:rPr lang="en-US" altLang="ja-JP" dirty="0">
                <a:solidFill>
                  <a:schemeClr val="bg1">
                    <a:lumMod val="50000"/>
                  </a:schemeClr>
                </a:solidFill>
              </a:rPr>
              <a:t>1</a:t>
            </a:r>
            <a:r>
              <a:rPr lang="ja-JP" altLang="en-US" dirty="0">
                <a:solidFill>
                  <a:schemeClr val="bg1">
                    <a:lumMod val="50000"/>
                  </a:schemeClr>
                </a:solidFill>
              </a:rPr>
              <a:t>をやります。②デスクトップ上に、（名前は何でもよいですが）</a:t>
            </a:r>
            <a:r>
              <a:rPr lang="en-US" altLang="ja-JP" dirty="0" err="1">
                <a:solidFill>
                  <a:schemeClr val="bg1">
                    <a:lumMod val="50000"/>
                  </a:schemeClr>
                </a:solidFill>
              </a:rPr>
              <a:t>hoge</a:t>
            </a:r>
            <a:r>
              <a:rPr lang="ja-JP" altLang="en-US" dirty="0">
                <a:solidFill>
                  <a:schemeClr val="bg1">
                    <a:lumMod val="50000"/>
                  </a:schemeClr>
                </a:solidFill>
              </a:rPr>
              <a:t>というフォルダを作成し、そこに入力として用いる③</a:t>
            </a:r>
            <a:r>
              <a:rPr lang="en-US" altLang="ja-JP" dirty="0">
                <a:solidFill>
                  <a:schemeClr val="bg1">
                    <a:lumMod val="50000"/>
                  </a:schemeClr>
                </a:solidFill>
              </a:rPr>
              <a:t>sample1.fasta</a:t>
            </a:r>
            <a:r>
              <a:rPr lang="ja-JP" altLang="en-US" dirty="0">
                <a:solidFill>
                  <a:schemeClr val="bg1">
                    <a:lumMod val="50000"/>
                  </a:schemeClr>
                </a:solidFill>
              </a:rPr>
              <a:t>を保存すべく、右クリックで④保存。</a:t>
            </a:r>
            <a:r>
              <a:rPr lang="ja-JP" altLang="en-US" dirty="0"/>
              <a:t>⑤デスクトップ、⑥</a:t>
            </a:r>
            <a:r>
              <a:rPr lang="en-US" altLang="ja-JP" dirty="0" err="1">
                <a:solidFill>
                  <a:srgbClr val="669900"/>
                </a:solidFill>
              </a:rPr>
              <a:t>hoge</a:t>
            </a:r>
            <a:r>
              <a:rPr lang="ja-JP" altLang="en-US" dirty="0"/>
              <a:t>を選択して、⑦保存。</a:t>
            </a:r>
            <a:r>
              <a:rPr lang="ja-JP" altLang="en-US" dirty="0">
                <a:solidFill>
                  <a:srgbClr val="FF0000"/>
                </a:solidFill>
              </a:rPr>
              <a:t>⑧ときどき勝手に</a:t>
            </a:r>
            <a:r>
              <a:rPr lang="en-US" altLang="ja-JP" dirty="0">
                <a:solidFill>
                  <a:srgbClr val="FF0000"/>
                </a:solidFill>
              </a:rPr>
              <a:t>.txt</a:t>
            </a:r>
            <a:r>
              <a:rPr lang="ja-JP" altLang="en-US" dirty="0">
                <a:solidFill>
                  <a:srgbClr val="FF0000"/>
                </a:solidFill>
              </a:rPr>
              <a:t>が追加されることがあるので注意</a:t>
            </a:r>
            <a:r>
              <a:rPr lang="ja-JP" altLang="en-US" dirty="0"/>
              <a:t>してください。</a:t>
            </a:r>
            <a:r>
              <a:rPr lang="en-US" altLang="ja-JP" dirty="0"/>
              <a:t>sample1.fasta</a:t>
            </a:r>
            <a:r>
              <a:rPr lang="ja-JP" altLang="en-US" dirty="0"/>
              <a:t>が正解です。</a:t>
            </a:r>
            <a:endParaRPr lang="en-US" altLang="ja-JP" dirty="0"/>
          </a:p>
        </p:txBody>
      </p:sp>
    </p:spTree>
    <p:extLst>
      <p:ext uri="{BB962C8B-B14F-4D97-AF65-F5344CB8AC3E}">
        <p14:creationId xmlns:p14="http://schemas.microsoft.com/office/powerpoint/2010/main" val="386213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AE19F8ED-B3F4-4D74-AD4D-9DD52314C4C7}"/>
              </a:ext>
            </a:extLst>
          </p:cNvPr>
          <p:cNvPicPr>
            <a:picLocks noChangeAspect="1"/>
          </p:cNvPicPr>
          <p:nvPr/>
        </p:nvPicPr>
        <p:blipFill>
          <a:blip r:embed="rId3"/>
          <a:stretch>
            <a:fillRect/>
          </a:stretch>
        </p:blipFill>
        <p:spPr>
          <a:xfrm>
            <a:off x="36000" y="936000"/>
            <a:ext cx="8715375" cy="5457825"/>
          </a:xfrm>
          <a:prstGeom prst="rect">
            <a:avLst/>
          </a:prstGeom>
        </p:spPr>
      </p:pic>
      <p:sp>
        <p:nvSpPr>
          <p:cNvPr id="16" name="Text Box 8">
            <a:extLst>
              <a:ext uri="{FF2B5EF4-FFF2-40B4-BE49-F238E27FC236}">
                <a16:creationId xmlns:a16="http://schemas.microsoft.com/office/drawing/2014/main" id="{CC5E0D5F-4F25-44E0-A331-986182F15E8A}"/>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latin typeface="+mn-ea"/>
              </a:rPr>
              <a:t>RStudio</a:t>
            </a:r>
            <a:r>
              <a:rPr lang="ja-JP" altLang="en-US" dirty="0">
                <a:latin typeface="+mn-ea"/>
              </a:rPr>
              <a:t>起動後の見え方はヒトによって異なる。赤枠内が①こんな感じになっているヒトもいれば、</a:t>
            </a:r>
            <a:endParaRPr lang="en-US" altLang="ja-JP" dirty="0">
              <a:latin typeface="+mn-ea"/>
            </a:endParaRPr>
          </a:p>
        </p:txBody>
      </p:sp>
      <p:sp>
        <p:nvSpPr>
          <p:cNvPr id="279554" name="Rectangle 2"/>
          <p:cNvSpPr>
            <a:spLocks noGrp="1" noChangeArrowheads="1"/>
          </p:cNvSpPr>
          <p:nvPr>
            <p:ph type="title"/>
          </p:nvPr>
        </p:nvSpPr>
        <p:spPr>
          <a:xfrm>
            <a:off x="344488" y="188640"/>
            <a:ext cx="5328592" cy="936104"/>
          </a:xfrm>
        </p:spPr>
        <p:txBody>
          <a:bodyPr/>
          <a:lstStyle/>
          <a:p>
            <a:r>
              <a:rPr lang="ja-JP" altLang="en-US" sz="4000" dirty="0"/>
              <a:t>見栄えの統一</a:t>
            </a:r>
            <a:r>
              <a:rPr lang="en-US" altLang="ja-JP" sz="4000" dirty="0"/>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6</a:t>
            </a:fld>
            <a:endParaRPr lang="en-US" altLang="ja-JP" dirty="0">
              <a:solidFill>
                <a:srgbClr val="000000"/>
              </a:solidFill>
            </a:endParaRPr>
          </a:p>
        </p:txBody>
      </p:sp>
      <p:sp>
        <p:nvSpPr>
          <p:cNvPr id="10" name="正方形/長方形 9">
            <a:extLst>
              <a:ext uri="{FF2B5EF4-FFF2-40B4-BE49-F238E27FC236}">
                <a16:creationId xmlns:a16="http://schemas.microsoft.com/office/drawing/2014/main" id="{B5787F83-34CA-4F21-B036-8DEC654B9EEC}"/>
              </a:ext>
            </a:extLst>
          </p:cNvPr>
          <p:cNvSpPr/>
          <p:nvPr/>
        </p:nvSpPr>
        <p:spPr>
          <a:xfrm>
            <a:off x="5169024" y="2268000"/>
            <a:ext cx="3312368" cy="1188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1" name="グループ化 1">
            <a:extLst>
              <a:ext uri="{FF2B5EF4-FFF2-40B4-BE49-F238E27FC236}">
                <a16:creationId xmlns:a16="http://schemas.microsoft.com/office/drawing/2014/main" id="{F26B785B-48BA-483C-9987-2DDE6A6B269A}"/>
              </a:ext>
            </a:extLst>
          </p:cNvPr>
          <p:cNvGrpSpPr>
            <a:grpSpLocks/>
          </p:cNvGrpSpPr>
          <p:nvPr/>
        </p:nvGrpSpPr>
        <p:grpSpPr bwMode="auto">
          <a:xfrm>
            <a:off x="8409384" y="1844824"/>
            <a:ext cx="415498" cy="647700"/>
            <a:chOff x="8946000" y="4620357"/>
            <a:chExt cx="415497" cy="647700"/>
          </a:xfrm>
        </p:grpSpPr>
        <p:sp>
          <p:nvSpPr>
            <p:cNvPr id="13" name="下矢印 31">
              <a:extLst>
                <a:ext uri="{FF2B5EF4-FFF2-40B4-BE49-F238E27FC236}">
                  <a16:creationId xmlns:a16="http://schemas.microsoft.com/office/drawing/2014/main" id="{B7DD6479-5E9F-420E-AE87-15A3CE19D4E5}"/>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正方形/長方形 1">
              <a:extLst>
                <a:ext uri="{FF2B5EF4-FFF2-40B4-BE49-F238E27FC236}">
                  <a16:creationId xmlns:a16="http://schemas.microsoft.com/office/drawing/2014/main" id="{8D0A6CF3-3051-4863-AE7A-DB61A903B82F}"/>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1758704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43C76E2-4166-42CC-91D5-1EB1B2D15F2B}"/>
              </a:ext>
            </a:extLst>
          </p:cNvPr>
          <p:cNvPicPr>
            <a:picLocks noChangeAspect="1"/>
          </p:cNvPicPr>
          <p:nvPr/>
        </p:nvPicPr>
        <p:blipFill>
          <a:blip r:embed="rId3"/>
          <a:stretch>
            <a:fillRect/>
          </a:stretch>
        </p:blipFill>
        <p:spPr>
          <a:xfrm>
            <a:off x="36005" y="936006"/>
            <a:ext cx="7634287" cy="584073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入力ファイルの保存</a:t>
            </a:r>
            <a:r>
              <a:rPr lang="en-US" altLang="ja-JP" sz="4000" dirty="0"/>
              <a:t>5</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60</a:t>
            </a:fld>
            <a:endParaRPr kumimoji="0" lang="en-US" altLang="ja-JP">
              <a:latin typeface="Arial Black" pitchFamily="34" charset="0"/>
            </a:endParaRPr>
          </a:p>
        </p:txBody>
      </p:sp>
      <p:pic>
        <p:nvPicPr>
          <p:cNvPr id="3" name="図 2">
            <a:extLst>
              <a:ext uri="{FF2B5EF4-FFF2-40B4-BE49-F238E27FC236}">
                <a16:creationId xmlns:a16="http://schemas.microsoft.com/office/drawing/2014/main" id="{842E3841-617A-4664-8DEF-224DD21C5051}"/>
              </a:ext>
            </a:extLst>
          </p:cNvPr>
          <p:cNvPicPr>
            <a:picLocks noChangeAspect="1"/>
          </p:cNvPicPr>
          <p:nvPr/>
        </p:nvPicPr>
        <p:blipFill>
          <a:blip r:embed="rId4"/>
          <a:stretch>
            <a:fillRect/>
          </a:stretch>
        </p:blipFill>
        <p:spPr>
          <a:xfrm>
            <a:off x="3131990" y="2520000"/>
            <a:ext cx="6720840" cy="3383280"/>
          </a:xfrm>
          <a:prstGeom prst="rect">
            <a:avLst/>
          </a:prstGeom>
          <a:ln>
            <a:solidFill>
              <a:schemeClr val="tx1"/>
            </a:solidFill>
          </a:ln>
        </p:spPr>
      </p:pic>
      <p:sp>
        <p:nvSpPr>
          <p:cNvPr id="21" name="Text Box 8">
            <a:extLst>
              <a:ext uri="{FF2B5EF4-FFF2-40B4-BE49-F238E27FC236}">
                <a16:creationId xmlns:a16="http://schemas.microsoft.com/office/drawing/2014/main" id="{8DCD01D8-A769-4658-BA0D-42464F0B61E7}"/>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solidFill>
                  <a:schemeClr val="bg1">
                    <a:lumMod val="50000"/>
                  </a:schemeClr>
                </a:solidFill>
              </a:rPr>
              <a:t>①例題</a:t>
            </a:r>
            <a:r>
              <a:rPr lang="en-US" altLang="ja-JP" dirty="0">
                <a:solidFill>
                  <a:schemeClr val="bg1">
                    <a:lumMod val="50000"/>
                  </a:schemeClr>
                </a:solidFill>
              </a:rPr>
              <a:t>1</a:t>
            </a:r>
            <a:r>
              <a:rPr lang="ja-JP" altLang="en-US" dirty="0">
                <a:solidFill>
                  <a:schemeClr val="bg1">
                    <a:lumMod val="50000"/>
                  </a:schemeClr>
                </a:solidFill>
              </a:rPr>
              <a:t>をやります。②デスクトップ上に、（名前は何でもよいですが）</a:t>
            </a:r>
            <a:r>
              <a:rPr lang="en-US" altLang="ja-JP" dirty="0" err="1">
                <a:solidFill>
                  <a:schemeClr val="bg1">
                    <a:lumMod val="50000"/>
                  </a:schemeClr>
                </a:solidFill>
              </a:rPr>
              <a:t>hoge</a:t>
            </a:r>
            <a:r>
              <a:rPr lang="ja-JP" altLang="en-US" dirty="0">
                <a:solidFill>
                  <a:schemeClr val="bg1">
                    <a:lumMod val="50000"/>
                  </a:schemeClr>
                </a:solidFill>
              </a:rPr>
              <a:t>というフォルダを作成し、そこに入力として用いる③</a:t>
            </a:r>
            <a:r>
              <a:rPr lang="en-US" altLang="ja-JP" dirty="0">
                <a:solidFill>
                  <a:schemeClr val="bg1">
                    <a:lumMod val="50000"/>
                  </a:schemeClr>
                </a:solidFill>
              </a:rPr>
              <a:t>sample1.fasta</a:t>
            </a:r>
            <a:r>
              <a:rPr lang="ja-JP" altLang="en-US" dirty="0">
                <a:solidFill>
                  <a:schemeClr val="bg1">
                    <a:lumMod val="50000"/>
                  </a:schemeClr>
                </a:solidFill>
              </a:rPr>
              <a:t>を保存すべく、右クリックで④保存。⑤デスクトップ、⑥</a:t>
            </a:r>
            <a:r>
              <a:rPr lang="en-US" altLang="ja-JP" dirty="0" err="1">
                <a:solidFill>
                  <a:schemeClr val="bg1">
                    <a:lumMod val="50000"/>
                  </a:schemeClr>
                </a:solidFill>
              </a:rPr>
              <a:t>hoge</a:t>
            </a:r>
            <a:r>
              <a:rPr lang="ja-JP" altLang="en-US" dirty="0">
                <a:solidFill>
                  <a:schemeClr val="bg1">
                    <a:lumMod val="50000"/>
                  </a:schemeClr>
                </a:solidFill>
              </a:rPr>
              <a:t>を選択して、⑦保存。⑧ときどき勝手に</a:t>
            </a:r>
            <a:r>
              <a:rPr lang="en-US" altLang="ja-JP" dirty="0">
                <a:solidFill>
                  <a:schemeClr val="bg1">
                    <a:lumMod val="50000"/>
                  </a:schemeClr>
                </a:solidFill>
              </a:rPr>
              <a:t>.txt</a:t>
            </a:r>
            <a:r>
              <a:rPr lang="ja-JP" altLang="en-US" dirty="0">
                <a:solidFill>
                  <a:schemeClr val="bg1">
                    <a:lumMod val="50000"/>
                  </a:schemeClr>
                </a:solidFill>
              </a:rPr>
              <a:t>が追加されることがあるので注意してください。</a:t>
            </a:r>
            <a:r>
              <a:rPr lang="en-US" altLang="ja-JP" dirty="0">
                <a:solidFill>
                  <a:schemeClr val="bg1">
                    <a:lumMod val="50000"/>
                  </a:schemeClr>
                </a:solidFill>
              </a:rPr>
              <a:t>sample1.fasta</a:t>
            </a:r>
            <a:r>
              <a:rPr lang="ja-JP" altLang="en-US" dirty="0">
                <a:solidFill>
                  <a:schemeClr val="bg1">
                    <a:lumMod val="50000"/>
                  </a:schemeClr>
                </a:solidFill>
              </a:rPr>
              <a:t>が正解です。</a:t>
            </a:r>
            <a:r>
              <a:rPr lang="ja-JP" altLang="en-US" dirty="0"/>
              <a:t>⑨</a:t>
            </a:r>
            <a:r>
              <a:rPr lang="en-US" altLang="ja-JP" dirty="0" err="1">
                <a:solidFill>
                  <a:srgbClr val="669900"/>
                </a:solidFill>
              </a:rPr>
              <a:t>hoge</a:t>
            </a:r>
            <a:r>
              <a:rPr lang="ja-JP" altLang="en-US" dirty="0"/>
              <a:t>フォルダの中身が、⑩のようになれば</a:t>
            </a:r>
            <a:r>
              <a:rPr lang="en-US" altLang="ja-JP" dirty="0"/>
              <a:t>OK</a:t>
            </a:r>
            <a:r>
              <a:rPr lang="ja-JP" altLang="en-US" dirty="0"/>
              <a:t>。</a:t>
            </a:r>
            <a:endParaRPr lang="en-US" altLang="ja-JP" dirty="0"/>
          </a:p>
        </p:txBody>
      </p:sp>
      <p:grpSp>
        <p:nvGrpSpPr>
          <p:cNvPr id="39" name="グループ化 38">
            <a:extLst>
              <a:ext uri="{FF2B5EF4-FFF2-40B4-BE49-F238E27FC236}">
                <a16:creationId xmlns:a16="http://schemas.microsoft.com/office/drawing/2014/main" id="{B41A833E-2093-4DCA-96BB-E269A08F7EAD}"/>
              </a:ext>
            </a:extLst>
          </p:cNvPr>
          <p:cNvGrpSpPr>
            <a:grpSpLocks/>
          </p:cNvGrpSpPr>
          <p:nvPr/>
        </p:nvGrpSpPr>
        <p:grpSpPr bwMode="auto">
          <a:xfrm>
            <a:off x="7524000" y="3240000"/>
            <a:ext cx="433387" cy="647700"/>
            <a:chOff x="9008376" y="4278533"/>
            <a:chExt cx="432048" cy="647700"/>
          </a:xfrm>
        </p:grpSpPr>
        <p:sp>
          <p:nvSpPr>
            <p:cNvPr id="40" name="下矢印 20">
              <a:extLst>
                <a:ext uri="{FF2B5EF4-FFF2-40B4-BE49-F238E27FC236}">
                  <a16:creationId xmlns:a16="http://schemas.microsoft.com/office/drawing/2014/main" id="{8119A1B6-2A93-4391-9481-2A1FEFBB4D6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1" name="テキスト ボックス 21">
              <a:extLst>
                <a:ext uri="{FF2B5EF4-FFF2-40B4-BE49-F238E27FC236}">
                  <a16:creationId xmlns:a16="http://schemas.microsoft.com/office/drawing/2014/main" id="{7C2AD27B-CF63-487D-A769-2D91A804E1E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⑨</a:t>
              </a:r>
            </a:p>
          </p:txBody>
        </p:sp>
      </p:grpSp>
      <p:grpSp>
        <p:nvGrpSpPr>
          <p:cNvPr id="42" name="グループ化 10">
            <a:extLst>
              <a:ext uri="{FF2B5EF4-FFF2-40B4-BE49-F238E27FC236}">
                <a16:creationId xmlns:a16="http://schemas.microsoft.com/office/drawing/2014/main" id="{D8C69C54-15C6-4C3D-B027-F3920DB39DE6}"/>
              </a:ext>
            </a:extLst>
          </p:cNvPr>
          <p:cNvGrpSpPr>
            <a:grpSpLocks/>
          </p:cNvGrpSpPr>
          <p:nvPr/>
        </p:nvGrpSpPr>
        <p:grpSpPr bwMode="auto">
          <a:xfrm>
            <a:off x="3800872" y="4104000"/>
            <a:ext cx="431800" cy="647700"/>
            <a:chOff x="352800" y="1453919"/>
            <a:chExt cx="432048" cy="647700"/>
          </a:xfrm>
        </p:grpSpPr>
        <p:sp>
          <p:nvSpPr>
            <p:cNvPr id="43" name="下矢印 11">
              <a:extLst>
                <a:ext uri="{FF2B5EF4-FFF2-40B4-BE49-F238E27FC236}">
                  <a16:creationId xmlns:a16="http://schemas.microsoft.com/office/drawing/2014/main" id="{A08190C5-5741-446E-BF08-55B702E0410E}"/>
                </a:ext>
              </a:extLst>
            </p:cNvPr>
            <p:cNvSpPr>
              <a:spLocks noChangeArrowheads="1"/>
            </p:cNvSpPr>
            <p:nvPr/>
          </p:nvSpPr>
          <p:spPr bwMode="auto">
            <a:xfrm rot="-5400000">
              <a:off x="252000" y="16341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4" name="テキスト ボックス 12">
              <a:extLst>
                <a:ext uri="{FF2B5EF4-FFF2-40B4-BE49-F238E27FC236}">
                  <a16:creationId xmlns:a16="http://schemas.microsoft.com/office/drawing/2014/main" id="{370BA0B3-862D-407D-8553-8B587FCE1584}"/>
                </a:ext>
              </a:extLst>
            </p:cNvPr>
            <p:cNvSpPr txBox="1">
              <a:spLocks noChangeArrowheads="1"/>
            </p:cNvSpPr>
            <p:nvPr/>
          </p:nvSpPr>
          <p:spPr bwMode="auto">
            <a:xfrm>
              <a:off x="352800" y="15873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⑩</a:t>
              </a:r>
            </a:p>
          </p:txBody>
        </p:sp>
      </p:grpSp>
    </p:spTree>
    <p:extLst>
      <p:ext uri="{BB962C8B-B14F-4D97-AF65-F5344CB8AC3E}">
        <p14:creationId xmlns:p14="http://schemas.microsoft.com/office/powerpoint/2010/main" val="17440493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813544" cy="4365208"/>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dirty="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見栄えの統一、終了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枠の幅、電卓的な利用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計算の中断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項目と例題、入力ファイルの保存</a:t>
            </a:r>
            <a:endParaRPr lang="en-US" altLang="ja-JP" sz="2000" dirty="0">
              <a:solidFill>
                <a:schemeClr val="bg1">
                  <a:lumMod val="50000"/>
                </a:schemeClr>
              </a:solidFill>
            </a:endParaRPr>
          </a:p>
          <a:p>
            <a:pPr lvl="1" eaLnBrk="1" hangingPunct="1">
              <a:lnSpc>
                <a:spcPct val="90000"/>
              </a:lnSpc>
            </a:pPr>
            <a:r>
              <a:rPr lang="ja-JP" altLang="en-US" sz="2000" dirty="0"/>
              <a:t>作業ディレクトリの変更</a:t>
            </a:r>
            <a:endParaRPr lang="en-US" altLang="ja-JP" sz="2000" dirty="0"/>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dirty="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コピペ実行、出力ファイルの確認、</a:t>
            </a:r>
            <a:r>
              <a:rPr lang="en-US" altLang="ja-JP" sz="2000" dirty="0">
                <a:solidFill>
                  <a:schemeClr val="bg1">
                    <a:lumMod val="50000"/>
                  </a:schemeClr>
                </a:solidFill>
              </a:rPr>
              <a:t>Environment</a:t>
            </a:r>
            <a:r>
              <a:rPr lang="ja-JP" altLang="en-US" sz="2000" dirty="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en-US" altLang="ja-JP" sz="2000" dirty="0">
                <a:solidFill>
                  <a:schemeClr val="bg1">
                    <a:lumMod val="50000"/>
                  </a:schemeClr>
                </a:solidFill>
              </a:rPr>
              <a:t>Win</a:t>
            </a:r>
            <a:r>
              <a:rPr lang="ja-JP" altLang="en-US" sz="2000" dirty="0">
                <a:solidFill>
                  <a:schemeClr val="bg1">
                    <a:lumMod val="50000"/>
                  </a:schemeClr>
                </a:solidFill>
              </a:rPr>
              <a:t>ユーザ向け注意点、応用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61</a:t>
            </a:fld>
            <a:endParaRPr kumimoji="0" lang="en-US" altLang="ja-JP">
              <a:latin typeface="Arial Black" pitchFamily="34" charset="0"/>
            </a:endParaRPr>
          </a:p>
        </p:txBody>
      </p:sp>
    </p:spTree>
    <p:extLst>
      <p:ext uri="{BB962C8B-B14F-4D97-AF65-F5344CB8AC3E}">
        <p14:creationId xmlns:p14="http://schemas.microsoft.com/office/powerpoint/2010/main" val="40698717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68AD9B4B-6889-49D9-974E-30AF0BAD960A}"/>
              </a:ext>
            </a:extLst>
          </p:cNvPr>
          <p:cNvPicPr>
            <a:picLocks noChangeAspect="1"/>
          </p:cNvPicPr>
          <p:nvPr/>
        </p:nvPicPr>
        <p:blipFill>
          <a:blip r:embed="rId3"/>
          <a:stretch>
            <a:fillRect/>
          </a:stretch>
        </p:blipFill>
        <p:spPr>
          <a:xfrm>
            <a:off x="36005" y="936006"/>
            <a:ext cx="7634287" cy="584073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作業ディレクトリの変更</a:t>
            </a:r>
            <a:r>
              <a:rPr lang="en-US" altLang="ja-JP" sz="4000" dirty="0"/>
              <a:t>1</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62</a:t>
            </a:fld>
            <a:endParaRPr kumimoji="0" lang="en-US" altLang="ja-JP">
              <a:latin typeface="Arial Black" pitchFamily="34" charset="0"/>
            </a:endParaRPr>
          </a:p>
        </p:txBody>
      </p:sp>
      <p:pic>
        <p:nvPicPr>
          <p:cNvPr id="3" name="図 2">
            <a:extLst>
              <a:ext uri="{FF2B5EF4-FFF2-40B4-BE49-F238E27FC236}">
                <a16:creationId xmlns:a16="http://schemas.microsoft.com/office/drawing/2014/main" id="{842E3841-617A-4664-8DEF-224DD21C5051}"/>
              </a:ext>
            </a:extLst>
          </p:cNvPr>
          <p:cNvPicPr>
            <a:picLocks noChangeAspect="1"/>
          </p:cNvPicPr>
          <p:nvPr/>
        </p:nvPicPr>
        <p:blipFill>
          <a:blip r:embed="rId4"/>
          <a:stretch>
            <a:fillRect/>
          </a:stretch>
        </p:blipFill>
        <p:spPr>
          <a:xfrm>
            <a:off x="3131990" y="2520000"/>
            <a:ext cx="6720840" cy="3383280"/>
          </a:xfrm>
          <a:prstGeom prst="rect">
            <a:avLst/>
          </a:prstGeom>
          <a:ln>
            <a:solidFill>
              <a:schemeClr val="tx1"/>
            </a:solidFill>
          </a:ln>
        </p:spPr>
      </p:pic>
      <p:sp>
        <p:nvSpPr>
          <p:cNvPr id="21" name="Text Box 8">
            <a:extLst>
              <a:ext uri="{FF2B5EF4-FFF2-40B4-BE49-F238E27FC236}">
                <a16:creationId xmlns:a16="http://schemas.microsoft.com/office/drawing/2014/main" id="{8DCD01D8-A769-4658-BA0D-42464F0B61E7}"/>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①</a:t>
            </a:r>
            <a:r>
              <a:rPr lang="en-US" altLang="ja-JP" dirty="0" err="1"/>
              <a:t>hoge</a:t>
            </a:r>
            <a:r>
              <a:rPr lang="ja-JP" altLang="en-US" dirty="0"/>
              <a:t>フォルダ（ディレクトリ）内にある、②</a:t>
            </a:r>
            <a:r>
              <a:rPr lang="en-US" altLang="ja-JP" dirty="0">
                <a:solidFill>
                  <a:srgbClr val="669900"/>
                </a:solidFill>
              </a:rPr>
              <a:t>sample1.fasta</a:t>
            </a:r>
            <a:r>
              <a:rPr lang="ja-JP" altLang="en-US" dirty="0"/>
              <a:t>が目的のファイルですが、</a:t>
            </a:r>
            <a:r>
              <a:rPr lang="ja-JP" altLang="en-US" dirty="0">
                <a:latin typeface="+mn-ea"/>
              </a:rPr>
              <a:t>現実には②と同じファイル名のものが別のフォルダにあるかもしれません。</a:t>
            </a:r>
            <a:r>
              <a:rPr lang="ja-JP" altLang="en-US" dirty="0">
                <a:solidFill>
                  <a:srgbClr val="FF0000"/>
                </a:solidFill>
                <a:latin typeface="+mn-ea"/>
              </a:rPr>
              <a:t>作業ディレクトリの変更という作業は、</a:t>
            </a:r>
            <a:r>
              <a:rPr lang="en-US" altLang="ja-JP" dirty="0">
                <a:solidFill>
                  <a:srgbClr val="FF0000"/>
                </a:solidFill>
                <a:latin typeface="+mn-ea"/>
              </a:rPr>
              <a:t>RStudio</a:t>
            </a:r>
            <a:r>
              <a:rPr lang="ja-JP" altLang="en-US" dirty="0">
                <a:solidFill>
                  <a:srgbClr val="FF0000"/>
                </a:solidFill>
                <a:latin typeface="+mn-ea"/>
              </a:rPr>
              <a:t>上で作業する場所（ディレクトリ </a:t>
            </a:r>
            <a:r>
              <a:rPr lang="en-US" altLang="ja-JP" dirty="0">
                <a:solidFill>
                  <a:srgbClr val="FF0000"/>
                </a:solidFill>
                <a:latin typeface="+mn-ea"/>
              </a:rPr>
              <a:t>or </a:t>
            </a:r>
            <a:r>
              <a:rPr lang="ja-JP" altLang="en-US" dirty="0">
                <a:solidFill>
                  <a:srgbClr val="FF0000"/>
                </a:solidFill>
                <a:latin typeface="+mn-ea"/>
              </a:rPr>
              <a:t>フォルダ）を宣言すること</a:t>
            </a:r>
            <a:r>
              <a:rPr lang="ja-JP" altLang="en-US" dirty="0">
                <a:latin typeface="+mn-ea"/>
              </a:rPr>
              <a:t>。これによって、以降の作業を③「ファイル名のみ」を与えることで済ませられるので便利です。</a:t>
            </a:r>
            <a:endParaRPr lang="en-US" altLang="ja-JP" dirty="0"/>
          </a:p>
        </p:txBody>
      </p:sp>
      <p:grpSp>
        <p:nvGrpSpPr>
          <p:cNvPr id="28" name="グループ化 27">
            <a:extLst>
              <a:ext uri="{FF2B5EF4-FFF2-40B4-BE49-F238E27FC236}">
                <a16:creationId xmlns:a16="http://schemas.microsoft.com/office/drawing/2014/main" id="{58A7F392-AFDB-4205-8655-5311275E1201}"/>
              </a:ext>
            </a:extLst>
          </p:cNvPr>
          <p:cNvGrpSpPr>
            <a:grpSpLocks/>
          </p:cNvGrpSpPr>
          <p:nvPr/>
        </p:nvGrpSpPr>
        <p:grpSpPr bwMode="auto">
          <a:xfrm>
            <a:off x="7524000" y="3240000"/>
            <a:ext cx="433387" cy="647700"/>
            <a:chOff x="9008376" y="4278533"/>
            <a:chExt cx="432048" cy="647700"/>
          </a:xfrm>
        </p:grpSpPr>
        <p:sp>
          <p:nvSpPr>
            <p:cNvPr id="29" name="下矢印 20">
              <a:extLst>
                <a:ext uri="{FF2B5EF4-FFF2-40B4-BE49-F238E27FC236}">
                  <a16:creationId xmlns:a16="http://schemas.microsoft.com/office/drawing/2014/main" id="{ACBA7D7C-134B-478F-B5A3-436C639FD13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テキスト ボックス 21">
              <a:extLst>
                <a:ext uri="{FF2B5EF4-FFF2-40B4-BE49-F238E27FC236}">
                  <a16:creationId xmlns:a16="http://schemas.microsoft.com/office/drawing/2014/main" id="{5F069F46-8889-4EE0-802D-8EF07457FD6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31" name="グループ化 10">
            <a:extLst>
              <a:ext uri="{FF2B5EF4-FFF2-40B4-BE49-F238E27FC236}">
                <a16:creationId xmlns:a16="http://schemas.microsoft.com/office/drawing/2014/main" id="{353FFBE8-0A8F-401A-B75D-74D65A7A30BD}"/>
              </a:ext>
            </a:extLst>
          </p:cNvPr>
          <p:cNvGrpSpPr>
            <a:grpSpLocks/>
          </p:cNvGrpSpPr>
          <p:nvPr/>
        </p:nvGrpSpPr>
        <p:grpSpPr bwMode="auto">
          <a:xfrm>
            <a:off x="3800872" y="4104000"/>
            <a:ext cx="431800" cy="647700"/>
            <a:chOff x="352800" y="1453919"/>
            <a:chExt cx="432048" cy="647700"/>
          </a:xfrm>
        </p:grpSpPr>
        <p:sp>
          <p:nvSpPr>
            <p:cNvPr id="32" name="下矢印 11">
              <a:extLst>
                <a:ext uri="{FF2B5EF4-FFF2-40B4-BE49-F238E27FC236}">
                  <a16:creationId xmlns:a16="http://schemas.microsoft.com/office/drawing/2014/main" id="{A360D2E2-0C6D-4AD6-A944-F3FA64B3F568}"/>
                </a:ext>
              </a:extLst>
            </p:cNvPr>
            <p:cNvSpPr>
              <a:spLocks noChangeArrowheads="1"/>
            </p:cNvSpPr>
            <p:nvPr/>
          </p:nvSpPr>
          <p:spPr bwMode="auto">
            <a:xfrm rot="-5400000">
              <a:off x="252000" y="16341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3" name="テキスト ボックス 12">
              <a:extLst>
                <a:ext uri="{FF2B5EF4-FFF2-40B4-BE49-F238E27FC236}">
                  <a16:creationId xmlns:a16="http://schemas.microsoft.com/office/drawing/2014/main" id="{AD8CE0D2-6C2C-443C-8249-FAB2FADAB40E}"/>
                </a:ext>
              </a:extLst>
            </p:cNvPr>
            <p:cNvSpPr txBox="1">
              <a:spLocks noChangeArrowheads="1"/>
            </p:cNvSpPr>
            <p:nvPr/>
          </p:nvSpPr>
          <p:spPr bwMode="auto">
            <a:xfrm>
              <a:off x="352800" y="15873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43" name="グループ化 19">
            <a:extLst>
              <a:ext uri="{FF2B5EF4-FFF2-40B4-BE49-F238E27FC236}">
                <a16:creationId xmlns:a16="http://schemas.microsoft.com/office/drawing/2014/main" id="{C473F9C6-7788-4D74-9C0A-43468B5E0E99}"/>
              </a:ext>
            </a:extLst>
          </p:cNvPr>
          <p:cNvGrpSpPr>
            <a:grpSpLocks/>
          </p:cNvGrpSpPr>
          <p:nvPr/>
        </p:nvGrpSpPr>
        <p:grpSpPr bwMode="auto">
          <a:xfrm>
            <a:off x="1921156" y="3142800"/>
            <a:ext cx="433387" cy="647700"/>
            <a:chOff x="9008376" y="4278533"/>
            <a:chExt cx="432048" cy="647700"/>
          </a:xfrm>
        </p:grpSpPr>
        <p:sp>
          <p:nvSpPr>
            <p:cNvPr id="44" name="下矢印 20">
              <a:extLst>
                <a:ext uri="{FF2B5EF4-FFF2-40B4-BE49-F238E27FC236}">
                  <a16:creationId xmlns:a16="http://schemas.microsoft.com/office/drawing/2014/main" id="{50D5F6BC-1F84-488A-B749-8CE036AB7BE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5" name="テキスト ボックス 21">
              <a:extLst>
                <a:ext uri="{FF2B5EF4-FFF2-40B4-BE49-F238E27FC236}">
                  <a16:creationId xmlns:a16="http://schemas.microsoft.com/office/drawing/2014/main" id="{A8C23E62-4731-4EB2-9178-BF75B9504E1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25455478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FAD0D42D-B4E4-41D7-8CA7-6834BC05C0AE}"/>
              </a:ext>
            </a:extLst>
          </p:cNvPr>
          <p:cNvPicPr>
            <a:picLocks noChangeAspect="1"/>
          </p:cNvPicPr>
          <p:nvPr/>
        </p:nvPicPr>
        <p:blipFill>
          <a:blip r:embed="rId3"/>
          <a:stretch>
            <a:fillRect/>
          </a:stretch>
        </p:blipFill>
        <p:spPr>
          <a:xfrm>
            <a:off x="36005" y="936006"/>
            <a:ext cx="7634287" cy="5840730"/>
          </a:xfrm>
          <a:prstGeom prst="rect">
            <a:avLst/>
          </a:prstGeom>
        </p:spPr>
      </p:pic>
      <p:pic>
        <p:nvPicPr>
          <p:cNvPr id="39" name="図 38">
            <a:extLst>
              <a:ext uri="{FF2B5EF4-FFF2-40B4-BE49-F238E27FC236}">
                <a16:creationId xmlns:a16="http://schemas.microsoft.com/office/drawing/2014/main" id="{253C24A8-BBA5-4AF7-8BB9-5C7611D34C1F}"/>
              </a:ext>
            </a:extLst>
          </p:cNvPr>
          <p:cNvPicPr>
            <a:picLocks noChangeAspect="1"/>
          </p:cNvPicPr>
          <p:nvPr/>
        </p:nvPicPr>
        <p:blipFill>
          <a:blip r:embed="rId4"/>
          <a:stretch>
            <a:fillRect/>
          </a:stretch>
        </p:blipFill>
        <p:spPr>
          <a:xfrm>
            <a:off x="3131990" y="2520000"/>
            <a:ext cx="6720840" cy="3383280"/>
          </a:xfrm>
          <a:prstGeom prst="rect">
            <a:avLst/>
          </a:prstGeom>
          <a:ln>
            <a:solidFill>
              <a:schemeClr val="tx1"/>
            </a:solidFill>
          </a:ln>
        </p:spPr>
      </p:pic>
      <p:grpSp>
        <p:nvGrpSpPr>
          <p:cNvPr id="40" name="グループ化 39">
            <a:extLst>
              <a:ext uri="{FF2B5EF4-FFF2-40B4-BE49-F238E27FC236}">
                <a16:creationId xmlns:a16="http://schemas.microsoft.com/office/drawing/2014/main" id="{E9EC4548-AAC8-4265-B08C-923CA4B3731C}"/>
              </a:ext>
            </a:extLst>
          </p:cNvPr>
          <p:cNvGrpSpPr>
            <a:grpSpLocks/>
          </p:cNvGrpSpPr>
          <p:nvPr/>
        </p:nvGrpSpPr>
        <p:grpSpPr bwMode="auto">
          <a:xfrm>
            <a:off x="7524000" y="3240000"/>
            <a:ext cx="433387" cy="647700"/>
            <a:chOff x="9008376" y="4278533"/>
            <a:chExt cx="432048" cy="647700"/>
          </a:xfrm>
        </p:grpSpPr>
        <p:sp>
          <p:nvSpPr>
            <p:cNvPr id="41" name="下矢印 20">
              <a:extLst>
                <a:ext uri="{FF2B5EF4-FFF2-40B4-BE49-F238E27FC236}">
                  <a16:creationId xmlns:a16="http://schemas.microsoft.com/office/drawing/2014/main" id="{758644FF-34E1-49AC-B84F-ED93462E867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2" name="テキスト ボックス 21">
              <a:extLst>
                <a:ext uri="{FF2B5EF4-FFF2-40B4-BE49-F238E27FC236}">
                  <a16:creationId xmlns:a16="http://schemas.microsoft.com/office/drawing/2014/main" id="{60990E7E-102B-40A9-80CC-0CAD09741CC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43" name="グループ化 10">
            <a:extLst>
              <a:ext uri="{FF2B5EF4-FFF2-40B4-BE49-F238E27FC236}">
                <a16:creationId xmlns:a16="http://schemas.microsoft.com/office/drawing/2014/main" id="{B7D453BA-795C-48BE-9F2B-C2AE41FB1B02}"/>
              </a:ext>
            </a:extLst>
          </p:cNvPr>
          <p:cNvGrpSpPr>
            <a:grpSpLocks/>
          </p:cNvGrpSpPr>
          <p:nvPr/>
        </p:nvGrpSpPr>
        <p:grpSpPr bwMode="auto">
          <a:xfrm>
            <a:off x="3800872" y="4104000"/>
            <a:ext cx="431800" cy="647700"/>
            <a:chOff x="352800" y="1453919"/>
            <a:chExt cx="432048" cy="647700"/>
          </a:xfrm>
        </p:grpSpPr>
        <p:sp>
          <p:nvSpPr>
            <p:cNvPr id="44" name="下矢印 11">
              <a:extLst>
                <a:ext uri="{FF2B5EF4-FFF2-40B4-BE49-F238E27FC236}">
                  <a16:creationId xmlns:a16="http://schemas.microsoft.com/office/drawing/2014/main" id="{38BB3844-4D3B-4A88-8053-1935BFCDDB71}"/>
                </a:ext>
              </a:extLst>
            </p:cNvPr>
            <p:cNvSpPr>
              <a:spLocks noChangeArrowheads="1"/>
            </p:cNvSpPr>
            <p:nvPr/>
          </p:nvSpPr>
          <p:spPr bwMode="auto">
            <a:xfrm rot="-5400000">
              <a:off x="252000" y="16341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5" name="テキスト ボックス 12">
              <a:extLst>
                <a:ext uri="{FF2B5EF4-FFF2-40B4-BE49-F238E27FC236}">
                  <a16:creationId xmlns:a16="http://schemas.microsoft.com/office/drawing/2014/main" id="{1341E41E-C3AA-4D2E-9921-3083437F8792}"/>
                </a:ext>
              </a:extLst>
            </p:cNvPr>
            <p:cNvSpPr txBox="1">
              <a:spLocks noChangeArrowheads="1"/>
            </p:cNvSpPr>
            <p:nvPr/>
          </p:nvSpPr>
          <p:spPr bwMode="auto">
            <a:xfrm>
              <a:off x="352800" y="15873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
        <p:nvSpPr>
          <p:cNvPr id="8194" name="タイトル 1"/>
          <p:cNvSpPr>
            <a:spLocks noGrp="1"/>
          </p:cNvSpPr>
          <p:nvPr>
            <p:ph type="title"/>
          </p:nvPr>
        </p:nvSpPr>
        <p:spPr>
          <a:xfrm>
            <a:off x="345600" y="187200"/>
            <a:ext cx="9210228" cy="936000"/>
          </a:xfrm>
        </p:spPr>
        <p:txBody>
          <a:bodyPr/>
          <a:lstStyle/>
          <a:p>
            <a:r>
              <a:rPr lang="ja-JP" altLang="en-US" sz="4000" dirty="0"/>
              <a:t>作業ディレクトリの変更</a:t>
            </a:r>
            <a:r>
              <a:rPr lang="en-US" altLang="ja-JP" sz="4000" dirty="0"/>
              <a:t>2</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63</a:t>
            </a:fld>
            <a:endParaRPr kumimoji="0" lang="en-US" altLang="ja-JP">
              <a:latin typeface="Arial Black" pitchFamily="34" charset="0"/>
            </a:endParaRPr>
          </a:p>
        </p:txBody>
      </p:sp>
      <p:sp>
        <p:nvSpPr>
          <p:cNvPr id="37" name="Text Box 8">
            <a:extLst>
              <a:ext uri="{FF2B5EF4-FFF2-40B4-BE49-F238E27FC236}">
                <a16:creationId xmlns:a16="http://schemas.microsoft.com/office/drawing/2014/main" id="{F693BB00-A27F-409C-A751-FF2874A9492B}"/>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この環境では、①の場所を作業ディレクトリに設定することになります。</a:t>
            </a:r>
            <a:r>
              <a:rPr lang="ja-JP" altLang="en-US" dirty="0">
                <a:solidFill>
                  <a:schemeClr val="bg1">
                    <a:lumMod val="50000"/>
                  </a:schemeClr>
                </a:solidFill>
                <a:latin typeface="+mn-ea"/>
              </a:rPr>
              <a:t>正確には、「</a:t>
            </a:r>
            <a:r>
              <a:rPr lang="en-US" altLang="ja-JP" dirty="0">
                <a:solidFill>
                  <a:schemeClr val="bg1">
                    <a:lumMod val="50000"/>
                  </a:schemeClr>
                </a:solidFill>
                <a:latin typeface="+mn-ea"/>
              </a:rPr>
              <a:t>C:\Users…</a:t>
            </a:r>
            <a:r>
              <a:rPr lang="ja-JP" altLang="en-US" dirty="0">
                <a:solidFill>
                  <a:schemeClr val="bg1">
                    <a:lumMod val="50000"/>
                  </a:schemeClr>
                </a:solidFill>
                <a:latin typeface="+mn-ea"/>
              </a:rPr>
              <a:t>」という①の全ての情報（フルパス、といいます）を指定することで、作業ディレクトリがどこであっても②を読み込むことはできます。そういうやり方を教えるヒトもいると思います。</a:t>
            </a:r>
            <a:endParaRPr lang="en-US" altLang="ja-JP" dirty="0">
              <a:solidFill>
                <a:schemeClr val="bg1">
                  <a:lumMod val="50000"/>
                </a:schemeClr>
              </a:solidFill>
              <a:latin typeface="+mn-ea"/>
            </a:endParaRPr>
          </a:p>
        </p:txBody>
      </p:sp>
    </p:spTree>
    <p:extLst>
      <p:ext uri="{BB962C8B-B14F-4D97-AF65-F5344CB8AC3E}">
        <p14:creationId xmlns:p14="http://schemas.microsoft.com/office/powerpoint/2010/main" val="37599351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A9EFCAD-0CF3-49D0-843A-5EACCE885CC0}"/>
              </a:ext>
            </a:extLst>
          </p:cNvPr>
          <p:cNvPicPr>
            <a:picLocks noChangeAspect="1"/>
          </p:cNvPicPr>
          <p:nvPr/>
        </p:nvPicPr>
        <p:blipFill>
          <a:blip r:embed="rId3"/>
          <a:stretch>
            <a:fillRect/>
          </a:stretch>
        </p:blipFill>
        <p:spPr>
          <a:xfrm>
            <a:off x="36004" y="936003"/>
            <a:ext cx="8785860" cy="572262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作業ディレクトリの変更</a:t>
            </a:r>
            <a:r>
              <a:rPr lang="en-US" altLang="ja-JP" sz="4000" dirty="0"/>
              <a:t>3</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64</a:t>
            </a:fld>
            <a:endParaRPr kumimoji="0" lang="en-US" altLang="ja-JP">
              <a:latin typeface="Arial Black" pitchFamily="34" charset="0"/>
            </a:endParaRPr>
          </a:p>
        </p:txBody>
      </p:sp>
      <p:sp>
        <p:nvSpPr>
          <p:cNvPr id="37" name="Text Box 8">
            <a:extLst>
              <a:ext uri="{FF2B5EF4-FFF2-40B4-BE49-F238E27FC236}">
                <a16:creationId xmlns:a16="http://schemas.microsoft.com/office/drawing/2014/main" id="{F693BB00-A27F-409C-A751-FF2874A9492B}"/>
              </a:ext>
            </a:extLst>
          </p:cNvPr>
          <p:cNvSpPr txBox="1">
            <a:spLocks noChangeArrowheads="1"/>
          </p:cNvSpPr>
          <p:nvPr/>
        </p:nvSpPr>
        <p:spPr bwMode="auto">
          <a:xfrm>
            <a:off x="5796172" y="46100"/>
            <a:ext cx="4053371" cy="36933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①をクリック。</a:t>
            </a:r>
            <a:endParaRPr lang="en-US" altLang="ja-JP" dirty="0">
              <a:solidFill>
                <a:schemeClr val="bg1">
                  <a:lumMod val="50000"/>
                </a:schemeClr>
              </a:solidFill>
              <a:latin typeface="+mn-ea"/>
            </a:endParaRPr>
          </a:p>
        </p:txBody>
      </p:sp>
      <p:grpSp>
        <p:nvGrpSpPr>
          <p:cNvPr id="29" name="グループ化 19">
            <a:extLst>
              <a:ext uri="{FF2B5EF4-FFF2-40B4-BE49-F238E27FC236}">
                <a16:creationId xmlns:a16="http://schemas.microsoft.com/office/drawing/2014/main" id="{D50EC0ED-EEAF-40AA-8773-5D1A345D7CE4}"/>
              </a:ext>
            </a:extLst>
          </p:cNvPr>
          <p:cNvGrpSpPr>
            <a:grpSpLocks/>
          </p:cNvGrpSpPr>
          <p:nvPr/>
        </p:nvGrpSpPr>
        <p:grpSpPr bwMode="auto">
          <a:xfrm>
            <a:off x="8712000" y="3366000"/>
            <a:ext cx="433387" cy="647700"/>
            <a:chOff x="9008376" y="4278533"/>
            <a:chExt cx="432048" cy="647700"/>
          </a:xfrm>
        </p:grpSpPr>
        <p:sp>
          <p:nvSpPr>
            <p:cNvPr id="30" name="下矢印 20">
              <a:extLst>
                <a:ext uri="{FF2B5EF4-FFF2-40B4-BE49-F238E27FC236}">
                  <a16:creationId xmlns:a16="http://schemas.microsoft.com/office/drawing/2014/main" id="{C812DB84-2C31-4CEA-A963-3AD6DCFB92C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テキスト ボックス 21">
              <a:extLst>
                <a:ext uri="{FF2B5EF4-FFF2-40B4-BE49-F238E27FC236}">
                  <a16:creationId xmlns:a16="http://schemas.microsoft.com/office/drawing/2014/main" id="{6007D557-0A57-4376-9157-9C0E17AC9A4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36211220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A9EFCAD-0CF3-49D0-843A-5EACCE885CC0}"/>
              </a:ext>
            </a:extLst>
          </p:cNvPr>
          <p:cNvPicPr>
            <a:picLocks noChangeAspect="1"/>
          </p:cNvPicPr>
          <p:nvPr/>
        </p:nvPicPr>
        <p:blipFill>
          <a:blip r:embed="rId3"/>
          <a:stretch>
            <a:fillRect/>
          </a:stretch>
        </p:blipFill>
        <p:spPr>
          <a:xfrm>
            <a:off x="36004" y="936003"/>
            <a:ext cx="8785860" cy="572262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作業ディレクトリの変更</a:t>
            </a:r>
            <a:r>
              <a:rPr lang="en-US" altLang="ja-JP" sz="4000" dirty="0"/>
              <a:t>4</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65</a:t>
            </a:fld>
            <a:endParaRPr kumimoji="0" lang="en-US" altLang="ja-JP">
              <a:latin typeface="Arial Black" pitchFamily="34" charset="0"/>
            </a:endParaRPr>
          </a:p>
        </p:txBody>
      </p:sp>
      <p:sp>
        <p:nvSpPr>
          <p:cNvPr id="37" name="Text Box 8">
            <a:extLst>
              <a:ext uri="{FF2B5EF4-FFF2-40B4-BE49-F238E27FC236}">
                <a16:creationId xmlns:a16="http://schemas.microsoft.com/office/drawing/2014/main" id="{F693BB00-A27F-409C-A751-FF2874A9492B}"/>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①をクリック。</a:t>
            </a:r>
            <a:r>
              <a:rPr lang="ja-JP" altLang="en-US" dirty="0">
                <a:latin typeface="+mn-ea"/>
              </a:rPr>
              <a:t>②</a:t>
            </a:r>
            <a:r>
              <a:rPr lang="en-US" altLang="ja-JP" dirty="0">
                <a:latin typeface="+mn-ea"/>
              </a:rPr>
              <a:t>Go To Folder</a:t>
            </a:r>
            <a:r>
              <a:rPr lang="ja-JP" altLang="en-US" dirty="0">
                <a:latin typeface="+mn-ea"/>
              </a:rPr>
              <a:t>が出ますので、先ほど作成した③デスクトップの、④</a:t>
            </a:r>
            <a:r>
              <a:rPr lang="en-US" altLang="ja-JP" dirty="0" err="1">
                <a:latin typeface="+mn-ea"/>
              </a:rPr>
              <a:t>hoge</a:t>
            </a:r>
            <a:r>
              <a:rPr lang="ja-JP" altLang="en-US" dirty="0">
                <a:latin typeface="+mn-ea"/>
              </a:rPr>
              <a:t>を選択して、⑤</a:t>
            </a:r>
            <a:r>
              <a:rPr lang="en-US" altLang="ja-JP" dirty="0">
                <a:latin typeface="+mn-ea"/>
              </a:rPr>
              <a:t>Open</a:t>
            </a:r>
            <a:r>
              <a:rPr lang="ja-JP" altLang="en-US" dirty="0">
                <a:latin typeface="+mn-ea"/>
              </a:rPr>
              <a:t>。</a:t>
            </a:r>
            <a:endParaRPr lang="en-US" altLang="ja-JP" dirty="0">
              <a:solidFill>
                <a:schemeClr val="bg1">
                  <a:lumMod val="50000"/>
                </a:schemeClr>
              </a:solidFill>
              <a:latin typeface="+mn-ea"/>
            </a:endParaRPr>
          </a:p>
        </p:txBody>
      </p:sp>
      <p:grpSp>
        <p:nvGrpSpPr>
          <p:cNvPr id="29" name="グループ化 19">
            <a:extLst>
              <a:ext uri="{FF2B5EF4-FFF2-40B4-BE49-F238E27FC236}">
                <a16:creationId xmlns:a16="http://schemas.microsoft.com/office/drawing/2014/main" id="{D50EC0ED-EEAF-40AA-8773-5D1A345D7CE4}"/>
              </a:ext>
            </a:extLst>
          </p:cNvPr>
          <p:cNvGrpSpPr>
            <a:grpSpLocks/>
          </p:cNvGrpSpPr>
          <p:nvPr/>
        </p:nvGrpSpPr>
        <p:grpSpPr bwMode="auto">
          <a:xfrm>
            <a:off x="8712000" y="3366000"/>
            <a:ext cx="433387" cy="647700"/>
            <a:chOff x="9008376" y="4278533"/>
            <a:chExt cx="432048" cy="647700"/>
          </a:xfrm>
        </p:grpSpPr>
        <p:sp>
          <p:nvSpPr>
            <p:cNvPr id="30" name="下矢印 20">
              <a:extLst>
                <a:ext uri="{FF2B5EF4-FFF2-40B4-BE49-F238E27FC236}">
                  <a16:creationId xmlns:a16="http://schemas.microsoft.com/office/drawing/2014/main" id="{C812DB84-2C31-4CEA-A963-3AD6DCFB92C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テキスト ボックス 21">
              <a:extLst>
                <a:ext uri="{FF2B5EF4-FFF2-40B4-BE49-F238E27FC236}">
                  <a16:creationId xmlns:a16="http://schemas.microsoft.com/office/drawing/2014/main" id="{6007D557-0A57-4376-9157-9C0E17AC9A4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pic>
        <p:nvPicPr>
          <p:cNvPr id="6" name="図 5">
            <a:extLst>
              <a:ext uri="{FF2B5EF4-FFF2-40B4-BE49-F238E27FC236}">
                <a16:creationId xmlns:a16="http://schemas.microsoft.com/office/drawing/2014/main" id="{678F39CE-C368-45B9-A0B2-D2445D822F69}"/>
              </a:ext>
            </a:extLst>
          </p:cNvPr>
          <p:cNvPicPr>
            <a:picLocks noChangeAspect="1"/>
          </p:cNvPicPr>
          <p:nvPr/>
        </p:nvPicPr>
        <p:blipFill>
          <a:blip r:embed="rId4"/>
          <a:stretch>
            <a:fillRect/>
          </a:stretch>
        </p:blipFill>
        <p:spPr>
          <a:xfrm>
            <a:off x="648000" y="2052000"/>
            <a:ext cx="7193280" cy="4511040"/>
          </a:xfrm>
          <a:prstGeom prst="rect">
            <a:avLst/>
          </a:prstGeom>
          <a:ln w="19050">
            <a:solidFill>
              <a:srgbClr val="FF0000"/>
            </a:solidFill>
          </a:ln>
        </p:spPr>
      </p:pic>
      <p:grpSp>
        <p:nvGrpSpPr>
          <p:cNvPr id="12" name="グループ化 19">
            <a:extLst>
              <a:ext uri="{FF2B5EF4-FFF2-40B4-BE49-F238E27FC236}">
                <a16:creationId xmlns:a16="http://schemas.microsoft.com/office/drawing/2014/main" id="{131F5CE6-37C9-487B-9685-E9D6F79AA5BA}"/>
              </a:ext>
            </a:extLst>
          </p:cNvPr>
          <p:cNvGrpSpPr>
            <a:grpSpLocks/>
          </p:cNvGrpSpPr>
          <p:nvPr/>
        </p:nvGrpSpPr>
        <p:grpSpPr bwMode="auto">
          <a:xfrm>
            <a:off x="1568624" y="1861200"/>
            <a:ext cx="433387" cy="647700"/>
            <a:chOff x="9008376" y="4278533"/>
            <a:chExt cx="432048" cy="647700"/>
          </a:xfrm>
        </p:grpSpPr>
        <p:sp>
          <p:nvSpPr>
            <p:cNvPr id="13" name="下矢印 20">
              <a:extLst>
                <a:ext uri="{FF2B5EF4-FFF2-40B4-BE49-F238E27FC236}">
                  <a16:creationId xmlns:a16="http://schemas.microsoft.com/office/drawing/2014/main" id="{152D63C6-191F-4F8F-8866-47B44AAFF0C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476B550F-0208-4C02-9B82-10738879B8B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17" name="グループ化 19">
            <a:extLst>
              <a:ext uri="{FF2B5EF4-FFF2-40B4-BE49-F238E27FC236}">
                <a16:creationId xmlns:a16="http://schemas.microsoft.com/office/drawing/2014/main" id="{F00E30E3-F32D-49C9-86F4-B33D3A5F21AE}"/>
              </a:ext>
            </a:extLst>
          </p:cNvPr>
          <p:cNvGrpSpPr>
            <a:grpSpLocks/>
          </p:cNvGrpSpPr>
          <p:nvPr/>
        </p:nvGrpSpPr>
        <p:grpSpPr bwMode="auto">
          <a:xfrm>
            <a:off x="1711301" y="3789412"/>
            <a:ext cx="433387" cy="647700"/>
            <a:chOff x="9008376" y="4278533"/>
            <a:chExt cx="432048" cy="647700"/>
          </a:xfrm>
        </p:grpSpPr>
        <p:sp>
          <p:nvSpPr>
            <p:cNvPr id="18" name="下矢印 20">
              <a:extLst>
                <a:ext uri="{FF2B5EF4-FFF2-40B4-BE49-F238E27FC236}">
                  <a16:creationId xmlns:a16="http://schemas.microsoft.com/office/drawing/2014/main" id="{B6777FC9-10A1-48C7-A614-87747C9FFD3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1">
              <a:extLst>
                <a:ext uri="{FF2B5EF4-FFF2-40B4-BE49-F238E27FC236}">
                  <a16:creationId xmlns:a16="http://schemas.microsoft.com/office/drawing/2014/main" id="{CCA2EA50-9C0C-4A4A-99C6-AAFAF37A5F2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20" name="グループ化 19">
            <a:extLst>
              <a:ext uri="{FF2B5EF4-FFF2-40B4-BE49-F238E27FC236}">
                <a16:creationId xmlns:a16="http://schemas.microsoft.com/office/drawing/2014/main" id="{59CB2014-9EEC-4C08-BF02-D7AE55610890}"/>
              </a:ext>
            </a:extLst>
          </p:cNvPr>
          <p:cNvGrpSpPr>
            <a:grpSpLocks/>
          </p:cNvGrpSpPr>
          <p:nvPr/>
        </p:nvGrpSpPr>
        <p:grpSpPr bwMode="auto">
          <a:xfrm>
            <a:off x="2844000" y="3247200"/>
            <a:ext cx="433387" cy="647700"/>
            <a:chOff x="9008376" y="4278533"/>
            <a:chExt cx="432048" cy="647700"/>
          </a:xfrm>
        </p:grpSpPr>
        <p:sp>
          <p:nvSpPr>
            <p:cNvPr id="21" name="下矢印 20">
              <a:extLst>
                <a:ext uri="{FF2B5EF4-FFF2-40B4-BE49-F238E27FC236}">
                  <a16:creationId xmlns:a16="http://schemas.microsoft.com/office/drawing/2014/main" id="{0A3C6D7C-A99C-44C4-8F14-AFF32295039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1">
              <a:extLst>
                <a:ext uri="{FF2B5EF4-FFF2-40B4-BE49-F238E27FC236}">
                  <a16:creationId xmlns:a16="http://schemas.microsoft.com/office/drawing/2014/main" id="{0A432215-9619-4F72-AF38-4FD22482D27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23" name="グループ化 25">
            <a:extLst>
              <a:ext uri="{FF2B5EF4-FFF2-40B4-BE49-F238E27FC236}">
                <a16:creationId xmlns:a16="http://schemas.microsoft.com/office/drawing/2014/main" id="{49DF2557-79E4-4859-835E-44FD7E185993}"/>
              </a:ext>
            </a:extLst>
          </p:cNvPr>
          <p:cNvGrpSpPr>
            <a:grpSpLocks/>
          </p:cNvGrpSpPr>
          <p:nvPr/>
        </p:nvGrpSpPr>
        <p:grpSpPr bwMode="auto">
          <a:xfrm>
            <a:off x="5994000" y="5869012"/>
            <a:ext cx="647700" cy="368300"/>
            <a:chOff x="8265543" y="5967772"/>
            <a:chExt cx="647700" cy="369332"/>
          </a:xfrm>
        </p:grpSpPr>
        <p:sp>
          <p:nvSpPr>
            <p:cNvPr id="24" name="下矢印 26">
              <a:extLst>
                <a:ext uri="{FF2B5EF4-FFF2-40B4-BE49-F238E27FC236}">
                  <a16:creationId xmlns:a16="http://schemas.microsoft.com/office/drawing/2014/main" id="{E6880C19-3CEF-415E-B646-255BCA617DA7}"/>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7">
              <a:extLst>
                <a:ext uri="{FF2B5EF4-FFF2-40B4-BE49-F238E27FC236}">
                  <a16:creationId xmlns:a16="http://schemas.microsoft.com/office/drawing/2014/main" id="{23488D0E-BECC-4BEB-8CFF-3351313B04C4}"/>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17483497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995F267-ED5F-4C52-8DA4-317283A4885A}"/>
              </a:ext>
            </a:extLst>
          </p:cNvPr>
          <p:cNvPicPr>
            <a:picLocks noChangeAspect="1"/>
          </p:cNvPicPr>
          <p:nvPr/>
        </p:nvPicPr>
        <p:blipFill>
          <a:blip r:embed="rId3"/>
          <a:stretch>
            <a:fillRect/>
          </a:stretch>
        </p:blipFill>
        <p:spPr>
          <a:xfrm>
            <a:off x="36004" y="936003"/>
            <a:ext cx="8785860" cy="572262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作業ディレクトリの変更</a:t>
            </a:r>
            <a:r>
              <a:rPr lang="en-US" altLang="ja-JP" sz="4000" dirty="0"/>
              <a:t>5</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66</a:t>
            </a:fld>
            <a:endParaRPr kumimoji="0" lang="en-US" altLang="ja-JP">
              <a:latin typeface="Arial Black" pitchFamily="34" charset="0"/>
            </a:endParaRPr>
          </a:p>
        </p:txBody>
      </p:sp>
      <p:sp>
        <p:nvSpPr>
          <p:cNvPr id="37" name="Text Box 8">
            <a:extLst>
              <a:ext uri="{FF2B5EF4-FFF2-40B4-BE49-F238E27FC236}">
                <a16:creationId xmlns:a16="http://schemas.microsoft.com/office/drawing/2014/main" id="{F693BB00-A27F-409C-A751-FF2874A9492B}"/>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①をクリック。②</a:t>
            </a:r>
            <a:r>
              <a:rPr lang="en-US" altLang="ja-JP" dirty="0">
                <a:solidFill>
                  <a:schemeClr val="bg1">
                    <a:lumMod val="50000"/>
                  </a:schemeClr>
                </a:solidFill>
                <a:latin typeface="+mn-ea"/>
              </a:rPr>
              <a:t>Go To Folder</a:t>
            </a:r>
            <a:r>
              <a:rPr lang="ja-JP" altLang="en-US" dirty="0">
                <a:solidFill>
                  <a:schemeClr val="bg1">
                    <a:lumMod val="50000"/>
                  </a:schemeClr>
                </a:solidFill>
                <a:latin typeface="+mn-ea"/>
              </a:rPr>
              <a:t>が出ますので、先ほど作成した③デスクトップの、④</a:t>
            </a:r>
            <a:r>
              <a:rPr lang="en-US" altLang="ja-JP" dirty="0" err="1">
                <a:solidFill>
                  <a:schemeClr val="bg1">
                    <a:lumMod val="50000"/>
                  </a:schemeClr>
                </a:solidFill>
                <a:latin typeface="+mn-ea"/>
              </a:rPr>
              <a:t>hoge</a:t>
            </a:r>
            <a:r>
              <a:rPr lang="ja-JP" altLang="en-US" dirty="0">
                <a:solidFill>
                  <a:schemeClr val="bg1">
                    <a:lumMod val="50000"/>
                  </a:schemeClr>
                </a:solidFill>
                <a:latin typeface="+mn-ea"/>
              </a:rPr>
              <a:t>を選択して、⑤</a:t>
            </a:r>
            <a:r>
              <a:rPr lang="en-US" altLang="ja-JP" dirty="0">
                <a:solidFill>
                  <a:schemeClr val="bg1">
                    <a:lumMod val="50000"/>
                  </a:schemeClr>
                </a:solidFill>
                <a:latin typeface="+mn-ea"/>
              </a:rPr>
              <a:t>Open</a:t>
            </a:r>
            <a:r>
              <a:rPr lang="ja-JP" altLang="en-US" dirty="0">
                <a:solidFill>
                  <a:schemeClr val="bg1">
                    <a:lumMod val="50000"/>
                  </a:schemeClr>
                </a:solidFill>
                <a:latin typeface="+mn-ea"/>
              </a:rPr>
              <a:t>。</a:t>
            </a:r>
            <a:r>
              <a:rPr lang="ja-JP" altLang="en-US" dirty="0">
                <a:latin typeface="+mn-ea"/>
              </a:rPr>
              <a:t>こんな感じになって、⑥</a:t>
            </a:r>
            <a:r>
              <a:rPr lang="en-US" altLang="ja-JP" dirty="0">
                <a:latin typeface="+mn-ea"/>
              </a:rPr>
              <a:t>Files</a:t>
            </a:r>
            <a:r>
              <a:rPr lang="ja-JP" altLang="en-US" dirty="0">
                <a:latin typeface="+mn-ea"/>
              </a:rPr>
              <a:t>タブの部分が、⑦先ほど指定したフォルダになり、⑧ダウンロードしたファイル（</a:t>
            </a:r>
            <a:r>
              <a:rPr lang="en-US" altLang="ja-JP" dirty="0">
                <a:latin typeface="+mn-ea"/>
              </a:rPr>
              <a:t>sample1.fasta</a:t>
            </a:r>
            <a:r>
              <a:rPr lang="ja-JP" altLang="en-US" dirty="0">
                <a:latin typeface="+mn-ea"/>
              </a:rPr>
              <a:t>）が見えていることがわかります。</a:t>
            </a:r>
            <a:r>
              <a:rPr lang="ja-JP" altLang="en-US" dirty="0">
                <a:solidFill>
                  <a:srgbClr val="FF0000"/>
                </a:solidFill>
                <a:latin typeface="+mn-ea"/>
              </a:rPr>
              <a:t>この段階ではまだ作業ディレクトリの変更が完了していません</a:t>
            </a:r>
            <a:r>
              <a:rPr lang="ja-JP" altLang="en-US" dirty="0">
                <a:latin typeface="+mn-ea"/>
              </a:rPr>
              <a:t>のでご注意ください。</a:t>
            </a:r>
            <a:endParaRPr lang="en-US" altLang="ja-JP" dirty="0">
              <a:solidFill>
                <a:schemeClr val="bg1">
                  <a:lumMod val="50000"/>
                </a:schemeClr>
              </a:solidFill>
              <a:latin typeface="+mn-ea"/>
            </a:endParaRPr>
          </a:p>
        </p:txBody>
      </p:sp>
      <p:grpSp>
        <p:nvGrpSpPr>
          <p:cNvPr id="33" name="グループ化 25">
            <a:extLst>
              <a:ext uri="{FF2B5EF4-FFF2-40B4-BE49-F238E27FC236}">
                <a16:creationId xmlns:a16="http://schemas.microsoft.com/office/drawing/2014/main" id="{A579755F-BF85-44E4-9E83-2037A9592E49}"/>
              </a:ext>
            </a:extLst>
          </p:cNvPr>
          <p:cNvGrpSpPr>
            <a:grpSpLocks/>
          </p:cNvGrpSpPr>
          <p:nvPr/>
        </p:nvGrpSpPr>
        <p:grpSpPr bwMode="auto">
          <a:xfrm>
            <a:off x="5572800" y="2905200"/>
            <a:ext cx="647700" cy="368300"/>
            <a:chOff x="8265543" y="5967772"/>
            <a:chExt cx="647700" cy="369332"/>
          </a:xfrm>
        </p:grpSpPr>
        <p:sp>
          <p:nvSpPr>
            <p:cNvPr id="34" name="下矢印 26">
              <a:extLst>
                <a:ext uri="{FF2B5EF4-FFF2-40B4-BE49-F238E27FC236}">
                  <a16:creationId xmlns:a16="http://schemas.microsoft.com/office/drawing/2014/main" id="{693303D5-235E-41B9-B242-B1DAE74A941E}"/>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5" name="テキスト ボックス 27">
              <a:extLst>
                <a:ext uri="{FF2B5EF4-FFF2-40B4-BE49-F238E27FC236}">
                  <a16:creationId xmlns:a16="http://schemas.microsoft.com/office/drawing/2014/main" id="{E3456553-7143-49E6-A4D7-6C1DEA0B9089}"/>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grpSp>
        <p:nvGrpSpPr>
          <p:cNvPr id="36" name="グループ化 19">
            <a:extLst>
              <a:ext uri="{FF2B5EF4-FFF2-40B4-BE49-F238E27FC236}">
                <a16:creationId xmlns:a16="http://schemas.microsoft.com/office/drawing/2014/main" id="{2CD34114-D482-457C-873C-B2AD762FEF82}"/>
              </a:ext>
            </a:extLst>
          </p:cNvPr>
          <p:cNvGrpSpPr>
            <a:grpSpLocks/>
          </p:cNvGrpSpPr>
          <p:nvPr/>
        </p:nvGrpSpPr>
        <p:grpSpPr bwMode="auto">
          <a:xfrm>
            <a:off x="7617296" y="3356992"/>
            <a:ext cx="433387" cy="647700"/>
            <a:chOff x="9008376" y="4278533"/>
            <a:chExt cx="432048" cy="647700"/>
          </a:xfrm>
        </p:grpSpPr>
        <p:sp>
          <p:nvSpPr>
            <p:cNvPr id="38" name="下矢印 20">
              <a:extLst>
                <a:ext uri="{FF2B5EF4-FFF2-40B4-BE49-F238E27FC236}">
                  <a16:creationId xmlns:a16="http://schemas.microsoft.com/office/drawing/2014/main" id="{AEF6A66B-55D7-49B0-AD66-317D38CFA6E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9" name="テキスト ボックス 21">
              <a:extLst>
                <a:ext uri="{FF2B5EF4-FFF2-40B4-BE49-F238E27FC236}">
                  <a16:creationId xmlns:a16="http://schemas.microsoft.com/office/drawing/2014/main" id="{2B0575F7-479A-4B94-A4CC-2E0CD70B189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grpSp>
        <p:nvGrpSpPr>
          <p:cNvPr id="40" name="グループ化 19">
            <a:extLst>
              <a:ext uri="{FF2B5EF4-FFF2-40B4-BE49-F238E27FC236}">
                <a16:creationId xmlns:a16="http://schemas.microsoft.com/office/drawing/2014/main" id="{01943E98-63B3-4511-A0E8-41BAED7D4CCF}"/>
              </a:ext>
            </a:extLst>
          </p:cNvPr>
          <p:cNvGrpSpPr>
            <a:grpSpLocks/>
          </p:cNvGrpSpPr>
          <p:nvPr/>
        </p:nvGrpSpPr>
        <p:grpSpPr bwMode="auto">
          <a:xfrm>
            <a:off x="6825208" y="3861420"/>
            <a:ext cx="433387" cy="647700"/>
            <a:chOff x="9008376" y="4278533"/>
            <a:chExt cx="432048" cy="647700"/>
          </a:xfrm>
        </p:grpSpPr>
        <p:sp>
          <p:nvSpPr>
            <p:cNvPr id="41" name="下矢印 20">
              <a:extLst>
                <a:ext uri="{FF2B5EF4-FFF2-40B4-BE49-F238E27FC236}">
                  <a16:creationId xmlns:a16="http://schemas.microsoft.com/office/drawing/2014/main" id="{DCCAAF58-7BD9-4E5F-8FD4-92E2BB1257A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2" name="テキスト ボックス 21">
              <a:extLst>
                <a:ext uri="{FF2B5EF4-FFF2-40B4-BE49-F238E27FC236}">
                  <a16:creationId xmlns:a16="http://schemas.microsoft.com/office/drawing/2014/main" id="{9EF72E65-2B53-42EC-B76C-A06427387EF9}"/>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⑧</a:t>
              </a:r>
            </a:p>
          </p:txBody>
        </p:sp>
      </p:grpSp>
    </p:spTree>
    <p:extLst>
      <p:ext uri="{BB962C8B-B14F-4D97-AF65-F5344CB8AC3E}">
        <p14:creationId xmlns:p14="http://schemas.microsoft.com/office/powerpoint/2010/main" val="21594699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C9FBBFE-13C6-43F2-92DA-226F2642496B}"/>
              </a:ext>
            </a:extLst>
          </p:cNvPr>
          <p:cNvPicPr>
            <a:picLocks noChangeAspect="1"/>
          </p:cNvPicPr>
          <p:nvPr/>
        </p:nvPicPr>
        <p:blipFill>
          <a:blip r:embed="rId3"/>
          <a:stretch>
            <a:fillRect/>
          </a:stretch>
        </p:blipFill>
        <p:spPr>
          <a:xfrm>
            <a:off x="36004" y="936003"/>
            <a:ext cx="8785860" cy="572262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作業ディレクトリの変更</a:t>
            </a:r>
            <a:r>
              <a:rPr lang="en-US" altLang="ja-JP" sz="4000" dirty="0"/>
              <a:t>6</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67</a:t>
            </a:fld>
            <a:endParaRPr kumimoji="0" lang="en-US" altLang="ja-JP">
              <a:latin typeface="Arial Black" pitchFamily="34" charset="0"/>
            </a:endParaRPr>
          </a:p>
        </p:txBody>
      </p:sp>
      <p:sp>
        <p:nvSpPr>
          <p:cNvPr id="37" name="Text Box 8">
            <a:extLst>
              <a:ext uri="{FF2B5EF4-FFF2-40B4-BE49-F238E27FC236}">
                <a16:creationId xmlns:a16="http://schemas.microsoft.com/office/drawing/2014/main" id="{F693BB00-A27F-409C-A751-FF2874A9492B}"/>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①をクリック。②</a:t>
            </a:r>
            <a:r>
              <a:rPr lang="en-US" altLang="ja-JP" dirty="0">
                <a:solidFill>
                  <a:schemeClr val="bg1">
                    <a:lumMod val="50000"/>
                  </a:schemeClr>
                </a:solidFill>
                <a:latin typeface="+mn-ea"/>
              </a:rPr>
              <a:t>Go To Folder</a:t>
            </a:r>
            <a:r>
              <a:rPr lang="ja-JP" altLang="en-US" dirty="0">
                <a:solidFill>
                  <a:schemeClr val="bg1">
                    <a:lumMod val="50000"/>
                  </a:schemeClr>
                </a:solidFill>
                <a:latin typeface="+mn-ea"/>
              </a:rPr>
              <a:t>が出ますので、先ほど作成した③デスクトップの、④</a:t>
            </a:r>
            <a:r>
              <a:rPr lang="en-US" altLang="ja-JP" dirty="0" err="1">
                <a:solidFill>
                  <a:schemeClr val="bg1">
                    <a:lumMod val="50000"/>
                  </a:schemeClr>
                </a:solidFill>
                <a:latin typeface="+mn-ea"/>
              </a:rPr>
              <a:t>hoge</a:t>
            </a:r>
            <a:r>
              <a:rPr lang="ja-JP" altLang="en-US" dirty="0">
                <a:solidFill>
                  <a:schemeClr val="bg1">
                    <a:lumMod val="50000"/>
                  </a:schemeClr>
                </a:solidFill>
                <a:latin typeface="+mn-ea"/>
              </a:rPr>
              <a:t>を選択して、⑤</a:t>
            </a:r>
            <a:r>
              <a:rPr lang="en-US" altLang="ja-JP" dirty="0">
                <a:solidFill>
                  <a:schemeClr val="bg1">
                    <a:lumMod val="50000"/>
                  </a:schemeClr>
                </a:solidFill>
                <a:latin typeface="+mn-ea"/>
              </a:rPr>
              <a:t>Open</a:t>
            </a:r>
            <a:r>
              <a:rPr lang="ja-JP" altLang="en-US" dirty="0">
                <a:solidFill>
                  <a:schemeClr val="bg1">
                    <a:lumMod val="50000"/>
                  </a:schemeClr>
                </a:solidFill>
                <a:latin typeface="+mn-ea"/>
              </a:rPr>
              <a:t>。こんな感じになって、⑥</a:t>
            </a:r>
            <a:r>
              <a:rPr lang="en-US" altLang="ja-JP" dirty="0">
                <a:solidFill>
                  <a:schemeClr val="bg1">
                    <a:lumMod val="50000"/>
                  </a:schemeClr>
                </a:solidFill>
                <a:latin typeface="+mn-ea"/>
              </a:rPr>
              <a:t>Files</a:t>
            </a:r>
            <a:r>
              <a:rPr lang="ja-JP" altLang="en-US" dirty="0">
                <a:solidFill>
                  <a:schemeClr val="bg1">
                    <a:lumMod val="50000"/>
                  </a:schemeClr>
                </a:solidFill>
                <a:latin typeface="+mn-ea"/>
              </a:rPr>
              <a:t>タブの部分が、⑦先ほど指定したフォルダになり、⑧ダウンロードしたファイル（</a:t>
            </a:r>
            <a:r>
              <a:rPr lang="en-US" altLang="ja-JP" dirty="0">
                <a:solidFill>
                  <a:schemeClr val="bg1">
                    <a:lumMod val="50000"/>
                  </a:schemeClr>
                </a:solidFill>
                <a:latin typeface="+mn-ea"/>
              </a:rPr>
              <a:t>sample1.fasta</a:t>
            </a:r>
            <a:r>
              <a:rPr lang="ja-JP" altLang="en-US" dirty="0">
                <a:solidFill>
                  <a:schemeClr val="bg1">
                    <a:lumMod val="50000"/>
                  </a:schemeClr>
                </a:solidFill>
                <a:latin typeface="+mn-ea"/>
              </a:rPr>
              <a:t>）が見えていることがわかります。この段階ではまだ作業ディレクトリの変更が完了していませんのでご注意ください。</a:t>
            </a:r>
            <a:r>
              <a:rPr lang="ja-JP" altLang="en-US" dirty="0">
                <a:latin typeface="+mn-ea"/>
              </a:rPr>
              <a:t>⑨の歯車マーク、⑩</a:t>
            </a:r>
            <a:r>
              <a:rPr lang="en-US" altLang="ja-JP" dirty="0">
                <a:latin typeface="+mn-ea"/>
              </a:rPr>
              <a:t>Set As Working Directory</a:t>
            </a:r>
            <a:r>
              <a:rPr lang="ja-JP" altLang="en-US" dirty="0">
                <a:latin typeface="+mn-ea"/>
              </a:rPr>
              <a:t>。</a:t>
            </a:r>
            <a:endParaRPr lang="en-US" altLang="ja-JP" dirty="0">
              <a:solidFill>
                <a:schemeClr val="bg1">
                  <a:lumMod val="50000"/>
                </a:schemeClr>
              </a:solidFill>
              <a:latin typeface="+mn-ea"/>
            </a:endParaRPr>
          </a:p>
        </p:txBody>
      </p:sp>
      <p:grpSp>
        <p:nvGrpSpPr>
          <p:cNvPr id="18" name="グループ化 19">
            <a:extLst>
              <a:ext uri="{FF2B5EF4-FFF2-40B4-BE49-F238E27FC236}">
                <a16:creationId xmlns:a16="http://schemas.microsoft.com/office/drawing/2014/main" id="{9E984242-4FFA-47BA-99BC-4AAE3F01ED86}"/>
              </a:ext>
            </a:extLst>
          </p:cNvPr>
          <p:cNvGrpSpPr>
            <a:grpSpLocks/>
          </p:cNvGrpSpPr>
          <p:nvPr/>
        </p:nvGrpSpPr>
        <p:grpSpPr bwMode="auto">
          <a:xfrm>
            <a:off x="6969224" y="3211200"/>
            <a:ext cx="433387" cy="647700"/>
            <a:chOff x="9008376" y="4278533"/>
            <a:chExt cx="432048" cy="647700"/>
          </a:xfrm>
        </p:grpSpPr>
        <p:sp>
          <p:nvSpPr>
            <p:cNvPr id="19" name="下矢印 20">
              <a:extLst>
                <a:ext uri="{FF2B5EF4-FFF2-40B4-BE49-F238E27FC236}">
                  <a16:creationId xmlns:a16="http://schemas.microsoft.com/office/drawing/2014/main" id="{23BBB8C0-26EC-4335-984F-5AEA311B2A5C}"/>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1">
              <a:extLst>
                <a:ext uri="{FF2B5EF4-FFF2-40B4-BE49-F238E27FC236}">
                  <a16:creationId xmlns:a16="http://schemas.microsoft.com/office/drawing/2014/main" id="{A51CDE45-07B3-4977-9FB3-35BEA7DD45B3}"/>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⑨</a:t>
              </a:r>
            </a:p>
          </p:txBody>
        </p:sp>
      </p:grpSp>
      <p:grpSp>
        <p:nvGrpSpPr>
          <p:cNvPr id="21" name="グループ化 19">
            <a:extLst>
              <a:ext uri="{FF2B5EF4-FFF2-40B4-BE49-F238E27FC236}">
                <a16:creationId xmlns:a16="http://schemas.microsoft.com/office/drawing/2014/main" id="{6C652ADB-3A8D-41D0-963E-DC7D4BC9E11D}"/>
              </a:ext>
            </a:extLst>
          </p:cNvPr>
          <p:cNvGrpSpPr>
            <a:grpSpLocks/>
          </p:cNvGrpSpPr>
          <p:nvPr/>
        </p:nvGrpSpPr>
        <p:grpSpPr bwMode="auto">
          <a:xfrm>
            <a:off x="8121352" y="4600800"/>
            <a:ext cx="433387" cy="647700"/>
            <a:chOff x="9008376" y="4278533"/>
            <a:chExt cx="432048" cy="647700"/>
          </a:xfrm>
        </p:grpSpPr>
        <p:sp>
          <p:nvSpPr>
            <p:cNvPr id="22" name="下矢印 20">
              <a:extLst>
                <a:ext uri="{FF2B5EF4-FFF2-40B4-BE49-F238E27FC236}">
                  <a16:creationId xmlns:a16="http://schemas.microsoft.com/office/drawing/2014/main" id="{8001983D-238E-41B4-B471-54285BFB6CC9}"/>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1">
              <a:extLst>
                <a:ext uri="{FF2B5EF4-FFF2-40B4-BE49-F238E27FC236}">
                  <a16:creationId xmlns:a16="http://schemas.microsoft.com/office/drawing/2014/main" id="{99C8F262-F74F-4C17-9C9F-06E19335CEF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⑩</a:t>
              </a:r>
            </a:p>
          </p:txBody>
        </p:sp>
      </p:grpSp>
    </p:spTree>
    <p:extLst>
      <p:ext uri="{BB962C8B-B14F-4D97-AF65-F5344CB8AC3E}">
        <p14:creationId xmlns:p14="http://schemas.microsoft.com/office/powerpoint/2010/main" val="1206509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CB80558-C75A-4181-B4F5-05378CF03CE1}"/>
              </a:ext>
            </a:extLst>
          </p:cNvPr>
          <p:cNvPicPr>
            <a:picLocks noChangeAspect="1"/>
          </p:cNvPicPr>
          <p:nvPr/>
        </p:nvPicPr>
        <p:blipFill>
          <a:blip r:embed="rId3"/>
          <a:stretch>
            <a:fillRect/>
          </a:stretch>
        </p:blipFill>
        <p:spPr>
          <a:xfrm>
            <a:off x="36004" y="936003"/>
            <a:ext cx="8785860" cy="572262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作業ディレクトリの変更</a:t>
            </a:r>
            <a:r>
              <a:rPr lang="en-US" altLang="ja-JP" sz="4000" dirty="0"/>
              <a:t>7</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68</a:t>
            </a:fld>
            <a:endParaRPr kumimoji="0" lang="en-US" altLang="ja-JP">
              <a:latin typeface="Arial Black" pitchFamily="34" charset="0"/>
            </a:endParaRPr>
          </a:p>
        </p:txBody>
      </p:sp>
      <p:sp>
        <p:nvSpPr>
          <p:cNvPr id="37" name="Text Box 8">
            <a:extLst>
              <a:ext uri="{FF2B5EF4-FFF2-40B4-BE49-F238E27FC236}">
                <a16:creationId xmlns:a16="http://schemas.microsoft.com/office/drawing/2014/main" id="{F693BB00-A27F-409C-A751-FF2874A9492B}"/>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実行後の状態。⑪のコマンドが自動的に実行されます。ここまで行ってきた</a:t>
            </a:r>
            <a:r>
              <a:rPr lang="en-US" altLang="ja-JP" dirty="0">
                <a:latin typeface="+mn-ea"/>
              </a:rPr>
              <a:t>GUI</a:t>
            </a:r>
            <a:r>
              <a:rPr lang="ja-JP" altLang="en-US" dirty="0">
                <a:latin typeface="+mn-ea"/>
              </a:rPr>
              <a:t>上での作業が、⑪に相当することが理解できます。</a:t>
            </a:r>
            <a:endParaRPr lang="en-US" altLang="ja-JP" dirty="0">
              <a:solidFill>
                <a:schemeClr val="bg1">
                  <a:lumMod val="50000"/>
                </a:schemeClr>
              </a:solidFill>
              <a:latin typeface="+mn-ea"/>
            </a:endParaRPr>
          </a:p>
        </p:txBody>
      </p:sp>
      <p:grpSp>
        <p:nvGrpSpPr>
          <p:cNvPr id="15" name="グループ化 19">
            <a:extLst>
              <a:ext uri="{FF2B5EF4-FFF2-40B4-BE49-F238E27FC236}">
                <a16:creationId xmlns:a16="http://schemas.microsoft.com/office/drawing/2014/main" id="{6B2F86FE-76EC-4990-A341-E70F25563620}"/>
              </a:ext>
            </a:extLst>
          </p:cNvPr>
          <p:cNvGrpSpPr>
            <a:grpSpLocks/>
          </p:cNvGrpSpPr>
          <p:nvPr/>
        </p:nvGrpSpPr>
        <p:grpSpPr bwMode="auto">
          <a:xfrm>
            <a:off x="3584848" y="1756800"/>
            <a:ext cx="433387" cy="647700"/>
            <a:chOff x="9008376" y="4278533"/>
            <a:chExt cx="432048" cy="647700"/>
          </a:xfrm>
        </p:grpSpPr>
        <p:sp>
          <p:nvSpPr>
            <p:cNvPr id="16" name="下矢印 20">
              <a:extLst>
                <a:ext uri="{FF2B5EF4-FFF2-40B4-BE49-F238E27FC236}">
                  <a16:creationId xmlns:a16="http://schemas.microsoft.com/office/drawing/2014/main" id="{E5C9ABF2-609B-4C76-A9D4-A9C473FA1A30}"/>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1">
              <a:extLst>
                <a:ext uri="{FF2B5EF4-FFF2-40B4-BE49-F238E27FC236}">
                  <a16:creationId xmlns:a16="http://schemas.microsoft.com/office/drawing/2014/main" id="{43C90A5D-ABCA-4685-B99D-4572880E657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⑪</a:t>
              </a:r>
            </a:p>
          </p:txBody>
        </p:sp>
      </p:grpSp>
    </p:spTree>
    <p:extLst>
      <p:ext uri="{BB962C8B-B14F-4D97-AF65-F5344CB8AC3E}">
        <p14:creationId xmlns:p14="http://schemas.microsoft.com/office/powerpoint/2010/main" val="13724282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CB80558-C75A-4181-B4F5-05378CF03CE1}"/>
              </a:ext>
            </a:extLst>
          </p:cNvPr>
          <p:cNvPicPr>
            <a:picLocks noChangeAspect="1"/>
          </p:cNvPicPr>
          <p:nvPr/>
        </p:nvPicPr>
        <p:blipFill>
          <a:blip r:embed="rId3"/>
          <a:stretch>
            <a:fillRect/>
          </a:stretch>
        </p:blipFill>
        <p:spPr>
          <a:xfrm>
            <a:off x="36004" y="936003"/>
            <a:ext cx="8785860" cy="572262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作業ディレクトリの変更</a:t>
            </a:r>
            <a:r>
              <a:rPr lang="en-US" altLang="ja-JP" sz="4000" dirty="0"/>
              <a:t>8</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69</a:t>
            </a:fld>
            <a:endParaRPr kumimoji="0" lang="en-US" altLang="ja-JP">
              <a:latin typeface="Arial Black" pitchFamily="34" charset="0"/>
            </a:endParaRPr>
          </a:p>
        </p:txBody>
      </p:sp>
      <p:sp>
        <p:nvSpPr>
          <p:cNvPr id="37" name="Text Box 8">
            <a:extLst>
              <a:ext uri="{FF2B5EF4-FFF2-40B4-BE49-F238E27FC236}">
                <a16:creationId xmlns:a16="http://schemas.microsoft.com/office/drawing/2014/main" id="{F693BB00-A27F-409C-A751-FF2874A9492B}"/>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実行後の状態。⑪のコマンドが自動的に実行されます。ここまで行ってきた</a:t>
            </a:r>
            <a:r>
              <a:rPr lang="en-US" altLang="ja-JP" dirty="0">
                <a:solidFill>
                  <a:schemeClr val="bg1">
                    <a:lumMod val="50000"/>
                  </a:schemeClr>
                </a:solidFill>
                <a:latin typeface="+mn-ea"/>
              </a:rPr>
              <a:t>GUI</a:t>
            </a:r>
            <a:r>
              <a:rPr lang="ja-JP" altLang="en-US" dirty="0">
                <a:solidFill>
                  <a:schemeClr val="bg1">
                    <a:lumMod val="50000"/>
                  </a:schemeClr>
                </a:solidFill>
                <a:latin typeface="+mn-ea"/>
              </a:rPr>
              <a:t>上での作業が、⑪に相当することが理解できます。</a:t>
            </a:r>
            <a:r>
              <a:rPr lang="ja-JP" altLang="en-US" dirty="0">
                <a:latin typeface="+mn-ea"/>
              </a:rPr>
              <a:t>逆にいえば、⑫の場所で作業すると決めておけば、⑪のコマンドで、</a:t>
            </a:r>
            <a:r>
              <a:rPr lang="en-US" altLang="ja-JP" dirty="0">
                <a:latin typeface="+mn-ea"/>
              </a:rPr>
              <a:t>GUI</a:t>
            </a:r>
            <a:r>
              <a:rPr lang="ja-JP" altLang="en-US" dirty="0">
                <a:latin typeface="+mn-ea"/>
              </a:rPr>
              <a:t>のマウスクリック作業を代用できるということです。</a:t>
            </a:r>
            <a:endParaRPr lang="en-US" altLang="ja-JP" dirty="0">
              <a:solidFill>
                <a:schemeClr val="bg1">
                  <a:lumMod val="50000"/>
                </a:schemeClr>
              </a:solidFill>
              <a:latin typeface="+mn-ea"/>
            </a:endParaRPr>
          </a:p>
        </p:txBody>
      </p:sp>
      <p:grpSp>
        <p:nvGrpSpPr>
          <p:cNvPr id="15" name="グループ化 19">
            <a:extLst>
              <a:ext uri="{FF2B5EF4-FFF2-40B4-BE49-F238E27FC236}">
                <a16:creationId xmlns:a16="http://schemas.microsoft.com/office/drawing/2014/main" id="{6B2F86FE-76EC-4990-A341-E70F25563620}"/>
              </a:ext>
            </a:extLst>
          </p:cNvPr>
          <p:cNvGrpSpPr>
            <a:grpSpLocks/>
          </p:cNvGrpSpPr>
          <p:nvPr/>
        </p:nvGrpSpPr>
        <p:grpSpPr bwMode="auto">
          <a:xfrm>
            <a:off x="3584848" y="1756800"/>
            <a:ext cx="433387" cy="647700"/>
            <a:chOff x="9008376" y="4278533"/>
            <a:chExt cx="432048" cy="647700"/>
          </a:xfrm>
        </p:grpSpPr>
        <p:sp>
          <p:nvSpPr>
            <p:cNvPr id="16" name="下矢印 20">
              <a:extLst>
                <a:ext uri="{FF2B5EF4-FFF2-40B4-BE49-F238E27FC236}">
                  <a16:creationId xmlns:a16="http://schemas.microsoft.com/office/drawing/2014/main" id="{E5C9ABF2-609B-4C76-A9D4-A9C473FA1A30}"/>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1">
              <a:extLst>
                <a:ext uri="{FF2B5EF4-FFF2-40B4-BE49-F238E27FC236}">
                  <a16:creationId xmlns:a16="http://schemas.microsoft.com/office/drawing/2014/main" id="{43C90A5D-ABCA-4685-B99D-4572880E657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⑪</a:t>
              </a:r>
            </a:p>
          </p:txBody>
        </p:sp>
      </p:grpSp>
      <p:cxnSp>
        <p:nvCxnSpPr>
          <p:cNvPr id="10" name="直線コネクタ 9">
            <a:extLst>
              <a:ext uri="{FF2B5EF4-FFF2-40B4-BE49-F238E27FC236}">
                <a16:creationId xmlns:a16="http://schemas.microsoft.com/office/drawing/2014/main" id="{CF598F2C-2D01-4DC3-A09A-7EB25D785F5E}"/>
              </a:ext>
            </a:extLst>
          </p:cNvPr>
          <p:cNvCxnSpPr/>
          <p:nvPr/>
        </p:nvCxnSpPr>
        <p:spPr>
          <a:xfrm>
            <a:off x="921618" y="2204864"/>
            <a:ext cx="241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グループ化 22">
            <a:extLst>
              <a:ext uri="{FF2B5EF4-FFF2-40B4-BE49-F238E27FC236}">
                <a16:creationId xmlns:a16="http://schemas.microsoft.com/office/drawing/2014/main" id="{78E5056A-BEAE-46C6-AE4B-C51260B6B1C8}"/>
              </a:ext>
            </a:extLst>
          </p:cNvPr>
          <p:cNvGrpSpPr>
            <a:grpSpLocks/>
          </p:cNvGrpSpPr>
          <p:nvPr/>
        </p:nvGrpSpPr>
        <p:grpSpPr bwMode="auto">
          <a:xfrm>
            <a:off x="1784648" y="2204862"/>
            <a:ext cx="647700" cy="369332"/>
            <a:chOff x="8113143" y="5184000"/>
            <a:chExt cx="647700" cy="370367"/>
          </a:xfrm>
        </p:grpSpPr>
        <p:sp>
          <p:nvSpPr>
            <p:cNvPr id="13" name="下矢印 23">
              <a:extLst>
                <a:ext uri="{FF2B5EF4-FFF2-40B4-BE49-F238E27FC236}">
                  <a16:creationId xmlns:a16="http://schemas.microsoft.com/office/drawing/2014/main" id="{83054CF6-2DEA-4487-848A-9FEC9504A98E}"/>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4">
              <a:extLst>
                <a:ext uri="{FF2B5EF4-FFF2-40B4-BE49-F238E27FC236}">
                  <a16:creationId xmlns:a16="http://schemas.microsoft.com/office/drawing/2014/main" id="{475A5289-E5F0-4899-B4D5-4D04AA7651C4}"/>
                </a:ext>
              </a:extLst>
            </p:cNvPr>
            <p:cNvSpPr txBox="1">
              <a:spLocks noChangeArrowheads="1"/>
            </p:cNvSpPr>
            <p:nvPr/>
          </p:nvSpPr>
          <p:spPr bwMode="auto">
            <a:xfrm>
              <a:off x="8244000" y="5184000"/>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⑫</a:t>
              </a:r>
            </a:p>
          </p:txBody>
        </p:sp>
      </p:grpSp>
    </p:spTree>
    <p:extLst>
      <p:ext uri="{BB962C8B-B14F-4D97-AF65-F5344CB8AC3E}">
        <p14:creationId xmlns:p14="http://schemas.microsoft.com/office/powerpoint/2010/main" val="3001855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328592" cy="936104"/>
          </a:xfrm>
        </p:spPr>
        <p:txBody>
          <a:bodyPr/>
          <a:lstStyle/>
          <a:p>
            <a:r>
              <a:rPr lang="ja-JP" altLang="en-US" sz="4000" dirty="0"/>
              <a:t>見栄えの統一</a:t>
            </a:r>
            <a:r>
              <a:rPr lang="en-US" altLang="ja-JP" sz="4000" dirty="0"/>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7</a:t>
            </a:fld>
            <a:endParaRPr lang="en-US" altLang="ja-JP" dirty="0">
              <a:solidFill>
                <a:srgbClr val="000000"/>
              </a:solidFill>
            </a:endParaRPr>
          </a:p>
        </p:txBody>
      </p:sp>
      <p:pic>
        <p:nvPicPr>
          <p:cNvPr id="17" name="図 16">
            <a:extLst>
              <a:ext uri="{FF2B5EF4-FFF2-40B4-BE49-F238E27FC236}">
                <a16:creationId xmlns:a16="http://schemas.microsoft.com/office/drawing/2014/main" id="{CB1441FF-C2B4-4B28-BCCE-D9C80F11206E}"/>
              </a:ext>
            </a:extLst>
          </p:cNvPr>
          <p:cNvPicPr>
            <a:picLocks noChangeAspect="1"/>
          </p:cNvPicPr>
          <p:nvPr/>
        </p:nvPicPr>
        <p:blipFill>
          <a:blip r:embed="rId3"/>
          <a:stretch>
            <a:fillRect/>
          </a:stretch>
        </p:blipFill>
        <p:spPr>
          <a:xfrm>
            <a:off x="36000" y="936000"/>
            <a:ext cx="8715375" cy="5457825"/>
          </a:xfrm>
          <a:prstGeom prst="rect">
            <a:avLst/>
          </a:prstGeom>
        </p:spPr>
      </p:pic>
      <p:sp>
        <p:nvSpPr>
          <p:cNvPr id="18" name="正方形/長方形 17">
            <a:extLst>
              <a:ext uri="{FF2B5EF4-FFF2-40B4-BE49-F238E27FC236}">
                <a16:creationId xmlns:a16="http://schemas.microsoft.com/office/drawing/2014/main" id="{17BEB9F9-DC84-4B29-BBD7-F0B6E4687BA5}"/>
              </a:ext>
            </a:extLst>
          </p:cNvPr>
          <p:cNvSpPr/>
          <p:nvPr/>
        </p:nvSpPr>
        <p:spPr>
          <a:xfrm>
            <a:off x="5169024" y="2268000"/>
            <a:ext cx="3312368" cy="1188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正方形/長方形 18">
            <a:extLst>
              <a:ext uri="{FF2B5EF4-FFF2-40B4-BE49-F238E27FC236}">
                <a16:creationId xmlns:a16="http://schemas.microsoft.com/office/drawing/2014/main" id="{9D4A6A56-A8C1-4B4E-8666-9FDC9AA3301D}"/>
              </a:ext>
            </a:extLst>
          </p:cNvPr>
          <p:cNvSpPr/>
          <p:nvPr/>
        </p:nvSpPr>
        <p:spPr>
          <a:xfrm>
            <a:off x="128464" y="1844824"/>
            <a:ext cx="4968552" cy="1944216"/>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Text Box 8">
            <a:extLst>
              <a:ext uri="{FF2B5EF4-FFF2-40B4-BE49-F238E27FC236}">
                <a16:creationId xmlns:a16="http://schemas.microsoft.com/office/drawing/2014/main" id="{5EA685A5-26FD-4B89-AB65-CA644AA68FC6}"/>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solidFill>
                  <a:schemeClr val="bg1">
                    <a:lumMod val="50000"/>
                  </a:schemeClr>
                </a:solidFill>
                <a:latin typeface="+mn-ea"/>
              </a:rPr>
              <a:t>RStudio</a:t>
            </a:r>
            <a:r>
              <a:rPr lang="ja-JP" altLang="en-US" dirty="0">
                <a:solidFill>
                  <a:schemeClr val="bg1">
                    <a:lumMod val="50000"/>
                  </a:schemeClr>
                </a:solidFill>
                <a:latin typeface="+mn-ea"/>
              </a:rPr>
              <a:t>起動後の見え方はヒトによって異なる。赤枠内が①こんな感じになっているヒトもいれば、</a:t>
            </a:r>
            <a:r>
              <a:rPr lang="ja-JP" altLang="en-US" dirty="0">
                <a:latin typeface="+mn-ea"/>
              </a:rPr>
              <a:t>こんな感じでゴチャゴチャ文字が見えているヒトもいると思います。</a:t>
            </a:r>
            <a:endParaRPr lang="en-US" altLang="ja-JP" dirty="0">
              <a:solidFill>
                <a:schemeClr val="bg1">
                  <a:lumMod val="50000"/>
                </a:schemeClr>
              </a:solidFill>
              <a:latin typeface="+mn-ea"/>
            </a:endParaRPr>
          </a:p>
        </p:txBody>
      </p:sp>
    </p:spTree>
    <p:extLst>
      <p:ext uri="{BB962C8B-B14F-4D97-AF65-F5344CB8AC3E}">
        <p14:creationId xmlns:p14="http://schemas.microsoft.com/office/powerpoint/2010/main" val="35490988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813544" cy="4365208"/>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dirty="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見栄えの統一、終了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枠の幅、電卓的な利用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計算の中断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項目と例題、入力ファイルの保存</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作業ディレクトリの変更</a:t>
            </a:r>
            <a:endParaRPr lang="en-US" altLang="ja-JP" sz="2000" dirty="0">
              <a:solidFill>
                <a:schemeClr val="bg1">
                  <a:lumMod val="50000"/>
                </a:schemeClr>
              </a:solidFill>
            </a:endParaRPr>
          </a:p>
          <a:p>
            <a:pPr lvl="1" eaLnBrk="1" hangingPunct="1">
              <a:lnSpc>
                <a:spcPct val="90000"/>
              </a:lnSpc>
            </a:pPr>
            <a:r>
              <a:rPr lang="ja-JP" altLang="en-US" sz="2000" dirty="0"/>
              <a:t>入力ファイルの確認</a:t>
            </a:r>
            <a:r>
              <a:rPr lang="ja-JP" altLang="en-US" sz="2000" dirty="0">
                <a:solidFill>
                  <a:schemeClr val="bg1">
                    <a:lumMod val="50000"/>
                  </a:schemeClr>
                </a:solidFill>
              </a:rPr>
              <a:t>、</a:t>
            </a:r>
            <a:r>
              <a:rPr lang="en-US" altLang="ja-JP" sz="2000" dirty="0">
                <a:solidFill>
                  <a:schemeClr val="bg1">
                    <a:lumMod val="50000"/>
                  </a:schemeClr>
                </a:solidFill>
              </a:rPr>
              <a:t>FASTA</a:t>
            </a:r>
            <a:r>
              <a:rPr lang="ja-JP" altLang="en-US" sz="2000" dirty="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コピペ実行、出力ファイルの確認、</a:t>
            </a:r>
            <a:r>
              <a:rPr lang="en-US" altLang="ja-JP" sz="2000" dirty="0">
                <a:solidFill>
                  <a:schemeClr val="bg1">
                    <a:lumMod val="50000"/>
                  </a:schemeClr>
                </a:solidFill>
              </a:rPr>
              <a:t>Environment</a:t>
            </a:r>
            <a:r>
              <a:rPr lang="ja-JP" altLang="en-US" sz="2000" dirty="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en-US" altLang="ja-JP" sz="2000" dirty="0">
                <a:solidFill>
                  <a:schemeClr val="bg1">
                    <a:lumMod val="50000"/>
                  </a:schemeClr>
                </a:solidFill>
              </a:rPr>
              <a:t>Win</a:t>
            </a:r>
            <a:r>
              <a:rPr lang="ja-JP" altLang="en-US" sz="2000" dirty="0">
                <a:solidFill>
                  <a:schemeClr val="bg1">
                    <a:lumMod val="50000"/>
                  </a:schemeClr>
                </a:solidFill>
              </a:rPr>
              <a:t>ユーザ向け注意点、応用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70</a:t>
            </a:fld>
            <a:endParaRPr kumimoji="0" lang="en-US" altLang="ja-JP">
              <a:latin typeface="Arial Black" pitchFamily="34" charset="0"/>
            </a:endParaRPr>
          </a:p>
        </p:txBody>
      </p:sp>
    </p:spTree>
    <p:extLst>
      <p:ext uri="{BB962C8B-B14F-4D97-AF65-F5344CB8AC3E}">
        <p14:creationId xmlns:p14="http://schemas.microsoft.com/office/powerpoint/2010/main" val="3615649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89B8E9-D8F3-4B81-BE37-8F5B37701CFA}"/>
              </a:ext>
            </a:extLst>
          </p:cNvPr>
          <p:cNvPicPr>
            <a:picLocks noChangeAspect="1"/>
          </p:cNvPicPr>
          <p:nvPr/>
        </p:nvPicPr>
        <p:blipFill>
          <a:blip r:embed="rId3"/>
          <a:stretch>
            <a:fillRect/>
          </a:stretch>
        </p:blipFill>
        <p:spPr>
          <a:xfrm>
            <a:off x="36000" y="936430"/>
            <a:ext cx="9391650" cy="5381625"/>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入力ファイルの確認</a:t>
            </a:r>
            <a:r>
              <a:rPr lang="en-US" altLang="ja-JP" sz="4000" dirty="0"/>
              <a:t>1</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71</a:t>
            </a:fld>
            <a:endParaRPr kumimoji="0" lang="en-US" altLang="ja-JP">
              <a:latin typeface="Arial Black" pitchFamily="34" charset="0"/>
            </a:endParaRPr>
          </a:p>
        </p:txBody>
      </p:sp>
      <p:sp>
        <p:nvSpPr>
          <p:cNvPr id="13" name="Text Box 8">
            <a:extLst>
              <a:ext uri="{FF2B5EF4-FFF2-40B4-BE49-F238E27FC236}">
                <a16:creationId xmlns:a16="http://schemas.microsoft.com/office/drawing/2014/main" id="{A3BBFFB3-69A8-46E8-BE8E-EAE1474003C2}"/>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a:t>
            </a:r>
            <a:r>
              <a:rPr lang="en-US" altLang="ja-JP" dirty="0" err="1">
                <a:latin typeface="+mn-ea"/>
              </a:rPr>
              <a:t>hoge</a:t>
            </a:r>
            <a:r>
              <a:rPr lang="ja-JP" altLang="en-US" dirty="0">
                <a:latin typeface="+mn-ea"/>
              </a:rPr>
              <a:t>フォルダ内の、②</a:t>
            </a:r>
            <a:r>
              <a:rPr lang="en-US" altLang="ja-JP" dirty="0">
                <a:latin typeface="+mn-ea"/>
              </a:rPr>
              <a:t>sample1.fasta</a:t>
            </a:r>
            <a:r>
              <a:rPr lang="ja-JP" altLang="en-US" dirty="0">
                <a:latin typeface="+mn-ea"/>
              </a:rPr>
              <a:t>をクリックしてみましょう。</a:t>
            </a:r>
            <a:endParaRPr lang="en-US" altLang="ja-JP" dirty="0">
              <a:latin typeface="+mn-ea"/>
            </a:endParaRPr>
          </a:p>
        </p:txBody>
      </p:sp>
      <p:grpSp>
        <p:nvGrpSpPr>
          <p:cNvPr id="15" name="グループ化 19">
            <a:extLst>
              <a:ext uri="{FF2B5EF4-FFF2-40B4-BE49-F238E27FC236}">
                <a16:creationId xmlns:a16="http://schemas.microsoft.com/office/drawing/2014/main" id="{613361E0-5115-4704-ACEC-7C10CE7D168E}"/>
              </a:ext>
            </a:extLst>
          </p:cNvPr>
          <p:cNvGrpSpPr>
            <a:grpSpLocks/>
          </p:cNvGrpSpPr>
          <p:nvPr/>
        </p:nvGrpSpPr>
        <p:grpSpPr bwMode="auto">
          <a:xfrm>
            <a:off x="8568000" y="3420000"/>
            <a:ext cx="433387" cy="647700"/>
            <a:chOff x="9008376" y="4278533"/>
            <a:chExt cx="432048" cy="647700"/>
          </a:xfrm>
        </p:grpSpPr>
        <p:sp>
          <p:nvSpPr>
            <p:cNvPr id="16" name="下矢印 20">
              <a:extLst>
                <a:ext uri="{FF2B5EF4-FFF2-40B4-BE49-F238E27FC236}">
                  <a16:creationId xmlns:a16="http://schemas.microsoft.com/office/drawing/2014/main" id="{781F697A-E5FD-4FC8-BD49-A5ACFBE02A42}"/>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1">
              <a:extLst>
                <a:ext uri="{FF2B5EF4-FFF2-40B4-BE49-F238E27FC236}">
                  <a16:creationId xmlns:a16="http://schemas.microsoft.com/office/drawing/2014/main" id="{6BCA07CB-CED4-4448-892C-C573D0A81E9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1" name="グループ化 19">
            <a:extLst>
              <a:ext uri="{FF2B5EF4-FFF2-40B4-BE49-F238E27FC236}">
                <a16:creationId xmlns:a16="http://schemas.microsoft.com/office/drawing/2014/main" id="{8D7FA92B-36F7-4C70-993B-C8BBD3A903B1}"/>
              </a:ext>
            </a:extLst>
          </p:cNvPr>
          <p:cNvGrpSpPr>
            <a:grpSpLocks/>
          </p:cNvGrpSpPr>
          <p:nvPr/>
        </p:nvGrpSpPr>
        <p:grpSpPr bwMode="auto">
          <a:xfrm>
            <a:off x="7545288" y="4032000"/>
            <a:ext cx="433387" cy="647700"/>
            <a:chOff x="9008376" y="4278533"/>
            <a:chExt cx="432048" cy="647700"/>
          </a:xfrm>
        </p:grpSpPr>
        <p:sp>
          <p:nvSpPr>
            <p:cNvPr id="22" name="下矢印 20">
              <a:extLst>
                <a:ext uri="{FF2B5EF4-FFF2-40B4-BE49-F238E27FC236}">
                  <a16:creationId xmlns:a16="http://schemas.microsoft.com/office/drawing/2014/main" id="{07E1B2E4-C8D4-4BFD-806D-31594779CCA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1">
              <a:extLst>
                <a:ext uri="{FF2B5EF4-FFF2-40B4-BE49-F238E27FC236}">
                  <a16:creationId xmlns:a16="http://schemas.microsoft.com/office/drawing/2014/main" id="{91065654-7895-43EC-B6F0-5A0901FC9C4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30752500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233691-78D3-4557-94AF-D9EC3D519A14}"/>
              </a:ext>
            </a:extLst>
          </p:cNvPr>
          <p:cNvPicPr>
            <a:picLocks noChangeAspect="1"/>
          </p:cNvPicPr>
          <p:nvPr/>
        </p:nvPicPr>
        <p:blipFill>
          <a:blip r:embed="rId3"/>
          <a:stretch>
            <a:fillRect/>
          </a:stretch>
        </p:blipFill>
        <p:spPr>
          <a:xfrm>
            <a:off x="36000" y="936000"/>
            <a:ext cx="9391650" cy="5381625"/>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入力ファイルの確認</a:t>
            </a:r>
            <a:r>
              <a:rPr lang="en-US" altLang="ja-JP" sz="4000" dirty="0"/>
              <a:t>2</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72</a:t>
            </a:fld>
            <a:endParaRPr kumimoji="0" lang="en-US" altLang="ja-JP">
              <a:latin typeface="Arial Black" pitchFamily="34" charset="0"/>
            </a:endParaRPr>
          </a:p>
        </p:txBody>
      </p:sp>
      <p:sp>
        <p:nvSpPr>
          <p:cNvPr id="13" name="Text Box 8">
            <a:extLst>
              <a:ext uri="{FF2B5EF4-FFF2-40B4-BE49-F238E27FC236}">
                <a16:creationId xmlns:a16="http://schemas.microsoft.com/office/drawing/2014/main" id="{A3BBFFB3-69A8-46E8-BE8E-EAE1474003C2}"/>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a:t>
            </a:r>
            <a:r>
              <a:rPr lang="en-US" altLang="ja-JP" dirty="0" err="1">
                <a:solidFill>
                  <a:schemeClr val="bg1">
                    <a:lumMod val="50000"/>
                  </a:schemeClr>
                </a:solidFill>
                <a:latin typeface="+mn-ea"/>
              </a:rPr>
              <a:t>hoge</a:t>
            </a:r>
            <a:r>
              <a:rPr lang="ja-JP" altLang="en-US" dirty="0">
                <a:solidFill>
                  <a:schemeClr val="bg1">
                    <a:lumMod val="50000"/>
                  </a:schemeClr>
                </a:solidFill>
                <a:latin typeface="+mn-ea"/>
              </a:rPr>
              <a:t>フォルダ内の、②</a:t>
            </a:r>
            <a:r>
              <a:rPr lang="en-US" altLang="ja-JP" dirty="0">
                <a:solidFill>
                  <a:schemeClr val="bg1">
                    <a:lumMod val="50000"/>
                  </a:schemeClr>
                </a:solidFill>
                <a:latin typeface="+mn-ea"/>
              </a:rPr>
              <a:t>sample1.fasta</a:t>
            </a:r>
            <a:r>
              <a:rPr lang="ja-JP" altLang="en-US" dirty="0">
                <a:solidFill>
                  <a:schemeClr val="bg1">
                    <a:lumMod val="50000"/>
                  </a:schemeClr>
                </a:solidFill>
                <a:latin typeface="+mn-ea"/>
              </a:rPr>
              <a:t>をクリックしてみましょう。</a:t>
            </a:r>
            <a:r>
              <a:rPr lang="ja-JP" altLang="en-US" dirty="0">
                <a:latin typeface="+mn-ea"/>
              </a:rPr>
              <a:t>こんな感じになります。</a:t>
            </a:r>
            <a:endParaRPr lang="en-US" altLang="ja-JP" dirty="0">
              <a:latin typeface="+mn-ea"/>
            </a:endParaRPr>
          </a:p>
        </p:txBody>
      </p:sp>
      <p:grpSp>
        <p:nvGrpSpPr>
          <p:cNvPr id="15" name="グループ化 19">
            <a:extLst>
              <a:ext uri="{FF2B5EF4-FFF2-40B4-BE49-F238E27FC236}">
                <a16:creationId xmlns:a16="http://schemas.microsoft.com/office/drawing/2014/main" id="{613361E0-5115-4704-ACEC-7C10CE7D168E}"/>
              </a:ext>
            </a:extLst>
          </p:cNvPr>
          <p:cNvGrpSpPr>
            <a:grpSpLocks/>
          </p:cNvGrpSpPr>
          <p:nvPr/>
        </p:nvGrpSpPr>
        <p:grpSpPr bwMode="auto">
          <a:xfrm>
            <a:off x="8568000" y="3420000"/>
            <a:ext cx="433387" cy="647700"/>
            <a:chOff x="9008376" y="4278533"/>
            <a:chExt cx="432048" cy="647700"/>
          </a:xfrm>
        </p:grpSpPr>
        <p:sp>
          <p:nvSpPr>
            <p:cNvPr id="16" name="下矢印 20">
              <a:extLst>
                <a:ext uri="{FF2B5EF4-FFF2-40B4-BE49-F238E27FC236}">
                  <a16:creationId xmlns:a16="http://schemas.microsoft.com/office/drawing/2014/main" id="{781F697A-E5FD-4FC8-BD49-A5ACFBE02A42}"/>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1">
              <a:extLst>
                <a:ext uri="{FF2B5EF4-FFF2-40B4-BE49-F238E27FC236}">
                  <a16:creationId xmlns:a16="http://schemas.microsoft.com/office/drawing/2014/main" id="{6BCA07CB-CED4-4448-892C-C573D0A81E9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1" name="グループ化 19">
            <a:extLst>
              <a:ext uri="{FF2B5EF4-FFF2-40B4-BE49-F238E27FC236}">
                <a16:creationId xmlns:a16="http://schemas.microsoft.com/office/drawing/2014/main" id="{8D7FA92B-36F7-4C70-993B-C8BBD3A903B1}"/>
              </a:ext>
            </a:extLst>
          </p:cNvPr>
          <p:cNvGrpSpPr>
            <a:grpSpLocks/>
          </p:cNvGrpSpPr>
          <p:nvPr/>
        </p:nvGrpSpPr>
        <p:grpSpPr bwMode="auto">
          <a:xfrm>
            <a:off x="7545288" y="4032000"/>
            <a:ext cx="433387" cy="647700"/>
            <a:chOff x="9008376" y="4278533"/>
            <a:chExt cx="432048" cy="647700"/>
          </a:xfrm>
        </p:grpSpPr>
        <p:sp>
          <p:nvSpPr>
            <p:cNvPr id="22" name="下矢印 20">
              <a:extLst>
                <a:ext uri="{FF2B5EF4-FFF2-40B4-BE49-F238E27FC236}">
                  <a16:creationId xmlns:a16="http://schemas.microsoft.com/office/drawing/2014/main" id="{07E1B2E4-C8D4-4BFD-806D-31594779CCA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1">
              <a:extLst>
                <a:ext uri="{FF2B5EF4-FFF2-40B4-BE49-F238E27FC236}">
                  <a16:creationId xmlns:a16="http://schemas.microsoft.com/office/drawing/2014/main" id="{91065654-7895-43EC-B6F0-5A0901FC9C4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20044981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233691-78D3-4557-94AF-D9EC3D519A14}"/>
              </a:ext>
            </a:extLst>
          </p:cNvPr>
          <p:cNvPicPr>
            <a:picLocks noChangeAspect="1"/>
          </p:cNvPicPr>
          <p:nvPr/>
        </p:nvPicPr>
        <p:blipFill>
          <a:blip r:embed="rId3"/>
          <a:stretch>
            <a:fillRect/>
          </a:stretch>
        </p:blipFill>
        <p:spPr>
          <a:xfrm>
            <a:off x="36000" y="936000"/>
            <a:ext cx="9391650" cy="5381625"/>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入力ファイルの確認</a:t>
            </a:r>
            <a:r>
              <a:rPr lang="en-US" altLang="ja-JP" sz="4000" dirty="0"/>
              <a:t>3</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73</a:t>
            </a:fld>
            <a:endParaRPr kumimoji="0" lang="en-US" altLang="ja-JP">
              <a:latin typeface="Arial Black" pitchFamily="34" charset="0"/>
            </a:endParaRPr>
          </a:p>
        </p:txBody>
      </p:sp>
      <p:sp>
        <p:nvSpPr>
          <p:cNvPr id="13" name="Text Box 8">
            <a:extLst>
              <a:ext uri="{FF2B5EF4-FFF2-40B4-BE49-F238E27FC236}">
                <a16:creationId xmlns:a16="http://schemas.microsoft.com/office/drawing/2014/main" id="{A3BBFFB3-69A8-46E8-BE8E-EAE1474003C2}"/>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a:t>
            </a:r>
            <a:r>
              <a:rPr lang="en-US" altLang="ja-JP" dirty="0" err="1">
                <a:solidFill>
                  <a:schemeClr val="bg1">
                    <a:lumMod val="50000"/>
                  </a:schemeClr>
                </a:solidFill>
                <a:latin typeface="+mn-ea"/>
              </a:rPr>
              <a:t>hoge</a:t>
            </a:r>
            <a:r>
              <a:rPr lang="ja-JP" altLang="en-US" dirty="0">
                <a:solidFill>
                  <a:schemeClr val="bg1">
                    <a:lumMod val="50000"/>
                  </a:schemeClr>
                </a:solidFill>
                <a:latin typeface="+mn-ea"/>
              </a:rPr>
              <a:t>フォルダ内の、②</a:t>
            </a:r>
            <a:r>
              <a:rPr lang="en-US" altLang="ja-JP" dirty="0">
                <a:solidFill>
                  <a:schemeClr val="bg1">
                    <a:lumMod val="50000"/>
                  </a:schemeClr>
                </a:solidFill>
                <a:latin typeface="+mn-ea"/>
              </a:rPr>
              <a:t>sample1.fasta</a:t>
            </a:r>
            <a:r>
              <a:rPr lang="ja-JP" altLang="en-US" dirty="0">
                <a:solidFill>
                  <a:schemeClr val="bg1">
                    <a:lumMod val="50000"/>
                  </a:schemeClr>
                </a:solidFill>
                <a:latin typeface="+mn-ea"/>
              </a:rPr>
              <a:t>をクリックしてみましょう。こんな感じになります。</a:t>
            </a:r>
            <a:r>
              <a:rPr lang="ja-JP" altLang="en-US" dirty="0">
                <a:latin typeface="+mn-ea"/>
              </a:rPr>
              <a:t>赤枠が、③</a:t>
            </a:r>
            <a:r>
              <a:rPr lang="en-US" altLang="ja-JP" dirty="0">
                <a:latin typeface="+mn-ea"/>
              </a:rPr>
              <a:t>sample1.fasta</a:t>
            </a:r>
            <a:r>
              <a:rPr lang="ja-JP" altLang="en-US" dirty="0">
                <a:latin typeface="+mn-ea"/>
              </a:rPr>
              <a:t>の中身に相当します。</a:t>
            </a:r>
            <a:endParaRPr lang="en-US" altLang="ja-JP" dirty="0">
              <a:latin typeface="+mn-ea"/>
            </a:endParaRPr>
          </a:p>
        </p:txBody>
      </p:sp>
      <p:grpSp>
        <p:nvGrpSpPr>
          <p:cNvPr id="15" name="グループ化 19">
            <a:extLst>
              <a:ext uri="{FF2B5EF4-FFF2-40B4-BE49-F238E27FC236}">
                <a16:creationId xmlns:a16="http://schemas.microsoft.com/office/drawing/2014/main" id="{613361E0-5115-4704-ACEC-7C10CE7D168E}"/>
              </a:ext>
            </a:extLst>
          </p:cNvPr>
          <p:cNvGrpSpPr>
            <a:grpSpLocks/>
          </p:cNvGrpSpPr>
          <p:nvPr/>
        </p:nvGrpSpPr>
        <p:grpSpPr bwMode="auto">
          <a:xfrm>
            <a:off x="8568000" y="3420000"/>
            <a:ext cx="433387" cy="647700"/>
            <a:chOff x="9008376" y="4278533"/>
            <a:chExt cx="432048" cy="647700"/>
          </a:xfrm>
        </p:grpSpPr>
        <p:sp>
          <p:nvSpPr>
            <p:cNvPr id="16" name="下矢印 20">
              <a:extLst>
                <a:ext uri="{FF2B5EF4-FFF2-40B4-BE49-F238E27FC236}">
                  <a16:creationId xmlns:a16="http://schemas.microsoft.com/office/drawing/2014/main" id="{781F697A-E5FD-4FC8-BD49-A5ACFBE02A42}"/>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1">
              <a:extLst>
                <a:ext uri="{FF2B5EF4-FFF2-40B4-BE49-F238E27FC236}">
                  <a16:creationId xmlns:a16="http://schemas.microsoft.com/office/drawing/2014/main" id="{6BCA07CB-CED4-4448-892C-C573D0A81E9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1" name="グループ化 19">
            <a:extLst>
              <a:ext uri="{FF2B5EF4-FFF2-40B4-BE49-F238E27FC236}">
                <a16:creationId xmlns:a16="http://schemas.microsoft.com/office/drawing/2014/main" id="{8D7FA92B-36F7-4C70-993B-C8BBD3A903B1}"/>
              </a:ext>
            </a:extLst>
          </p:cNvPr>
          <p:cNvGrpSpPr>
            <a:grpSpLocks/>
          </p:cNvGrpSpPr>
          <p:nvPr/>
        </p:nvGrpSpPr>
        <p:grpSpPr bwMode="auto">
          <a:xfrm>
            <a:off x="7545288" y="4032000"/>
            <a:ext cx="433387" cy="647700"/>
            <a:chOff x="9008376" y="4278533"/>
            <a:chExt cx="432048" cy="647700"/>
          </a:xfrm>
        </p:grpSpPr>
        <p:sp>
          <p:nvSpPr>
            <p:cNvPr id="22" name="下矢印 20">
              <a:extLst>
                <a:ext uri="{FF2B5EF4-FFF2-40B4-BE49-F238E27FC236}">
                  <a16:creationId xmlns:a16="http://schemas.microsoft.com/office/drawing/2014/main" id="{07E1B2E4-C8D4-4BFD-806D-31594779CCA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1">
              <a:extLst>
                <a:ext uri="{FF2B5EF4-FFF2-40B4-BE49-F238E27FC236}">
                  <a16:creationId xmlns:a16="http://schemas.microsoft.com/office/drawing/2014/main" id="{91065654-7895-43EC-B6F0-5A0901FC9C4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
        <p:nvSpPr>
          <p:cNvPr id="14" name="正方形/長方形 13">
            <a:extLst>
              <a:ext uri="{FF2B5EF4-FFF2-40B4-BE49-F238E27FC236}">
                <a16:creationId xmlns:a16="http://schemas.microsoft.com/office/drawing/2014/main" id="{95985002-62D2-497B-98AF-D215FAA3445A}"/>
              </a:ext>
            </a:extLst>
          </p:cNvPr>
          <p:cNvSpPr/>
          <p:nvPr/>
        </p:nvSpPr>
        <p:spPr>
          <a:xfrm>
            <a:off x="550800" y="2268000"/>
            <a:ext cx="5616000" cy="1404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8" name="グループ化 25">
            <a:extLst>
              <a:ext uri="{FF2B5EF4-FFF2-40B4-BE49-F238E27FC236}">
                <a16:creationId xmlns:a16="http://schemas.microsoft.com/office/drawing/2014/main" id="{05649D5A-44EA-4269-87BA-EF2EB53F63C5}"/>
              </a:ext>
            </a:extLst>
          </p:cNvPr>
          <p:cNvGrpSpPr>
            <a:grpSpLocks/>
          </p:cNvGrpSpPr>
          <p:nvPr/>
        </p:nvGrpSpPr>
        <p:grpSpPr bwMode="auto">
          <a:xfrm>
            <a:off x="385200" y="1530000"/>
            <a:ext cx="647700" cy="368300"/>
            <a:chOff x="8265543" y="5967772"/>
            <a:chExt cx="647700" cy="369332"/>
          </a:xfrm>
        </p:grpSpPr>
        <p:sp>
          <p:nvSpPr>
            <p:cNvPr id="19" name="下矢印 26">
              <a:extLst>
                <a:ext uri="{FF2B5EF4-FFF2-40B4-BE49-F238E27FC236}">
                  <a16:creationId xmlns:a16="http://schemas.microsoft.com/office/drawing/2014/main" id="{C6198ADF-AB53-4609-BF7D-59578E1D5112}"/>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7">
              <a:extLst>
                <a:ext uri="{FF2B5EF4-FFF2-40B4-BE49-F238E27FC236}">
                  <a16:creationId xmlns:a16="http://schemas.microsoft.com/office/drawing/2014/main" id="{18DDFDD4-4CCA-4A60-9F94-DFBC6F4DB81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spTree>
    <p:extLst>
      <p:ext uri="{BB962C8B-B14F-4D97-AF65-F5344CB8AC3E}">
        <p14:creationId xmlns:p14="http://schemas.microsoft.com/office/powerpoint/2010/main" val="6395597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233691-78D3-4557-94AF-D9EC3D519A14}"/>
              </a:ext>
            </a:extLst>
          </p:cNvPr>
          <p:cNvPicPr>
            <a:picLocks noChangeAspect="1"/>
          </p:cNvPicPr>
          <p:nvPr/>
        </p:nvPicPr>
        <p:blipFill>
          <a:blip r:embed="rId3"/>
          <a:stretch>
            <a:fillRect/>
          </a:stretch>
        </p:blipFill>
        <p:spPr>
          <a:xfrm>
            <a:off x="36000" y="936000"/>
            <a:ext cx="9391650" cy="5381625"/>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入力ファイルの確認</a:t>
            </a:r>
            <a:r>
              <a:rPr lang="en-US" altLang="ja-JP" sz="4000" dirty="0"/>
              <a:t>4</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74</a:t>
            </a:fld>
            <a:endParaRPr kumimoji="0" lang="en-US" altLang="ja-JP">
              <a:latin typeface="Arial Black" pitchFamily="34" charset="0"/>
            </a:endParaRPr>
          </a:p>
        </p:txBody>
      </p:sp>
      <p:sp>
        <p:nvSpPr>
          <p:cNvPr id="13" name="Text Box 8">
            <a:extLst>
              <a:ext uri="{FF2B5EF4-FFF2-40B4-BE49-F238E27FC236}">
                <a16:creationId xmlns:a16="http://schemas.microsoft.com/office/drawing/2014/main" id="{A3BBFFB3-69A8-46E8-BE8E-EAE1474003C2}"/>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a:t>
            </a:r>
            <a:r>
              <a:rPr lang="en-US" altLang="ja-JP" dirty="0" err="1">
                <a:solidFill>
                  <a:schemeClr val="bg1">
                    <a:lumMod val="50000"/>
                  </a:schemeClr>
                </a:solidFill>
                <a:latin typeface="+mn-ea"/>
              </a:rPr>
              <a:t>hoge</a:t>
            </a:r>
            <a:r>
              <a:rPr lang="ja-JP" altLang="en-US" dirty="0">
                <a:solidFill>
                  <a:schemeClr val="bg1">
                    <a:lumMod val="50000"/>
                  </a:schemeClr>
                </a:solidFill>
                <a:latin typeface="+mn-ea"/>
              </a:rPr>
              <a:t>フォルダ内の、②</a:t>
            </a:r>
            <a:r>
              <a:rPr lang="en-US" altLang="ja-JP" dirty="0">
                <a:solidFill>
                  <a:schemeClr val="bg1">
                    <a:lumMod val="50000"/>
                  </a:schemeClr>
                </a:solidFill>
                <a:latin typeface="+mn-ea"/>
              </a:rPr>
              <a:t>sample1.fasta</a:t>
            </a:r>
            <a:r>
              <a:rPr lang="ja-JP" altLang="en-US" dirty="0">
                <a:solidFill>
                  <a:schemeClr val="bg1">
                    <a:lumMod val="50000"/>
                  </a:schemeClr>
                </a:solidFill>
                <a:latin typeface="+mn-ea"/>
              </a:rPr>
              <a:t>をクリックしてみましょう。こんな感じになります。赤枠が、③</a:t>
            </a:r>
            <a:r>
              <a:rPr lang="en-US" altLang="ja-JP" dirty="0">
                <a:solidFill>
                  <a:schemeClr val="bg1">
                    <a:lumMod val="50000"/>
                  </a:schemeClr>
                </a:solidFill>
                <a:latin typeface="+mn-ea"/>
              </a:rPr>
              <a:t>sample1.fasta</a:t>
            </a:r>
            <a:r>
              <a:rPr lang="ja-JP" altLang="en-US" dirty="0">
                <a:solidFill>
                  <a:schemeClr val="bg1">
                    <a:lumMod val="50000"/>
                  </a:schemeClr>
                </a:solidFill>
                <a:latin typeface="+mn-ea"/>
              </a:rPr>
              <a:t>の中身に相当します。</a:t>
            </a:r>
            <a:r>
              <a:rPr lang="ja-JP" altLang="en-US" dirty="0">
                <a:latin typeface="+mn-ea"/>
              </a:rPr>
              <a:t>④行番号情報です。</a:t>
            </a:r>
            <a:r>
              <a:rPr lang="en-US" altLang="ja-JP" dirty="0">
                <a:latin typeface="+mn-ea"/>
              </a:rPr>
              <a:t>1</a:t>
            </a:r>
            <a:r>
              <a:rPr lang="ja-JP" altLang="en-US" dirty="0">
                <a:latin typeface="+mn-ea"/>
              </a:rPr>
              <a:t>行が長いデータの場合に、④を眺めることで行の区切りを把握できます。</a:t>
            </a:r>
            <a:endParaRPr lang="en-US" altLang="ja-JP" dirty="0">
              <a:latin typeface="+mn-ea"/>
            </a:endParaRPr>
          </a:p>
        </p:txBody>
      </p:sp>
      <p:grpSp>
        <p:nvGrpSpPr>
          <p:cNvPr id="15" name="グループ化 19">
            <a:extLst>
              <a:ext uri="{FF2B5EF4-FFF2-40B4-BE49-F238E27FC236}">
                <a16:creationId xmlns:a16="http://schemas.microsoft.com/office/drawing/2014/main" id="{613361E0-5115-4704-ACEC-7C10CE7D168E}"/>
              </a:ext>
            </a:extLst>
          </p:cNvPr>
          <p:cNvGrpSpPr>
            <a:grpSpLocks/>
          </p:cNvGrpSpPr>
          <p:nvPr/>
        </p:nvGrpSpPr>
        <p:grpSpPr bwMode="auto">
          <a:xfrm>
            <a:off x="8568000" y="3420000"/>
            <a:ext cx="433387" cy="647700"/>
            <a:chOff x="9008376" y="4278533"/>
            <a:chExt cx="432048" cy="647700"/>
          </a:xfrm>
        </p:grpSpPr>
        <p:sp>
          <p:nvSpPr>
            <p:cNvPr id="16" name="下矢印 20">
              <a:extLst>
                <a:ext uri="{FF2B5EF4-FFF2-40B4-BE49-F238E27FC236}">
                  <a16:creationId xmlns:a16="http://schemas.microsoft.com/office/drawing/2014/main" id="{781F697A-E5FD-4FC8-BD49-A5ACFBE02A42}"/>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1">
              <a:extLst>
                <a:ext uri="{FF2B5EF4-FFF2-40B4-BE49-F238E27FC236}">
                  <a16:creationId xmlns:a16="http://schemas.microsoft.com/office/drawing/2014/main" id="{6BCA07CB-CED4-4448-892C-C573D0A81E9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1" name="グループ化 19">
            <a:extLst>
              <a:ext uri="{FF2B5EF4-FFF2-40B4-BE49-F238E27FC236}">
                <a16:creationId xmlns:a16="http://schemas.microsoft.com/office/drawing/2014/main" id="{8D7FA92B-36F7-4C70-993B-C8BBD3A903B1}"/>
              </a:ext>
            </a:extLst>
          </p:cNvPr>
          <p:cNvGrpSpPr>
            <a:grpSpLocks/>
          </p:cNvGrpSpPr>
          <p:nvPr/>
        </p:nvGrpSpPr>
        <p:grpSpPr bwMode="auto">
          <a:xfrm>
            <a:off x="7545288" y="4032000"/>
            <a:ext cx="433387" cy="647700"/>
            <a:chOff x="9008376" y="4278533"/>
            <a:chExt cx="432048" cy="647700"/>
          </a:xfrm>
        </p:grpSpPr>
        <p:sp>
          <p:nvSpPr>
            <p:cNvPr id="22" name="下矢印 20">
              <a:extLst>
                <a:ext uri="{FF2B5EF4-FFF2-40B4-BE49-F238E27FC236}">
                  <a16:creationId xmlns:a16="http://schemas.microsoft.com/office/drawing/2014/main" id="{07E1B2E4-C8D4-4BFD-806D-31594779CCA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1">
              <a:extLst>
                <a:ext uri="{FF2B5EF4-FFF2-40B4-BE49-F238E27FC236}">
                  <a16:creationId xmlns:a16="http://schemas.microsoft.com/office/drawing/2014/main" id="{91065654-7895-43EC-B6F0-5A0901FC9C4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
        <p:nvSpPr>
          <p:cNvPr id="14" name="正方形/長方形 13">
            <a:extLst>
              <a:ext uri="{FF2B5EF4-FFF2-40B4-BE49-F238E27FC236}">
                <a16:creationId xmlns:a16="http://schemas.microsoft.com/office/drawing/2014/main" id="{95985002-62D2-497B-98AF-D215FAA3445A}"/>
              </a:ext>
            </a:extLst>
          </p:cNvPr>
          <p:cNvSpPr/>
          <p:nvPr/>
        </p:nvSpPr>
        <p:spPr>
          <a:xfrm>
            <a:off x="550800" y="2268000"/>
            <a:ext cx="5616000" cy="1404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8" name="グループ化 25">
            <a:extLst>
              <a:ext uri="{FF2B5EF4-FFF2-40B4-BE49-F238E27FC236}">
                <a16:creationId xmlns:a16="http://schemas.microsoft.com/office/drawing/2014/main" id="{05649D5A-44EA-4269-87BA-EF2EB53F63C5}"/>
              </a:ext>
            </a:extLst>
          </p:cNvPr>
          <p:cNvGrpSpPr>
            <a:grpSpLocks/>
          </p:cNvGrpSpPr>
          <p:nvPr/>
        </p:nvGrpSpPr>
        <p:grpSpPr bwMode="auto">
          <a:xfrm>
            <a:off x="385200" y="1530000"/>
            <a:ext cx="647700" cy="368300"/>
            <a:chOff x="8265543" y="5967772"/>
            <a:chExt cx="647700" cy="369332"/>
          </a:xfrm>
        </p:grpSpPr>
        <p:sp>
          <p:nvSpPr>
            <p:cNvPr id="19" name="下矢印 26">
              <a:extLst>
                <a:ext uri="{FF2B5EF4-FFF2-40B4-BE49-F238E27FC236}">
                  <a16:creationId xmlns:a16="http://schemas.microsoft.com/office/drawing/2014/main" id="{C6198ADF-AB53-4609-BF7D-59578E1D5112}"/>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7">
              <a:extLst>
                <a:ext uri="{FF2B5EF4-FFF2-40B4-BE49-F238E27FC236}">
                  <a16:creationId xmlns:a16="http://schemas.microsoft.com/office/drawing/2014/main" id="{18DDFDD4-4CCA-4A60-9F94-DFBC6F4DB81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grpSp>
        <p:nvGrpSpPr>
          <p:cNvPr id="24" name="グループ化 25">
            <a:extLst>
              <a:ext uri="{FF2B5EF4-FFF2-40B4-BE49-F238E27FC236}">
                <a16:creationId xmlns:a16="http://schemas.microsoft.com/office/drawing/2014/main" id="{FA4457B2-283B-4FAF-8BE4-58B98916A85D}"/>
              </a:ext>
            </a:extLst>
          </p:cNvPr>
          <p:cNvGrpSpPr>
            <a:grpSpLocks/>
          </p:cNvGrpSpPr>
          <p:nvPr/>
        </p:nvGrpSpPr>
        <p:grpSpPr bwMode="auto">
          <a:xfrm>
            <a:off x="64800" y="1890000"/>
            <a:ext cx="647700" cy="368300"/>
            <a:chOff x="8265543" y="5967772"/>
            <a:chExt cx="647700" cy="369332"/>
          </a:xfrm>
        </p:grpSpPr>
        <p:sp>
          <p:nvSpPr>
            <p:cNvPr id="25" name="下矢印 26">
              <a:extLst>
                <a:ext uri="{FF2B5EF4-FFF2-40B4-BE49-F238E27FC236}">
                  <a16:creationId xmlns:a16="http://schemas.microsoft.com/office/drawing/2014/main" id="{3E82F43E-CDCA-4D28-960E-3164B5E38EB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7">
              <a:extLst>
                <a:ext uri="{FF2B5EF4-FFF2-40B4-BE49-F238E27FC236}">
                  <a16:creationId xmlns:a16="http://schemas.microsoft.com/office/drawing/2014/main" id="{C050810C-B61B-4341-A5D9-C4C345ADA85E}"/>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④</a:t>
              </a:r>
            </a:p>
          </p:txBody>
        </p:sp>
      </p:grpSp>
    </p:spTree>
    <p:extLst>
      <p:ext uri="{BB962C8B-B14F-4D97-AF65-F5344CB8AC3E}">
        <p14:creationId xmlns:p14="http://schemas.microsoft.com/office/powerpoint/2010/main" val="6414826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233691-78D3-4557-94AF-D9EC3D519A14}"/>
              </a:ext>
            </a:extLst>
          </p:cNvPr>
          <p:cNvPicPr>
            <a:picLocks noChangeAspect="1"/>
          </p:cNvPicPr>
          <p:nvPr/>
        </p:nvPicPr>
        <p:blipFill>
          <a:blip r:embed="rId3"/>
          <a:stretch>
            <a:fillRect/>
          </a:stretch>
        </p:blipFill>
        <p:spPr>
          <a:xfrm>
            <a:off x="36000" y="936000"/>
            <a:ext cx="9391650" cy="5381625"/>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入力ファイルの確認</a:t>
            </a:r>
            <a:r>
              <a:rPr lang="en-US" altLang="ja-JP" sz="4000" dirty="0"/>
              <a:t>5</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75</a:t>
            </a:fld>
            <a:endParaRPr kumimoji="0" lang="en-US" altLang="ja-JP">
              <a:latin typeface="Arial Black" pitchFamily="34" charset="0"/>
            </a:endParaRPr>
          </a:p>
        </p:txBody>
      </p:sp>
      <p:sp>
        <p:nvSpPr>
          <p:cNvPr id="13" name="Text Box 8">
            <a:extLst>
              <a:ext uri="{FF2B5EF4-FFF2-40B4-BE49-F238E27FC236}">
                <a16:creationId xmlns:a16="http://schemas.microsoft.com/office/drawing/2014/main" id="{A3BBFFB3-69A8-46E8-BE8E-EAE1474003C2}"/>
              </a:ext>
            </a:extLst>
          </p:cNvPr>
          <p:cNvSpPr txBox="1">
            <a:spLocks noChangeArrowheads="1"/>
          </p:cNvSpPr>
          <p:nvPr/>
        </p:nvSpPr>
        <p:spPr bwMode="auto">
          <a:xfrm>
            <a:off x="5796172" y="46100"/>
            <a:ext cx="4053371" cy="36933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今はカーソルが①の位置にあるので</a:t>
            </a:r>
            <a:r>
              <a:rPr lang="en-US" altLang="ja-JP" dirty="0">
                <a:latin typeface="+mn-ea"/>
              </a:rPr>
              <a:t>…</a:t>
            </a:r>
          </a:p>
        </p:txBody>
      </p:sp>
      <p:grpSp>
        <p:nvGrpSpPr>
          <p:cNvPr id="27" name="グループ化 25">
            <a:extLst>
              <a:ext uri="{FF2B5EF4-FFF2-40B4-BE49-F238E27FC236}">
                <a16:creationId xmlns:a16="http://schemas.microsoft.com/office/drawing/2014/main" id="{36605490-3DFE-4A7A-8643-523D9AD79E86}"/>
              </a:ext>
            </a:extLst>
          </p:cNvPr>
          <p:cNvGrpSpPr>
            <a:grpSpLocks/>
          </p:cNvGrpSpPr>
          <p:nvPr/>
        </p:nvGrpSpPr>
        <p:grpSpPr bwMode="auto">
          <a:xfrm>
            <a:off x="288000" y="1872000"/>
            <a:ext cx="647700" cy="368300"/>
            <a:chOff x="8265543" y="5967772"/>
            <a:chExt cx="647700" cy="369332"/>
          </a:xfrm>
        </p:grpSpPr>
        <p:sp>
          <p:nvSpPr>
            <p:cNvPr id="28" name="下矢印 26">
              <a:extLst>
                <a:ext uri="{FF2B5EF4-FFF2-40B4-BE49-F238E27FC236}">
                  <a16:creationId xmlns:a16="http://schemas.microsoft.com/office/drawing/2014/main" id="{85D2AFC6-179C-450A-A97A-6E4C23892BC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7">
              <a:extLst>
                <a:ext uri="{FF2B5EF4-FFF2-40B4-BE49-F238E27FC236}">
                  <a16:creationId xmlns:a16="http://schemas.microsoft.com/office/drawing/2014/main" id="{87670D10-46A4-461F-AB62-FB6EAE8C954A}"/>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28321688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0102BCD-0570-42B9-A24D-3287228E4FC3}"/>
              </a:ext>
            </a:extLst>
          </p:cNvPr>
          <p:cNvPicPr>
            <a:picLocks noChangeAspect="1"/>
          </p:cNvPicPr>
          <p:nvPr/>
        </p:nvPicPr>
        <p:blipFill>
          <a:blip r:embed="rId3"/>
          <a:stretch>
            <a:fillRect/>
          </a:stretch>
        </p:blipFill>
        <p:spPr>
          <a:xfrm>
            <a:off x="36000" y="936000"/>
            <a:ext cx="9391650" cy="5381625"/>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入力ファイルの確認</a:t>
            </a:r>
            <a:r>
              <a:rPr lang="en-US" altLang="ja-JP" sz="4000" dirty="0"/>
              <a:t>6</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76</a:t>
            </a:fld>
            <a:endParaRPr kumimoji="0" lang="en-US" altLang="ja-JP">
              <a:latin typeface="Arial Black" pitchFamily="34" charset="0"/>
            </a:endParaRPr>
          </a:p>
        </p:txBody>
      </p:sp>
      <p:sp>
        <p:nvSpPr>
          <p:cNvPr id="13" name="Text Box 8">
            <a:extLst>
              <a:ext uri="{FF2B5EF4-FFF2-40B4-BE49-F238E27FC236}">
                <a16:creationId xmlns:a16="http://schemas.microsoft.com/office/drawing/2014/main" id="{A3BBFFB3-69A8-46E8-BE8E-EAE1474003C2}"/>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今はカーソルが①の位置にあるので、</a:t>
            </a:r>
            <a:r>
              <a:rPr lang="ja-JP" altLang="en-US" dirty="0">
                <a:latin typeface="+mn-ea"/>
              </a:rPr>
              <a:t>②の位置に変更しただけ。</a:t>
            </a:r>
            <a:endParaRPr lang="en-US" altLang="ja-JP" dirty="0">
              <a:latin typeface="+mn-ea"/>
            </a:endParaRPr>
          </a:p>
        </p:txBody>
      </p:sp>
      <p:grpSp>
        <p:nvGrpSpPr>
          <p:cNvPr id="27" name="グループ化 25">
            <a:extLst>
              <a:ext uri="{FF2B5EF4-FFF2-40B4-BE49-F238E27FC236}">
                <a16:creationId xmlns:a16="http://schemas.microsoft.com/office/drawing/2014/main" id="{36605490-3DFE-4A7A-8643-523D9AD79E86}"/>
              </a:ext>
            </a:extLst>
          </p:cNvPr>
          <p:cNvGrpSpPr>
            <a:grpSpLocks/>
          </p:cNvGrpSpPr>
          <p:nvPr/>
        </p:nvGrpSpPr>
        <p:grpSpPr bwMode="auto">
          <a:xfrm>
            <a:off x="288000" y="1872000"/>
            <a:ext cx="647700" cy="368300"/>
            <a:chOff x="8265543" y="5967772"/>
            <a:chExt cx="647700" cy="369332"/>
          </a:xfrm>
        </p:grpSpPr>
        <p:sp>
          <p:nvSpPr>
            <p:cNvPr id="28" name="下矢印 26">
              <a:extLst>
                <a:ext uri="{FF2B5EF4-FFF2-40B4-BE49-F238E27FC236}">
                  <a16:creationId xmlns:a16="http://schemas.microsoft.com/office/drawing/2014/main" id="{85D2AFC6-179C-450A-A97A-6E4C23892BC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7">
              <a:extLst>
                <a:ext uri="{FF2B5EF4-FFF2-40B4-BE49-F238E27FC236}">
                  <a16:creationId xmlns:a16="http://schemas.microsoft.com/office/drawing/2014/main" id="{87670D10-46A4-461F-AB62-FB6EAE8C954A}"/>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0" name="グループ化 22">
            <a:extLst>
              <a:ext uri="{FF2B5EF4-FFF2-40B4-BE49-F238E27FC236}">
                <a16:creationId xmlns:a16="http://schemas.microsoft.com/office/drawing/2014/main" id="{8D99C247-B8AD-4A64-BAF7-CFD3702C2130}"/>
              </a:ext>
            </a:extLst>
          </p:cNvPr>
          <p:cNvGrpSpPr>
            <a:grpSpLocks/>
          </p:cNvGrpSpPr>
          <p:nvPr/>
        </p:nvGrpSpPr>
        <p:grpSpPr bwMode="auto">
          <a:xfrm>
            <a:off x="1568624" y="2700660"/>
            <a:ext cx="647700" cy="368300"/>
            <a:chOff x="8113143" y="5184000"/>
            <a:chExt cx="647700" cy="369332"/>
          </a:xfrm>
        </p:grpSpPr>
        <p:sp>
          <p:nvSpPr>
            <p:cNvPr id="12" name="下矢印 23">
              <a:extLst>
                <a:ext uri="{FF2B5EF4-FFF2-40B4-BE49-F238E27FC236}">
                  <a16:creationId xmlns:a16="http://schemas.microsoft.com/office/drawing/2014/main" id="{0951E6E3-6AB1-4F6C-B015-2FAF908DE047}"/>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4">
              <a:extLst>
                <a:ext uri="{FF2B5EF4-FFF2-40B4-BE49-F238E27FC236}">
                  <a16:creationId xmlns:a16="http://schemas.microsoft.com/office/drawing/2014/main" id="{46BB6B3A-42EC-456A-951A-BB1DB8D117D8}"/>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Tree>
    <p:extLst>
      <p:ext uri="{BB962C8B-B14F-4D97-AF65-F5344CB8AC3E}">
        <p14:creationId xmlns:p14="http://schemas.microsoft.com/office/powerpoint/2010/main" val="1629945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0102BCD-0570-42B9-A24D-3287228E4FC3}"/>
              </a:ext>
            </a:extLst>
          </p:cNvPr>
          <p:cNvPicPr>
            <a:picLocks noChangeAspect="1"/>
          </p:cNvPicPr>
          <p:nvPr/>
        </p:nvPicPr>
        <p:blipFill>
          <a:blip r:embed="rId3"/>
          <a:stretch>
            <a:fillRect/>
          </a:stretch>
        </p:blipFill>
        <p:spPr>
          <a:xfrm>
            <a:off x="36000" y="936000"/>
            <a:ext cx="9391650" cy="5381625"/>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入力ファイルの確認</a:t>
            </a:r>
            <a:r>
              <a:rPr lang="en-US" altLang="ja-JP" sz="4000" dirty="0"/>
              <a:t>7</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77</a:t>
            </a:fld>
            <a:endParaRPr kumimoji="0" lang="en-US" altLang="ja-JP">
              <a:latin typeface="Arial Black" pitchFamily="34" charset="0"/>
            </a:endParaRPr>
          </a:p>
        </p:txBody>
      </p:sp>
      <p:sp>
        <p:nvSpPr>
          <p:cNvPr id="13" name="Text Box 8">
            <a:extLst>
              <a:ext uri="{FF2B5EF4-FFF2-40B4-BE49-F238E27FC236}">
                <a16:creationId xmlns:a16="http://schemas.microsoft.com/office/drawing/2014/main" id="{A3BBFFB3-69A8-46E8-BE8E-EAE1474003C2}"/>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今はカーソルが①の位置にあるので、②の位置に変更しただけ。</a:t>
            </a:r>
            <a:r>
              <a:rPr lang="ja-JP" altLang="en-US" dirty="0">
                <a:latin typeface="+mn-ea"/>
              </a:rPr>
              <a:t>③の拡大図が示すように、①のカーソル位置「</a:t>
            </a:r>
            <a:r>
              <a:rPr lang="en-US" altLang="ja-JP" dirty="0">
                <a:latin typeface="+mn-ea"/>
              </a:rPr>
              <a:t>1:1</a:t>
            </a:r>
            <a:r>
              <a:rPr lang="ja-JP" altLang="en-US" dirty="0">
                <a:latin typeface="+mn-ea"/>
              </a:rPr>
              <a:t>」から②のカーソル位置「</a:t>
            </a:r>
            <a:r>
              <a:rPr lang="en-US" altLang="ja-JP" dirty="0">
                <a:latin typeface="+mn-ea"/>
              </a:rPr>
              <a:t>2:13</a:t>
            </a:r>
            <a:r>
              <a:rPr lang="ja-JP" altLang="en-US" dirty="0">
                <a:latin typeface="+mn-ea"/>
              </a:rPr>
              <a:t>」に変更されていることも分かります。そこそこのエディタには普通についている機能ではありますが、</a:t>
            </a:r>
            <a:r>
              <a:rPr lang="ja-JP" altLang="en-US" dirty="0">
                <a:solidFill>
                  <a:srgbClr val="FF0000"/>
                </a:solidFill>
                <a:latin typeface="+mn-ea"/>
              </a:rPr>
              <a:t>ゲノム情報を解析する場合は、例えば②の位置が何番目の塩基に相当するのかを知りたい場合があるので便利</a:t>
            </a:r>
            <a:r>
              <a:rPr lang="ja-JP" altLang="en-US" dirty="0">
                <a:latin typeface="+mn-ea"/>
              </a:rPr>
              <a:t>。</a:t>
            </a:r>
            <a:endParaRPr lang="en-US" altLang="ja-JP" dirty="0">
              <a:latin typeface="+mn-ea"/>
            </a:endParaRPr>
          </a:p>
        </p:txBody>
      </p:sp>
      <p:grpSp>
        <p:nvGrpSpPr>
          <p:cNvPr id="27" name="グループ化 25">
            <a:extLst>
              <a:ext uri="{FF2B5EF4-FFF2-40B4-BE49-F238E27FC236}">
                <a16:creationId xmlns:a16="http://schemas.microsoft.com/office/drawing/2014/main" id="{36605490-3DFE-4A7A-8643-523D9AD79E86}"/>
              </a:ext>
            </a:extLst>
          </p:cNvPr>
          <p:cNvGrpSpPr>
            <a:grpSpLocks/>
          </p:cNvGrpSpPr>
          <p:nvPr/>
        </p:nvGrpSpPr>
        <p:grpSpPr bwMode="auto">
          <a:xfrm>
            <a:off x="288000" y="1872000"/>
            <a:ext cx="647700" cy="368300"/>
            <a:chOff x="8265543" y="5967772"/>
            <a:chExt cx="647700" cy="369332"/>
          </a:xfrm>
        </p:grpSpPr>
        <p:sp>
          <p:nvSpPr>
            <p:cNvPr id="28" name="下矢印 26">
              <a:extLst>
                <a:ext uri="{FF2B5EF4-FFF2-40B4-BE49-F238E27FC236}">
                  <a16:creationId xmlns:a16="http://schemas.microsoft.com/office/drawing/2014/main" id="{85D2AFC6-179C-450A-A97A-6E4C23892BC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7">
              <a:extLst>
                <a:ext uri="{FF2B5EF4-FFF2-40B4-BE49-F238E27FC236}">
                  <a16:creationId xmlns:a16="http://schemas.microsoft.com/office/drawing/2014/main" id="{87670D10-46A4-461F-AB62-FB6EAE8C954A}"/>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0" name="グループ化 22">
            <a:extLst>
              <a:ext uri="{FF2B5EF4-FFF2-40B4-BE49-F238E27FC236}">
                <a16:creationId xmlns:a16="http://schemas.microsoft.com/office/drawing/2014/main" id="{8D99C247-B8AD-4A64-BAF7-CFD3702C2130}"/>
              </a:ext>
            </a:extLst>
          </p:cNvPr>
          <p:cNvGrpSpPr>
            <a:grpSpLocks/>
          </p:cNvGrpSpPr>
          <p:nvPr/>
        </p:nvGrpSpPr>
        <p:grpSpPr bwMode="auto">
          <a:xfrm>
            <a:off x="1568624" y="2700660"/>
            <a:ext cx="647700" cy="368300"/>
            <a:chOff x="8113143" y="5184000"/>
            <a:chExt cx="647700" cy="369332"/>
          </a:xfrm>
        </p:grpSpPr>
        <p:sp>
          <p:nvSpPr>
            <p:cNvPr id="12" name="下矢印 23">
              <a:extLst>
                <a:ext uri="{FF2B5EF4-FFF2-40B4-BE49-F238E27FC236}">
                  <a16:creationId xmlns:a16="http://schemas.microsoft.com/office/drawing/2014/main" id="{0951E6E3-6AB1-4F6C-B015-2FAF908DE047}"/>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4">
              <a:extLst>
                <a:ext uri="{FF2B5EF4-FFF2-40B4-BE49-F238E27FC236}">
                  <a16:creationId xmlns:a16="http://schemas.microsoft.com/office/drawing/2014/main" id="{46BB6B3A-42EC-456A-951A-BB1DB8D117D8}"/>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
        <p:nvSpPr>
          <p:cNvPr id="15" name="正方形/長方形 14">
            <a:extLst>
              <a:ext uri="{FF2B5EF4-FFF2-40B4-BE49-F238E27FC236}">
                <a16:creationId xmlns:a16="http://schemas.microsoft.com/office/drawing/2014/main" id="{C5316925-6C28-4E63-B32F-043FAEEE6C80}"/>
              </a:ext>
            </a:extLst>
          </p:cNvPr>
          <p:cNvSpPr/>
          <p:nvPr/>
        </p:nvSpPr>
        <p:spPr>
          <a:xfrm>
            <a:off x="228526" y="3690000"/>
            <a:ext cx="324000" cy="144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3" name="図 2">
            <a:extLst>
              <a:ext uri="{FF2B5EF4-FFF2-40B4-BE49-F238E27FC236}">
                <a16:creationId xmlns:a16="http://schemas.microsoft.com/office/drawing/2014/main" id="{9348009E-FAA9-4289-A1D2-8A39037B9A8D}"/>
              </a:ext>
            </a:extLst>
          </p:cNvPr>
          <p:cNvPicPr>
            <a:picLocks noChangeAspect="1"/>
          </p:cNvPicPr>
          <p:nvPr/>
        </p:nvPicPr>
        <p:blipFill rotWithShape="1">
          <a:blip r:embed="rId4"/>
          <a:srcRect t="10757" b="5878"/>
          <a:stretch/>
        </p:blipFill>
        <p:spPr>
          <a:xfrm>
            <a:off x="990761" y="3339167"/>
            <a:ext cx="708720" cy="324000"/>
          </a:xfrm>
          <a:prstGeom prst="rect">
            <a:avLst/>
          </a:prstGeom>
          <a:ln w="19050">
            <a:solidFill>
              <a:srgbClr val="FF0000"/>
            </a:solidFill>
          </a:ln>
        </p:spPr>
      </p:pic>
      <p:cxnSp>
        <p:nvCxnSpPr>
          <p:cNvPr id="16" name="直線コネクタ 15">
            <a:extLst>
              <a:ext uri="{FF2B5EF4-FFF2-40B4-BE49-F238E27FC236}">
                <a16:creationId xmlns:a16="http://schemas.microsoft.com/office/drawing/2014/main" id="{DE463345-5668-40C7-BDD7-169DDD8A6585}"/>
              </a:ext>
            </a:extLst>
          </p:cNvPr>
          <p:cNvCxnSpPr>
            <a:cxnSpLocks/>
          </p:cNvCxnSpPr>
          <p:nvPr/>
        </p:nvCxnSpPr>
        <p:spPr>
          <a:xfrm flipV="1">
            <a:off x="226646" y="3326400"/>
            <a:ext cx="764115" cy="36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B3FA2DF-C81A-4D39-8B3B-E7FAE7CE8B18}"/>
              </a:ext>
            </a:extLst>
          </p:cNvPr>
          <p:cNvCxnSpPr>
            <a:cxnSpLocks/>
          </p:cNvCxnSpPr>
          <p:nvPr/>
        </p:nvCxnSpPr>
        <p:spPr>
          <a:xfrm flipV="1">
            <a:off x="551554" y="3675934"/>
            <a:ext cx="1147927" cy="1672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グループ化 19">
            <a:extLst>
              <a:ext uri="{FF2B5EF4-FFF2-40B4-BE49-F238E27FC236}">
                <a16:creationId xmlns:a16="http://schemas.microsoft.com/office/drawing/2014/main" id="{6189DD5D-7A7F-4C4E-A382-02A15CBC59C9}"/>
              </a:ext>
            </a:extLst>
          </p:cNvPr>
          <p:cNvGrpSpPr>
            <a:grpSpLocks/>
          </p:cNvGrpSpPr>
          <p:nvPr/>
        </p:nvGrpSpPr>
        <p:grpSpPr bwMode="auto">
          <a:xfrm>
            <a:off x="1692000" y="3168000"/>
            <a:ext cx="433387" cy="647700"/>
            <a:chOff x="9008376" y="4278533"/>
            <a:chExt cx="432048" cy="647700"/>
          </a:xfrm>
        </p:grpSpPr>
        <p:sp>
          <p:nvSpPr>
            <p:cNvPr id="23" name="下矢印 20">
              <a:extLst>
                <a:ext uri="{FF2B5EF4-FFF2-40B4-BE49-F238E27FC236}">
                  <a16:creationId xmlns:a16="http://schemas.microsoft.com/office/drawing/2014/main" id="{02C79270-351D-4B9E-8388-B3CB57E5EFB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5D36A891-FA94-4E43-80FB-0DF964B7F9A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14927211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813544" cy="4365208"/>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dirty="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見栄えの統一、終了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枠の幅、電卓的な利用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計算の中断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項目と例題、入力ファイルの保存</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作業ディレクトリの変更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t>FASTA</a:t>
            </a:r>
            <a:r>
              <a:rPr lang="ja-JP" altLang="en-US" sz="2000" dirty="0"/>
              <a:t>形式</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コピペ実行、出力ファイルの確認、</a:t>
            </a:r>
            <a:r>
              <a:rPr lang="en-US" altLang="ja-JP" sz="2000" dirty="0">
                <a:solidFill>
                  <a:schemeClr val="bg1">
                    <a:lumMod val="50000"/>
                  </a:schemeClr>
                </a:solidFill>
              </a:rPr>
              <a:t>Environment</a:t>
            </a:r>
            <a:r>
              <a:rPr lang="ja-JP" altLang="en-US" sz="2000" dirty="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en-US" altLang="ja-JP" sz="2000" dirty="0">
                <a:solidFill>
                  <a:schemeClr val="bg1">
                    <a:lumMod val="50000"/>
                  </a:schemeClr>
                </a:solidFill>
              </a:rPr>
              <a:t>Win</a:t>
            </a:r>
            <a:r>
              <a:rPr lang="ja-JP" altLang="en-US" sz="2000" dirty="0">
                <a:solidFill>
                  <a:schemeClr val="bg1">
                    <a:lumMod val="50000"/>
                  </a:schemeClr>
                </a:solidFill>
              </a:rPr>
              <a:t>ユーザ向け注意点、応用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78</a:t>
            </a:fld>
            <a:endParaRPr kumimoji="0" lang="en-US" altLang="ja-JP">
              <a:latin typeface="Arial Black" pitchFamily="34" charset="0"/>
            </a:endParaRPr>
          </a:p>
        </p:txBody>
      </p:sp>
    </p:spTree>
    <p:extLst>
      <p:ext uri="{BB962C8B-B14F-4D97-AF65-F5344CB8AC3E}">
        <p14:creationId xmlns:p14="http://schemas.microsoft.com/office/powerpoint/2010/main" val="6474232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2F65B4F-2333-492B-8CA3-10FE673A4494}"/>
              </a:ext>
            </a:extLst>
          </p:cNvPr>
          <p:cNvPicPr>
            <a:picLocks noChangeAspect="1"/>
          </p:cNvPicPr>
          <p:nvPr/>
        </p:nvPicPr>
        <p:blipFill>
          <a:blip r:embed="rId3"/>
          <a:stretch>
            <a:fillRect/>
          </a:stretch>
        </p:blipFill>
        <p:spPr>
          <a:xfrm>
            <a:off x="36000" y="936000"/>
            <a:ext cx="9391650" cy="5381625"/>
          </a:xfrm>
          <a:prstGeom prst="rect">
            <a:avLst/>
          </a:prstGeom>
        </p:spPr>
      </p:pic>
      <p:sp>
        <p:nvSpPr>
          <p:cNvPr id="8194" name="タイトル 1"/>
          <p:cNvSpPr>
            <a:spLocks noGrp="1"/>
          </p:cNvSpPr>
          <p:nvPr>
            <p:ph type="title"/>
          </p:nvPr>
        </p:nvSpPr>
        <p:spPr>
          <a:xfrm>
            <a:off x="345600" y="187200"/>
            <a:ext cx="5615512" cy="936000"/>
          </a:xfrm>
        </p:spPr>
        <p:txBody>
          <a:bodyPr/>
          <a:lstStyle/>
          <a:p>
            <a:r>
              <a:rPr lang="en-US" altLang="ja-JP" sz="4000" dirty="0"/>
              <a:t>FASTA</a:t>
            </a:r>
            <a:r>
              <a:rPr lang="ja-JP" altLang="en-US" sz="4000" dirty="0"/>
              <a:t>形式</a:t>
            </a:r>
            <a:r>
              <a:rPr lang="en-US" altLang="ja-JP" sz="4000" dirty="0"/>
              <a:t>1</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79</a:t>
            </a:fld>
            <a:endParaRPr kumimoji="0" lang="en-US" altLang="ja-JP">
              <a:latin typeface="Arial Black" pitchFamily="34" charset="0"/>
            </a:endParaRPr>
          </a:p>
        </p:txBody>
      </p:sp>
      <p:sp>
        <p:nvSpPr>
          <p:cNvPr id="13" name="Text Box 8">
            <a:extLst>
              <a:ext uri="{FF2B5EF4-FFF2-40B4-BE49-F238E27FC236}">
                <a16:creationId xmlns:a16="http://schemas.microsoft.com/office/drawing/2014/main" id="{A3BBFFB3-69A8-46E8-BE8E-EAE1474003C2}"/>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①赤枠で見えているのが「</a:t>
            </a:r>
            <a:r>
              <a:rPr lang="en-US" altLang="ja-JP" dirty="0">
                <a:solidFill>
                  <a:srgbClr val="FF0000"/>
                </a:solidFill>
                <a:latin typeface="+mn-ea"/>
              </a:rPr>
              <a:t>FASTA</a:t>
            </a:r>
            <a:r>
              <a:rPr lang="ja-JP" altLang="en-US" dirty="0">
                <a:solidFill>
                  <a:srgbClr val="FF0000"/>
                </a:solidFill>
                <a:latin typeface="+mn-ea"/>
              </a:rPr>
              <a:t>形式</a:t>
            </a:r>
            <a:r>
              <a:rPr lang="ja-JP" altLang="en-US" dirty="0">
                <a:latin typeface="+mn-ea"/>
              </a:rPr>
              <a:t>」です。</a:t>
            </a:r>
            <a:endParaRPr lang="en-US" altLang="ja-JP" dirty="0">
              <a:latin typeface="+mn-ea"/>
            </a:endParaRPr>
          </a:p>
        </p:txBody>
      </p:sp>
      <p:sp>
        <p:nvSpPr>
          <p:cNvPr id="15" name="正方形/長方形 14">
            <a:extLst>
              <a:ext uri="{FF2B5EF4-FFF2-40B4-BE49-F238E27FC236}">
                <a16:creationId xmlns:a16="http://schemas.microsoft.com/office/drawing/2014/main" id="{62E5F558-CD6F-4E2C-A2CB-B829CCEE6272}"/>
              </a:ext>
            </a:extLst>
          </p:cNvPr>
          <p:cNvSpPr/>
          <p:nvPr/>
        </p:nvSpPr>
        <p:spPr>
          <a:xfrm>
            <a:off x="560512" y="2268000"/>
            <a:ext cx="1368000" cy="432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6" name="グループ化 1">
            <a:extLst>
              <a:ext uri="{FF2B5EF4-FFF2-40B4-BE49-F238E27FC236}">
                <a16:creationId xmlns:a16="http://schemas.microsoft.com/office/drawing/2014/main" id="{A2265982-B082-4AEF-814B-00590FD062E4}"/>
              </a:ext>
            </a:extLst>
          </p:cNvPr>
          <p:cNvGrpSpPr>
            <a:grpSpLocks/>
          </p:cNvGrpSpPr>
          <p:nvPr/>
        </p:nvGrpSpPr>
        <p:grpSpPr bwMode="auto">
          <a:xfrm>
            <a:off x="1856656" y="1844824"/>
            <a:ext cx="415498" cy="647700"/>
            <a:chOff x="8946000" y="4620357"/>
            <a:chExt cx="415497" cy="647700"/>
          </a:xfrm>
        </p:grpSpPr>
        <p:sp>
          <p:nvSpPr>
            <p:cNvPr id="17" name="下矢印 31">
              <a:extLst>
                <a:ext uri="{FF2B5EF4-FFF2-40B4-BE49-F238E27FC236}">
                  <a16:creationId xmlns:a16="http://schemas.microsoft.com/office/drawing/2014/main" id="{B4DBE0AB-5AD4-4AC4-B189-CC732DE43CE1}"/>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正方形/長方形 1">
              <a:extLst>
                <a:ext uri="{FF2B5EF4-FFF2-40B4-BE49-F238E27FC236}">
                  <a16:creationId xmlns:a16="http://schemas.microsoft.com/office/drawing/2014/main" id="{44CB7BD9-18E5-42CD-AC4D-FA697CE16BAE}"/>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2412949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5328592" cy="936104"/>
          </a:xfrm>
        </p:spPr>
        <p:txBody>
          <a:bodyPr/>
          <a:lstStyle/>
          <a:p>
            <a:r>
              <a:rPr lang="ja-JP" altLang="en-US" sz="4000" dirty="0"/>
              <a:t>見栄えの統一</a:t>
            </a:r>
            <a:r>
              <a:rPr lang="en-US" altLang="ja-JP" sz="4000" dirty="0"/>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8</a:t>
            </a:fld>
            <a:endParaRPr lang="en-US" altLang="ja-JP" dirty="0">
              <a:solidFill>
                <a:srgbClr val="000000"/>
              </a:solidFill>
            </a:endParaRPr>
          </a:p>
        </p:txBody>
      </p:sp>
      <p:pic>
        <p:nvPicPr>
          <p:cNvPr id="17" name="図 16">
            <a:extLst>
              <a:ext uri="{FF2B5EF4-FFF2-40B4-BE49-F238E27FC236}">
                <a16:creationId xmlns:a16="http://schemas.microsoft.com/office/drawing/2014/main" id="{CB1441FF-C2B4-4B28-BCCE-D9C80F11206E}"/>
              </a:ext>
            </a:extLst>
          </p:cNvPr>
          <p:cNvPicPr>
            <a:picLocks noChangeAspect="1"/>
          </p:cNvPicPr>
          <p:nvPr/>
        </p:nvPicPr>
        <p:blipFill>
          <a:blip r:embed="rId3"/>
          <a:stretch>
            <a:fillRect/>
          </a:stretch>
        </p:blipFill>
        <p:spPr>
          <a:xfrm>
            <a:off x="36000" y="936000"/>
            <a:ext cx="8715375" cy="5457825"/>
          </a:xfrm>
          <a:prstGeom prst="rect">
            <a:avLst/>
          </a:prstGeom>
        </p:spPr>
      </p:pic>
      <p:grpSp>
        <p:nvGrpSpPr>
          <p:cNvPr id="10" name="グループ化 19">
            <a:extLst>
              <a:ext uri="{FF2B5EF4-FFF2-40B4-BE49-F238E27FC236}">
                <a16:creationId xmlns:a16="http://schemas.microsoft.com/office/drawing/2014/main" id="{8398C176-0C95-4818-B329-47C0AE213A69}"/>
              </a:ext>
            </a:extLst>
          </p:cNvPr>
          <p:cNvGrpSpPr>
            <a:grpSpLocks/>
          </p:cNvGrpSpPr>
          <p:nvPr/>
        </p:nvGrpSpPr>
        <p:grpSpPr bwMode="auto">
          <a:xfrm>
            <a:off x="992560" y="1628800"/>
            <a:ext cx="433387" cy="647700"/>
            <a:chOff x="9008376" y="4278533"/>
            <a:chExt cx="432048" cy="647700"/>
          </a:xfrm>
        </p:grpSpPr>
        <p:sp>
          <p:nvSpPr>
            <p:cNvPr id="11" name="下矢印 20">
              <a:extLst>
                <a:ext uri="{FF2B5EF4-FFF2-40B4-BE49-F238E27FC236}">
                  <a16:creationId xmlns:a16="http://schemas.microsoft.com/office/drawing/2014/main" id="{44B8BAFB-4574-4AC1-907F-6C8681712BC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テキスト ボックス 21">
              <a:extLst>
                <a:ext uri="{FF2B5EF4-FFF2-40B4-BE49-F238E27FC236}">
                  <a16:creationId xmlns:a16="http://schemas.microsoft.com/office/drawing/2014/main" id="{B3074745-38AA-425E-A7F0-E0DB7B0E595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14" name="Text Box 8">
            <a:extLst>
              <a:ext uri="{FF2B5EF4-FFF2-40B4-BE49-F238E27FC236}">
                <a16:creationId xmlns:a16="http://schemas.microsoft.com/office/drawing/2014/main" id="{6FA5B819-A9B3-431E-B156-D88A55FA4490}"/>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a:t>
            </a:r>
            <a:r>
              <a:rPr lang="en-US" altLang="ja-JP" dirty="0">
                <a:latin typeface="+mn-ea"/>
              </a:rPr>
              <a:t>×</a:t>
            </a:r>
            <a:r>
              <a:rPr lang="ja-JP" altLang="en-US" dirty="0">
                <a:latin typeface="+mn-ea"/>
              </a:rPr>
              <a:t>を押すと、</a:t>
            </a:r>
            <a:r>
              <a:rPr lang="en-US" altLang="ja-JP" dirty="0">
                <a:latin typeface="+mn-ea"/>
              </a:rPr>
              <a:t>Save</a:t>
            </a:r>
            <a:r>
              <a:rPr lang="ja-JP" altLang="en-US" dirty="0">
                <a:latin typeface="+mn-ea"/>
              </a:rPr>
              <a:t>するかどうか聞かれるので②</a:t>
            </a:r>
            <a:r>
              <a:rPr lang="en-US" altLang="ja-JP" dirty="0">
                <a:latin typeface="+mn-ea"/>
              </a:rPr>
              <a:t>Don’t Save</a:t>
            </a:r>
            <a:r>
              <a:rPr lang="ja-JP" altLang="en-US" dirty="0">
                <a:latin typeface="+mn-ea"/>
              </a:rPr>
              <a:t>。</a:t>
            </a:r>
            <a:r>
              <a:rPr lang="ja-JP" altLang="en-US" dirty="0">
                <a:solidFill>
                  <a:schemeClr val="bg1">
                    <a:lumMod val="50000"/>
                  </a:schemeClr>
                </a:solidFill>
                <a:latin typeface="+mn-ea"/>
              </a:rPr>
              <a:t>この意味がわかっていて、</a:t>
            </a:r>
            <a:r>
              <a:rPr lang="en-US" altLang="ja-JP" dirty="0">
                <a:solidFill>
                  <a:schemeClr val="bg1">
                    <a:lumMod val="50000"/>
                  </a:schemeClr>
                </a:solidFill>
                <a:latin typeface="+mn-ea"/>
              </a:rPr>
              <a:t>Save</a:t>
            </a:r>
            <a:r>
              <a:rPr lang="ja-JP" altLang="en-US" dirty="0">
                <a:solidFill>
                  <a:schemeClr val="bg1">
                    <a:lumMod val="50000"/>
                  </a:schemeClr>
                </a:solidFill>
                <a:latin typeface="+mn-ea"/>
              </a:rPr>
              <a:t>したいヒトは自己責任でご自由に。</a:t>
            </a:r>
            <a:endParaRPr lang="en-US" altLang="ja-JP" dirty="0">
              <a:solidFill>
                <a:schemeClr val="bg1">
                  <a:lumMod val="50000"/>
                </a:schemeClr>
              </a:solidFill>
              <a:latin typeface="+mn-ea"/>
            </a:endParaRPr>
          </a:p>
        </p:txBody>
      </p:sp>
      <p:pic>
        <p:nvPicPr>
          <p:cNvPr id="15" name="図 14">
            <a:extLst>
              <a:ext uri="{FF2B5EF4-FFF2-40B4-BE49-F238E27FC236}">
                <a16:creationId xmlns:a16="http://schemas.microsoft.com/office/drawing/2014/main" id="{DB0846EC-7404-4469-8433-CA6D48C89282}"/>
              </a:ext>
            </a:extLst>
          </p:cNvPr>
          <p:cNvPicPr>
            <a:picLocks noChangeAspect="1"/>
          </p:cNvPicPr>
          <p:nvPr/>
        </p:nvPicPr>
        <p:blipFill>
          <a:blip r:embed="rId4"/>
          <a:stretch>
            <a:fillRect/>
          </a:stretch>
        </p:blipFill>
        <p:spPr>
          <a:xfrm>
            <a:off x="2864768" y="2826712"/>
            <a:ext cx="3810000" cy="1676400"/>
          </a:xfrm>
          <a:prstGeom prst="rect">
            <a:avLst/>
          </a:prstGeom>
        </p:spPr>
      </p:pic>
      <p:grpSp>
        <p:nvGrpSpPr>
          <p:cNvPr id="16" name="グループ化 22">
            <a:extLst>
              <a:ext uri="{FF2B5EF4-FFF2-40B4-BE49-F238E27FC236}">
                <a16:creationId xmlns:a16="http://schemas.microsoft.com/office/drawing/2014/main" id="{B25B9732-8E48-443D-948F-CF69B1999E9B}"/>
              </a:ext>
            </a:extLst>
          </p:cNvPr>
          <p:cNvGrpSpPr>
            <a:grpSpLocks/>
          </p:cNvGrpSpPr>
          <p:nvPr/>
        </p:nvGrpSpPr>
        <p:grpSpPr bwMode="auto">
          <a:xfrm>
            <a:off x="4808984" y="4293096"/>
            <a:ext cx="647700" cy="368300"/>
            <a:chOff x="8113143" y="5184000"/>
            <a:chExt cx="647700" cy="369332"/>
          </a:xfrm>
        </p:grpSpPr>
        <p:sp>
          <p:nvSpPr>
            <p:cNvPr id="21" name="下矢印 23">
              <a:extLst>
                <a:ext uri="{FF2B5EF4-FFF2-40B4-BE49-F238E27FC236}">
                  <a16:creationId xmlns:a16="http://schemas.microsoft.com/office/drawing/2014/main" id="{82ED17D9-9562-4C53-AFF5-8625EDB84575}"/>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4">
              <a:extLst>
                <a:ext uri="{FF2B5EF4-FFF2-40B4-BE49-F238E27FC236}">
                  <a16:creationId xmlns:a16="http://schemas.microsoft.com/office/drawing/2014/main" id="{120FC3F3-2EA6-439B-8EE3-BB41B3A137F5}"/>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Tree>
    <p:extLst>
      <p:ext uri="{BB962C8B-B14F-4D97-AF65-F5344CB8AC3E}">
        <p14:creationId xmlns:p14="http://schemas.microsoft.com/office/powerpoint/2010/main" val="15358291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2F65B4F-2333-492B-8CA3-10FE673A4494}"/>
              </a:ext>
            </a:extLst>
          </p:cNvPr>
          <p:cNvPicPr>
            <a:picLocks noChangeAspect="1"/>
          </p:cNvPicPr>
          <p:nvPr/>
        </p:nvPicPr>
        <p:blipFill>
          <a:blip r:embed="rId3"/>
          <a:stretch>
            <a:fillRect/>
          </a:stretch>
        </p:blipFill>
        <p:spPr>
          <a:xfrm>
            <a:off x="36000" y="936000"/>
            <a:ext cx="9391650" cy="5381625"/>
          </a:xfrm>
          <a:prstGeom prst="rect">
            <a:avLst/>
          </a:prstGeom>
        </p:spPr>
      </p:pic>
      <p:sp>
        <p:nvSpPr>
          <p:cNvPr id="8194" name="タイトル 1"/>
          <p:cNvSpPr>
            <a:spLocks noGrp="1"/>
          </p:cNvSpPr>
          <p:nvPr>
            <p:ph type="title"/>
          </p:nvPr>
        </p:nvSpPr>
        <p:spPr>
          <a:xfrm>
            <a:off x="345600" y="187200"/>
            <a:ext cx="5687520" cy="936000"/>
          </a:xfrm>
        </p:spPr>
        <p:txBody>
          <a:bodyPr/>
          <a:lstStyle/>
          <a:p>
            <a:r>
              <a:rPr lang="en-US" altLang="ja-JP" sz="4000" dirty="0"/>
              <a:t>FASTA</a:t>
            </a:r>
            <a:r>
              <a:rPr lang="ja-JP" altLang="en-US" sz="4000" dirty="0"/>
              <a:t>形式</a:t>
            </a:r>
            <a:r>
              <a:rPr lang="en-US" altLang="ja-JP" sz="4000" dirty="0"/>
              <a:t>2</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80</a:t>
            </a:fld>
            <a:endParaRPr kumimoji="0" lang="en-US" altLang="ja-JP">
              <a:latin typeface="Arial Black" pitchFamily="34" charset="0"/>
            </a:endParaRPr>
          </a:p>
        </p:txBody>
      </p:sp>
      <p:sp>
        <p:nvSpPr>
          <p:cNvPr id="13" name="Text Box 8">
            <a:extLst>
              <a:ext uri="{FF2B5EF4-FFF2-40B4-BE49-F238E27FC236}">
                <a16:creationId xmlns:a16="http://schemas.microsoft.com/office/drawing/2014/main" id="{A3BBFFB3-69A8-46E8-BE8E-EAE1474003C2}"/>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①赤枠で見えているのが「</a:t>
            </a:r>
            <a:r>
              <a:rPr lang="en-US" altLang="ja-JP" dirty="0">
                <a:solidFill>
                  <a:schemeClr val="bg1">
                    <a:lumMod val="50000"/>
                  </a:schemeClr>
                </a:solidFill>
                <a:latin typeface="+mn-ea"/>
              </a:rPr>
              <a:t>FASTA</a:t>
            </a:r>
            <a:r>
              <a:rPr lang="ja-JP" altLang="en-US" dirty="0">
                <a:solidFill>
                  <a:schemeClr val="bg1">
                    <a:lumMod val="50000"/>
                  </a:schemeClr>
                </a:solidFill>
                <a:latin typeface="+mn-ea"/>
              </a:rPr>
              <a:t>形式」です。</a:t>
            </a:r>
            <a:r>
              <a:rPr lang="ja-JP" altLang="en-US" dirty="0">
                <a:latin typeface="+mn-ea"/>
              </a:rPr>
              <a:t>最初に②「大なり記号（</a:t>
            </a:r>
            <a:r>
              <a:rPr lang="en-US" altLang="ja-JP" dirty="0">
                <a:solidFill>
                  <a:srgbClr val="FF0000"/>
                </a:solidFill>
                <a:latin typeface="+mn-ea"/>
              </a:rPr>
              <a:t>&gt;</a:t>
            </a:r>
            <a:r>
              <a:rPr lang="ja-JP" altLang="en-US" dirty="0">
                <a:latin typeface="+mn-ea"/>
              </a:rPr>
              <a:t>）」、その後に③任意の記述内容（この場合は</a:t>
            </a:r>
            <a:r>
              <a:rPr lang="en-US" altLang="ja-JP" dirty="0">
                <a:solidFill>
                  <a:srgbClr val="669900"/>
                </a:solidFill>
                <a:latin typeface="+mn-ea"/>
              </a:rPr>
              <a:t>kadota</a:t>
            </a:r>
            <a:r>
              <a:rPr lang="ja-JP" altLang="en-US" dirty="0">
                <a:latin typeface="+mn-ea"/>
              </a:rPr>
              <a:t>）からなる</a:t>
            </a:r>
            <a:r>
              <a:rPr lang="en-US" altLang="ja-JP" dirty="0">
                <a:latin typeface="+mn-ea"/>
              </a:rPr>
              <a:t>1</a:t>
            </a:r>
            <a:r>
              <a:rPr lang="ja-JP" altLang="en-US" dirty="0">
                <a:latin typeface="+mn-ea"/>
              </a:rPr>
              <a:t>行の「</a:t>
            </a:r>
            <a:r>
              <a:rPr lang="en-US" altLang="ja-JP" dirty="0">
                <a:latin typeface="+mn-ea"/>
              </a:rPr>
              <a:t>description</a:t>
            </a:r>
            <a:r>
              <a:rPr lang="ja-JP" altLang="en-US" dirty="0">
                <a:latin typeface="+mn-ea"/>
              </a:rPr>
              <a:t>行」があり、その次の行に④塩基 </a:t>
            </a:r>
            <a:r>
              <a:rPr lang="en-US" altLang="ja-JP" dirty="0">
                <a:latin typeface="+mn-ea"/>
              </a:rPr>
              <a:t>or </a:t>
            </a:r>
            <a:r>
              <a:rPr lang="ja-JP" altLang="en-US" dirty="0">
                <a:latin typeface="+mn-ea"/>
              </a:rPr>
              <a:t>アミノ酸配列がある（複数行になってもよい）ような形式です。</a:t>
            </a:r>
            <a:endParaRPr lang="en-US" altLang="ja-JP" dirty="0">
              <a:latin typeface="+mn-ea"/>
            </a:endParaRPr>
          </a:p>
        </p:txBody>
      </p:sp>
      <p:grpSp>
        <p:nvGrpSpPr>
          <p:cNvPr id="16" name="グループ化 1">
            <a:extLst>
              <a:ext uri="{FF2B5EF4-FFF2-40B4-BE49-F238E27FC236}">
                <a16:creationId xmlns:a16="http://schemas.microsoft.com/office/drawing/2014/main" id="{A2265982-B082-4AEF-814B-00590FD062E4}"/>
              </a:ext>
            </a:extLst>
          </p:cNvPr>
          <p:cNvGrpSpPr>
            <a:grpSpLocks/>
          </p:cNvGrpSpPr>
          <p:nvPr/>
        </p:nvGrpSpPr>
        <p:grpSpPr bwMode="auto">
          <a:xfrm>
            <a:off x="1284162" y="1861220"/>
            <a:ext cx="415498" cy="647700"/>
            <a:chOff x="8946000" y="4620357"/>
            <a:chExt cx="415497" cy="647700"/>
          </a:xfrm>
        </p:grpSpPr>
        <p:sp>
          <p:nvSpPr>
            <p:cNvPr id="17" name="下矢印 31">
              <a:extLst>
                <a:ext uri="{FF2B5EF4-FFF2-40B4-BE49-F238E27FC236}">
                  <a16:creationId xmlns:a16="http://schemas.microsoft.com/office/drawing/2014/main" id="{B4DBE0AB-5AD4-4AC4-B189-CC732DE43CE1}"/>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正方形/長方形 1">
              <a:extLst>
                <a:ext uri="{FF2B5EF4-FFF2-40B4-BE49-F238E27FC236}">
                  <a16:creationId xmlns:a16="http://schemas.microsoft.com/office/drawing/2014/main" id="{44CB7BD9-18E5-42CD-AC4D-FA697CE16BAE}"/>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2" name="グループ化 25">
            <a:extLst>
              <a:ext uri="{FF2B5EF4-FFF2-40B4-BE49-F238E27FC236}">
                <a16:creationId xmlns:a16="http://schemas.microsoft.com/office/drawing/2014/main" id="{4FDA1C3B-2440-432D-A150-4694E76CC011}"/>
              </a:ext>
            </a:extLst>
          </p:cNvPr>
          <p:cNvGrpSpPr>
            <a:grpSpLocks/>
          </p:cNvGrpSpPr>
          <p:nvPr/>
        </p:nvGrpSpPr>
        <p:grpSpPr bwMode="auto">
          <a:xfrm>
            <a:off x="313200" y="1916832"/>
            <a:ext cx="647700" cy="368300"/>
            <a:chOff x="8265543" y="5967772"/>
            <a:chExt cx="647700" cy="369332"/>
          </a:xfrm>
        </p:grpSpPr>
        <p:sp>
          <p:nvSpPr>
            <p:cNvPr id="14" name="下矢印 26">
              <a:extLst>
                <a:ext uri="{FF2B5EF4-FFF2-40B4-BE49-F238E27FC236}">
                  <a16:creationId xmlns:a16="http://schemas.microsoft.com/office/drawing/2014/main" id="{0EDAFCC3-BC28-469D-ABA0-9978A370C11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7">
              <a:extLst>
                <a:ext uri="{FF2B5EF4-FFF2-40B4-BE49-F238E27FC236}">
                  <a16:creationId xmlns:a16="http://schemas.microsoft.com/office/drawing/2014/main" id="{5893FD8A-B54C-4B94-855A-711FF4702265}"/>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cxnSp>
        <p:nvCxnSpPr>
          <p:cNvPr id="20" name="直線コネクタ 19">
            <a:extLst>
              <a:ext uri="{FF2B5EF4-FFF2-40B4-BE49-F238E27FC236}">
                <a16:creationId xmlns:a16="http://schemas.microsoft.com/office/drawing/2014/main" id="{35300F09-7C06-4E12-837E-72AF6506A639}"/>
              </a:ext>
            </a:extLst>
          </p:cNvPr>
          <p:cNvCxnSpPr/>
          <p:nvPr/>
        </p:nvCxnSpPr>
        <p:spPr>
          <a:xfrm>
            <a:off x="698400" y="2476800"/>
            <a:ext cx="648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グループ化 19">
            <a:extLst>
              <a:ext uri="{FF2B5EF4-FFF2-40B4-BE49-F238E27FC236}">
                <a16:creationId xmlns:a16="http://schemas.microsoft.com/office/drawing/2014/main" id="{F0B673E2-859B-4433-ACB0-1EA344D96414}"/>
              </a:ext>
            </a:extLst>
          </p:cNvPr>
          <p:cNvGrpSpPr>
            <a:grpSpLocks/>
          </p:cNvGrpSpPr>
          <p:nvPr/>
        </p:nvGrpSpPr>
        <p:grpSpPr bwMode="auto">
          <a:xfrm>
            <a:off x="1927325" y="2250000"/>
            <a:ext cx="433387" cy="647700"/>
            <a:chOff x="9008376" y="4278533"/>
            <a:chExt cx="432048" cy="647700"/>
          </a:xfrm>
        </p:grpSpPr>
        <p:sp>
          <p:nvSpPr>
            <p:cNvPr id="22" name="下矢印 20">
              <a:extLst>
                <a:ext uri="{FF2B5EF4-FFF2-40B4-BE49-F238E27FC236}">
                  <a16:creationId xmlns:a16="http://schemas.microsoft.com/office/drawing/2014/main" id="{79FF708D-5F21-441E-95E4-91D4BEEA413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1">
              <a:extLst>
                <a:ext uri="{FF2B5EF4-FFF2-40B4-BE49-F238E27FC236}">
                  <a16:creationId xmlns:a16="http://schemas.microsoft.com/office/drawing/2014/main" id="{AF6775E3-D17C-49D1-A92C-D90DB46480F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35061709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7D80D64-DA60-4ED1-86BB-B7FC4F612E52}"/>
              </a:ext>
            </a:extLst>
          </p:cNvPr>
          <p:cNvPicPr>
            <a:picLocks noChangeAspect="1"/>
          </p:cNvPicPr>
          <p:nvPr/>
        </p:nvPicPr>
        <p:blipFill>
          <a:blip r:embed="rId3"/>
          <a:stretch>
            <a:fillRect/>
          </a:stretch>
        </p:blipFill>
        <p:spPr>
          <a:xfrm>
            <a:off x="36000" y="936000"/>
            <a:ext cx="9391650" cy="5381625"/>
          </a:xfrm>
          <a:prstGeom prst="rect">
            <a:avLst/>
          </a:prstGeom>
        </p:spPr>
      </p:pic>
      <p:sp>
        <p:nvSpPr>
          <p:cNvPr id="8194" name="タイトル 1"/>
          <p:cNvSpPr>
            <a:spLocks noGrp="1"/>
          </p:cNvSpPr>
          <p:nvPr>
            <p:ph type="title"/>
          </p:nvPr>
        </p:nvSpPr>
        <p:spPr>
          <a:xfrm>
            <a:off x="345600" y="187200"/>
            <a:ext cx="5687520" cy="936000"/>
          </a:xfrm>
        </p:spPr>
        <p:txBody>
          <a:bodyPr/>
          <a:lstStyle/>
          <a:p>
            <a:r>
              <a:rPr lang="en-US" altLang="ja-JP" sz="4000" dirty="0"/>
              <a:t>FASTA</a:t>
            </a:r>
            <a:r>
              <a:rPr lang="ja-JP" altLang="en-US" sz="4000" dirty="0"/>
              <a:t>形式</a:t>
            </a:r>
            <a:r>
              <a:rPr lang="en-US" altLang="ja-JP" sz="4000" dirty="0"/>
              <a:t>3</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81</a:t>
            </a:fld>
            <a:endParaRPr kumimoji="0" lang="en-US" altLang="ja-JP">
              <a:latin typeface="Arial Black" pitchFamily="34" charset="0"/>
            </a:endParaRPr>
          </a:p>
        </p:txBody>
      </p:sp>
      <p:cxnSp>
        <p:nvCxnSpPr>
          <p:cNvPr id="24" name="直線コネクタ 23">
            <a:extLst>
              <a:ext uri="{FF2B5EF4-FFF2-40B4-BE49-F238E27FC236}">
                <a16:creationId xmlns:a16="http://schemas.microsoft.com/office/drawing/2014/main" id="{13EF7867-0906-42C8-9515-0E96407D92D1}"/>
              </a:ext>
            </a:extLst>
          </p:cNvPr>
          <p:cNvCxnSpPr/>
          <p:nvPr/>
        </p:nvCxnSpPr>
        <p:spPr>
          <a:xfrm>
            <a:off x="698400" y="2476800"/>
            <a:ext cx="1296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 name="グループ化 1">
            <a:extLst>
              <a:ext uri="{FF2B5EF4-FFF2-40B4-BE49-F238E27FC236}">
                <a16:creationId xmlns:a16="http://schemas.microsoft.com/office/drawing/2014/main" id="{95E13E18-158B-41D7-8986-B096721D42B6}"/>
              </a:ext>
            </a:extLst>
          </p:cNvPr>
          <p:cNvGrpSpPr>
            <a:grpSpLocks/>
          </p:cNvGrpSpPr>
          <p:nvPr/>
        </p:nvGrpSpPr>
        <p:grpSpPr bwMode="auto">
          <a:xfrm>
            <a:off x="1928664" y="1861220"/>
            <a:ext cx="415498" cy="647700"/>
            <a:chOff x="8946000" y="4620357"/>
            <a:chExt cx="415497" cy="647700"/>
          </a:xfrm>
        </p:grpSpPr>
        <p:sp>
          <p:nvSpPr>
            <p:cNvPr id="26" name="下矢印 31">
              <a:extLst>
                <a:ext uri="{FF2B5EF4-FFF2-40B4-BE49-F238E27FC236}">
                  <a16:creationId xmlns:a16="http://schemas.microsoft.com/office/drawing/2014/main" id="{FF476C2A-1BEF-4306-8BA8-3828D68C24F9}"/>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正方形/長方形 1">
              <a:extLst>
                <a:ext uri="{FF2B5EF4-FFF2-40B4-BE49-F238E27FC236}">
                  <a16:creationId xmlns:a16="http://schemas.microsoft.com/office/drawing/2014/main" id="{A18FEE66-2C24-4995-9591-25579D4469EF}"/>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
        <p:nvSpPr>
          <p:cNvPr id="28" name="Text Box 8">
            <a:extLst>
              <a:ext uri="{FF2B5EF4-FFF2-40B4-BE49-F238E27FC236}">
                <a16:creationId xmlns:a16="http://schemas.microsoft.com/office/drawing/2014/main" id="{4B903F48-9526-4F21-9A12-6FCAB23BD84B}"/>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①赤枠で見えているのが「</a:t>
            </a:r>
            <a:r>
              <a:rPr lang="en-US" altLang="ja-JP" dirty="0">
                <a:solidFill>
                  <a:schemeClr val="bg1">
                    <a:lumMod val="50000"/>
                  </a:schemeClr>
                </a:solidFill>
                <a:latin typeface="+mn-ea"/>
              </a:rPr>
              <a:t>FASTA</a:t>
            </a:r>
            <a:r>
              <a:rPr lang="ja-JP" altLang="en-US" dirty="0">
                <a:solidFill>
                  <a:schemeClr val="bg1">
                    <a:lumMod val="50000"/>
                  </a:schemeClr>
                </a:solidFill>
                <a:latin typeface="+mn-ea"/>
              </a:rPr>
              <a:t>形式」です。最初に②「大なり記号（</a:t>
            </a:r>
            <a:r>
              <a:rPr lang="en-US" altLang="ja-JP" dirty="0">
                <a:solidFill>
                  <a:schemeClr val="bg1">
                    <a:lumMod val="50000"/>
                  </a:schemeClr>
                </a:solidFill>
                <a:latin typeface="+mn-ea"/>
              </a:rPr>
              <a:t>&gt;</a:t>
            </a:r>
            <a:r>
              <a:rPr lang="ja-JP" altLang="en-US" dirty="0">
                <a:solidFill>
                  <a:schemeClr val="bg1">
                    <a:lumMod val="50000"/>
                  </a:schemeClr>
                </a:solidFill>
                <a:latin typeface="+mn-ea"/>
              </a:rPr>
              <a:t>）」、その後に③任意の記述内容（この場合は</a:t>
            </a:r>
            <a:r>
              <a:rPr lang="en-US" altLang="ja-JP" dirty="0">
                <a:solidFill>
                  <a:schemeClr val="bg1">
                    <a:lumMod val="50000"/>
                  </a:schemeClr>
                </a:solidFill>
                <a:latin typeface="+mn-ea"/>
              </a:rPr>
              <a:t>kadota</a:t>
            </a:r>
            <a:r>
              <a:rPr lang="ja-JP" altLang="en-US" dirty="0">
                <a:solidFill>
                  <a:schemeClr val="bg1">
                    <a:lumMod val="50000"/>
                  </a:schemeClr>
                </a:solidFill>
                <a:latin typeface="+mn-ea"/>
              </a:rPr>
              <a:t>）からなる</a:t>
            </a:r>
            <a:r>
              <a:rPr lang="en-US" altLang="ja-JP" dirty="0">
                <a:solidFill>
                  <a:schemeClr val="bg1">
                    <a:lumMod val="50000"/>
                  </a:schemeClr>
                </a:solidFill>
                <a:latin typeface="+mn-ea"/>
              </a:rPr>
              <a:t>1</a:t>
            </a:r>
            <a:r>
              <a:rPr lang="ja-JP" altLang="en-US" dirty="0">
                <a:solidFill>
                  <a:schemeClr val="bg1">
                    <a:lumMod val="50000"/>
                  </a:schemeClr>
                </a:solidFill>
                <a:latin typeface="+mn-ea"/>
              </a:rPr>
              <a:t>行の「</a:t>
            </a:r>
            <a:r>
              <a:rPr lang="en-US" altLang="ja-JP" dirty="0">
                <a:solidFill>
                  <a:schemeClr val="bg1">
                    <a:lumMod val="50000"/>
                  </a:schemeClr>
                </a:solidFill>
                <a:latin typeface="+mn-ea"/>
              </a:rPr>
              <a:t>description</a:t>
            </a:r>
            <a:r>
              <a:rPr lang="ja-JP" altLang="en-US" dirty="0">
                <a:solidFill>
                  <a:schemeClr val="bg1">
                    <a:lumMod val="50000"/>
                  </a:schemeClr>
                </a:solidFill>
                <a:latin typeface="+mn-ea"/>
              </a:rPr>
              <a:t>行」があり、その次の行に④塩基 </a:t>
            </a:r>
            <a:r>
              <a:rPr lang="en-US" altLang="ja-JP" dirty="0">
                <a:solidFill>
                  <a:schemeClr val="bg1">
                    <a:lumMod val="50000"/>
                  </a:schemeClr>
                </a:solidFill>
                <a:latin typeface="+mn-ea"/>
              </a:rPr>
              <a:t>or </a:t>
            </a:r>
            <a:r>
              <a:rPr lang="ja-JP" altLang="en-US" dirty="0">
                <a:solidFill>
                  <a:schemeClr val="bg1">
                    <a:lumMod val="50000"/>
                  </a:schemeClr>
                </a:solidFill>
                <a:latin typeface="+mn-ea"/>
              </a:rPr>
              <a:t>アミノ酸配列がある（複数行になってもよい）ような形式です。</a:t>
            </a:r>
            <a:r>
              <a:rPr lang="ja-JP" altLang="en-US" dirty="0">
                <a:latin typeface="+mn-ea"/>
              </a:rPr>
              <a:t>⑤の部分は任意に変更可能なので、例えば</a:t>
            </a:r>
            <a:r>
              <a:rPr lang="en-US" altLang="ja-JP" dirty="0">
                <a:solidFill>
                  <a:srgbClr val="669900"/>
                </a:solidFill>
                <a:latin typeface="+mn-ea"/>
              </a:rPr>
              <a:t>description1</a:t>
            </a:r>
            <a:r>
              <a:rPr lang="ja-JP" altLang="en-US" dirty="0">
                <a:latin typeface="+mn-ea"/>
              </a:rPr>
              <a:t>にしてみると、⑥何か変更したことを意味するアスタリスク（</a:t>
            </a:r>
            <a:r>
              <a:rPr lang="en-US" altLang="ja-JP" dirty="0">
                <a:latin typeface="+mn-ea"/>
              </a:rPr>
              <a:t>*</a:t>
            </a:r>
            <a:r>
              <a:rPr lang="ja-JP" altLang="en-US" dirty="0">
                <a:latin typeface="+mn-ea"/>
              </a:rPr>
              <a:t>）が付加されます。</a:t>
            </a:r>
            <a:endParaRPr lang="en-US" altLang="ja-JP" dirty="0">
              <a:latin typeface="+mn-ea"/>
            </a:endParaRPr>
          </a:p>
        </p:txBody>
      </p:sp>
      <p:grpSp>
        <p:nvGrpSpPr>
          <p:cNvPr id="29" name="グループ化 25">
            <a:extLst>
              <a:ext uri="{FF2B5EF4-FFF2-40B4-BE49-F238E27FC236}">
                <a16:creationId xmlns:a16="http://schemas.microsoft.com/office/drawing/2014/main" id="{88F5F175-1E84-4D34-8B59-9F5E8D6EE5F6}"/>
              </a:ext>
            </a:extLst>
          </p:cNvPr>
          <p:cNvGrpSpPr>
            <a:grpSpLocks/>
          </p:cNvGrpSpPr>
          <p:nvPr/>
        </p:nvGrpSpPr>
        <p:grpSpPr bwMode="auto">
          <a:xfrm>
            <a:off x="720000" y="1548000"/>
            <a:ext cx="647700" cy="368300"/>
            <a:chOff x="8265543" y="5967772"/>
            <a:chExt cx="647700" cy="369332"/>
          </a:xfrm>
        </p:grpSpPr>
        <p:sp>
          <p:nvSpPr>
            <p:cNvPr id="30" name="下矢印 26">
              <a:extLst>
                <a:ext uri="{FF2B5EF4-FFF2-40B4-BE49-F238E27FC236}">
                  <a16:creationId xmlns:a16="http://schemas.microsoft.com/office/drawing/2014/main" id="{BDC2D801-D822-4BF8-B51B-209B66A13FCA}"/>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テキスト ボックス 27">
              <a:extLst>
                <a:ext uri="{FF2B5EF4-FFF2-40B4-BE49-F238E27FC236}">
                  <a16:creationId xmlns:a16="http://schemas.microsoft.com/office/drawing/2014/main" id="{69C486A0-ED42-4C74-8679-E970F69952B8}"/>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Tree>
    <p:extLst>
      <p:ext uri="{BB962C8B-B14F-4D97-AF65-F5344CB8AC3E}">
        <p14:creationId xmlns:p14="http://schemas.microsoft.com/office/powerpoint/2010/main" val="25039634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7D80D64-DA60-4ED1-86BB-B7FC4F612E52}"/>
              </a:ext>
            </a:extLst>
          </p:cNvPr>
          <p:cNvPicPr>
            <a:picLocks noChangeAspect="1"/>
          </p:cNvPicPr>
          <p:nvPr/>
        </p:nvPicPr>
        <p:blipFill>
          <a:blip r:embed="rId3"/>
          <a:stretch>
            <a:fillRect/>
          </a:stretch>
        </p:blipFill>
        <p:spPr>
          <a:xfrm>
            <a:off x="36000" y="936000"/>
            <a:ext cx="9391650" cy="5381625"/>
          </a:xfrm>
          <a:prstGeom prst="rect">
            <a:avLst/>
          </a:prstGeom>
        </p:spPr>
      </p:pic>
      <p:sp>
        <p:nvSpPr>
          <p:cNvPr id="8194" name="タイトル 1"/>
          <p:cNvSpPr>
            <a:spLocks noGrp="1"/>
          </p:cNvSpPr>
          <p:nvPr>
            <p:ph type="title"/>
          </p:nvPr>
        </p:nvSpPr>
        <p:spPr>
          <a:xfrm>
            <a:off x="345600" y="187200"/>
            <a:ext cx="5687520" cy="936000"/>
          </a:xfrm>
        </p:spPr>
        <p:txBody>
          <a:bodyPr/>
          <a:lstStyle/>
          <a:p>
            <a:r>
              <a:rPr lang="en-US" altLang="ja-JP" sz="4000" dirty="0"/>
              <a:t>FASTA</a:t>
            </a:r>
            <a:r>
              <a:rPr lang="ja-JP" altLang="en-US" sz="4000" dirty="0"/>
              <a:t>形式</a:t>
            </a:r>
            <a:r>
              <a:rPr lang="en-US" altLang="ja-JP" sz="4000" dirty="0"/>
              <a:t>4</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82</a:t>
            </a:fld>
            <a:endParaRPr kumimoji="0" lang="en-US" altLang="ja-JP">
              <a:latin typeface="Arial Black" pitchFamily="34" charset="0"/>
            </a:endParaRPr>
          </a:p>
        </p:txBody>
      </p:sp>
      <p:sp>
        <p:nvSpPr>
          <p:cNvPr id="28" name="Text Box 8">
            <a:extLst>
              <a:ext uri="{FF2B5EF4-FFF2-40B4-BE49-F238E27FC236}">
                <a16:creationId xmlns:a16="http://schemas.microsoft.com/office/drawing/2014/main" id="{4B903F48-9526-4F21-9A12-6FCAB23BD84B}"/>
              </a:ext>
            </a:extLst>
          </p:cNvPr>
          <p:cNvSpPr txBox="1">
            <a:spLocks noChangeArrowheads="1"/>
          </p:cNvSpPr>
          <p:nvPr/>
        </p:nvSpPr>
        <p:spPr bwMode="auto">
          <a:xfrm>
            <a:off x="5796172" y="46100"/>
            <a:ext cx="4053371" cy="313932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①赤枠で見えているのが「</a:t>
            </a:r>
            <a:r>
              <a:rPr lang="en-US" altLang="ja-JP" dirty="0">
                <a:solidFill>
                  <a:schemeClr val="bg1">
                    <a:lumMod val="50000"/>
                  </a:schemeClr>
                </a:solidFill>
                <a:latin typeface="+mn-ea"/>
              </a:rPr>
              <a:t>FASTA</a:t>
            </a:r>
            <a:r>
              <a:rPr lang="ja-JP" altLang="en-US" dirty="0">
                <a:solidFill>
                  <a:schemeClr val="bg1">
                    <a:lumMod val="50000"/>
                  </a:schemeClr>
                </a:solidFill>
                <a:latin typeface="+mn-ea"/>
              </a:rPr>
              <a:t>形式」です。最初に②「大なり記号（</a:t>
            </a:r>
            <a:r>
              <a:rPr lang="en-US" altLang="ja-JP" dirty="0">
                <a:solidFill>
                  <a:schemeClr val="bg1">
                    <a:lumMod val="50000"/>
                  </a:schemeClr>
                </a:solidFill>
                <a:latin typeface="+mn-ea"/>
              </a:rPr>
              <a:t>&gt;</a:t>
            </a:r>
            <a:r>
              <a:rPr lang="ja-JP" altLang="en-US" dirty="0">
                <a:solidFill>
                  <a:schemeClr val="bg1">
                    <a:lumMod val="50000"/>
                  </a:schemeClr>
                </a:solidFill>
                <a:latin typeface="+mn-ea"/>
              </a:rPr>
              <a:t>）」、その後に③任意の記述内容（この場合は</a:t>
            </a:r>
            <a:r>
              <a:rPr lang="en-US" altLang="ja-JP" dirty="0">
                <a:solidFill>
                  <a:schemeClr val="bg1">
                    <a:lumMod val="50000"/>
                  </a:schemeClr>
                </a:solidFill>
                <a:latin typeface="+mn-ea"/>
              </a:rPr>
              <a:t>kadota</a:t>
            </a:r>
            <a:r>
              <a:rPr lang="ja-JP" altLang="en-US" dirty="0">
                <a:solidFill>
                  <a:schemeClr val="bg1">
                    <a:lumMod val="50000"/>
                  </a:schemeClr>
                </a:solidFill>
                <a:latin typeface="+mn-ea"/>
              </a:rPr>
              <a:t>）からなる</a:t>
            </a:r>
            <a:r>
              <a:rPr lang="en-US" altLang="ja-JP" dirty="0">
                <a:solidFill>
                  <a:schemeClr val="bg1">
                    <a:lumMod val="50000"/>
                  </a:schemeClr>
                </a:solidFill>
                <a:latin typeface="+mn-ea"/>
              </a:rPr>
              <a:t>1</a:t>
            </a:r>
            <a:r>
              <a:rPr lang="ja-JP" altLang="en-US" dirty="0">
                <a:solidFill>
                  <a:schemeClr val="bg1">
                    <a:lumMod val="50000"/>
                  </a:schemeClr>
                </a:solidFill>
                <a:latin typeface="+mn-ea"/>
              </a:rPr>
              <a:t>行の「</a:t>
            </a:r>
            <a:r>
              <a:rPr lang="en-US" altLang="ja-JP" dirty="0">
                <a:solidFill>
                  <a:schemeClr val="bg1">
                    <a:lumMod val="50000"/>
                  </a:schemeClr>
                </a:solidFill>
                <a:latin typeface="+mn-ea"/>
              </a:rPr>
              <a:t>description</a:t>
            </a:r>
            <a:r>
              <a:rPr lang="ja-JP" altLang="en-US" dirty="0">
                <a:solidFill>
                  <a:schemeClr val="bg1">
                    <a:lumMod val="50000"/>
                  </a:schemeClr>
                </a:solidFill>
                <a:latin typeface="+mn-ea"/>
              </a:rPr>
              <a:t>行」があり、その次の行に④塩基 </a:t>
            </a:r>
            <a:r>
              <a:rPr lang="en-US" altLang="ja-JP" dirty="0">
                <a:solidFill>
                  <a:schemeClr val="bg1">
                    <a:lumMod val="50000"/>
                  </a:schemeClr>
                </a:solidFill>
                <a:latin typeface="+mn-ea"/>
              </a:rPr>
              <a:t>or </a:t>
            </a:r>
            <a:r>
              <a:rPr lang="ja-JP" altLang="en-US" dirty="0">
                <a:solidFill>
                  <a:schemeClr val="bg1">
                    <a:lumMod val="50000"/>
                  </a:schemeClr>
                </a:solidFill>
                <a:latin typeface="+mn-ea"/>
              </a:rPr>
              <a:t>アミノ酸配列がある（複数行になってもよい）ような形式です。⑤の部分は任意に変更可能なので、例えば</a:t>
            </a:r>
            <a:r>
              <a:rPr lang="en-US" altLang="ja-JP" dirty="0">
                <a:solidFill>
                  <a:schemeClr val="bg1">
                    <a:lumMod val="50000"/>
                  </a:schemeClr>
                </a:solidFill>
                <a:latin typeface="+mn-ea"/>
              </a:rPr>
              <a:t>description1</a:t>
            </a:r>
            <a:r>
              <a:rPr lang="ja-JP" altLang="en-US" dirty="0">
                <a:solidFill>
                  <a:schemeClr val="bg1">
                    <a:lumMod val="50000"/>
                  </a:schemeClr>
                </a:solidFill>
                <a:latin typeface="+mn-ea"/>
              </a:rPr>
              <a:t>にしてみると、⑥何か変更したことを意味するアスタリスク（</a:t>
            </a:r>
            <a:r>
              <a:rPr lang="en-US" altLang="ja-JP" dirty="0">
                <a:solidFill>
                  <a:schemeClr val="bg1">
                    <a:lumMod val="50000"/>
                  </a:schemeClr>
                </a:solidFill>
                <a:latin typeface="+mn-ea"/>
              </a:rPr>
              <a:t>*</a:t>
            </a:r>
            <a:r>
              <a:rPr lang="ja-JP" altLang="en-US" dirty="0">
                <a:solidFill>
                  <a:schemeClr val="bg1">
                    <a:lumMod val="50000"/>
                  </a:schemeClr>
                </a:solidFill>
                <a:latin typeface="+mn-ea"/>
              </a:rPr>
              <a:t>）が付加されます。</a:t>
            </a:r>
            <a:r>
              <a:rPr lang="ja-JP" altLang="en-US" dirty="0">
                <a:latin typeface="+mn-ea"/>
              </a:rPr>
              <a:t>⑦を押して保存すると</a:t>
            </a:r>
            <a:r>
              <a:rPr lang="en-US" altLang="ja-JP" dirty="0">
                <a:latin typeface="+mn-ea"/>
              </a:rPr>
              <a:t>…</a:t>
            </a:r>
          </a:p>
        </p:txBody>
      </p:sp>
      <p:grpSp>
        <p:nvGrpSpPr>
          <p:cNvPr id="14" name="グループ化 22">
            <a:extLst>
              <a:ext uri="{FF2B5EF4-FFF2-40B4-BE49-F238E27FC236}">
                <a16:creationId xmlns:a16="http://schemas.microsoft.com/office/drawing/2014/main" id="{0B938CA4-AE6B-482A-9AE6-3BA61562FDF4}"/>
              </a:ext>
            </a:extLst>
          </p:cNvPr>
          <p:cNvGrpSpPr>
            <a:grpSpLocks/>
          </p:cNvGrpSpPr>
          <p:nvPr/>
        </p:nvGrpSpPr>
        <p:grpSpPr bwMode="auto">
          <a:xfrm>
            <a:off x="712800" y="2232000"/>
            <a:ext cx="647700" cy="368300"/>
            <a:chOff x="8113143" y="5184000"/>
            <a:chExt cx="647700" cy="369332"/>
          </a:xfrm>
        </p:grpSpPr>
        <p:sp>
          <p:nvSpPr>
            <p:cNvPr id="15" name="下矢印 23">
              <a:extLst>
                <a:ext uri="{FF2B5EF4-FFF2-40B4-BE49-F238E27FC236}">
                  <a16:creationId xmlns:a16="http://schemas.microsoft.com/office/drawing/2014/main" id="{71F30B02-FC32-4544-AC09-69CA9CE20C45}"/>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4">
              <a:extLst>
                <a:ext uri="{FF2B5EF4-FFF2-40B4-BE49-F238E27FC236}">
                  <a16:creationId xmlns:a16="http://schemas.microsoft.com/office/drawing/2014/main" id="{43AF34FF-0D36-48AD-96DB-5A45A525A726}"/>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spTree>
    <p:extLst>
      <p:ext uri="{BB962C8B-B14F-4D97-AF65-F5344CB8AC3E}">
        <p14:creationId xmlns:p14="http://schemas.microsoft.com/office/powerpoint/2010/main" val="34179631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C18AD24-1002-424C-A7D8-64B4E66964A0}"/>
              </a:ext>
            </a:extLst>
          </p:cNvPr>
          <p:cNvPicPr>
            <a:picLocks noChangeAspect="1"/>
          </p:cNvPicPr>
          <p:nvPr/>
        </p:nvPicPr>
        <p:blipFill>
          <a:blip r:embed="rId3"/>
          <a:stretch>
            <a:fillRect/>
          </a:stretch>
        </p:blipFill>
        <p:spPr>
          <a:xfrm>
            <a:off x="36000" y="936000"/>
            <a:ext cx="9391650" cy="5381625"/>
          </a:xfrm>
          <a:prstGeom prst="rect">
            <a:avLst/>
          </a:prstGeom>
        </p:spPr>
      </p:pic>
      <p:sp>
        <p:nvSpPr>
          <p:cNvPr id="8194" name="タイトル 1"/>
          <p:cNvSpPr>
            <a:spLocks noGrp="1"/>
          </p:cNvSpPr>
          <p:nvPr>
            <p:ph type="title"/>
          </p:nvPr>
        </p:nvSpPr>
        <p:spPr>
          <a:xfrm>
            <a:off x="345600" y="187200"/>
            <a:ext cx="5687520" cy="936000"/>
          </a:xfrm>
        </p:spPr>
        <p:txBody>
          <a:bodyPr/>
          <a:lstStyle/>
          <a:p>
            <a:r>
              <a:rPr lang="en-US" altLang="ja-JP" sz="4000" dirty="0"/>
              <a:t>FASTA</a:t>
            </a:r>
            <a:r>
              <a:rPr lang="ja-JP" altLang="en-US" sz="4000" dirty="0"/>
              <a:t>形式</a:t>
            </a:r>
            <a:r>
              <a:rPr lang="en-US" altLang="ja-JP" sz="4000" dirty="0"/>
              <a:t>5</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83</a:t>
            </a:fld>
            <a:endParaRPr kumimoji="0" lang="en-US" altLang="ja-JP">
              <a:latin typeface="Arial Black" pitchFamily="34" charset="0"/>
            </a:endParaRPr>
          </a:p>
        </p:txBody>
      </p:sp>
      <p:sp>
        <p:nvSpPr>
          <p:cNvPr id="12" name="Text Box 8">
            <a:extLst>
              <a:ext uri="{FF2B5EF4-FFF2-40B4-BE49-F238E27FC236}">
                <a16:creationId xmlns:a16="http://schemas.microsoft.com/office/drawing/2014/main" id="{116253A7-BE6B-493A-8071-21E1E93CAF09}"/>
              </a:ext>
            </a:extLst>
          </p:cNvPr>
          <p:cNvSpPr txBox="1">
            <a:spLocks noChangeArrowheads="1"/>
          </p:cNvSpPr>
          <p:nvPr/>
        </p:nvSpPr>
        <p:spPr bwMode="auto">
          <a:xfrm>
            <a:off x="5796172" y="46100"/>
            <a:ext cx="4053371" cy="4247317"/>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①赤枠で見えているのが「</a:t>
            </a:r>
            <a:r>
              <a:rPr lang="en-US" altLang="ja-JP" dirty="0">
                <a:solidFill>
                  <a:schemeClr val="bg1">
                    <a:lumMod val="50000"/>
                  </a:schemeClr>
                </a:solidFill>
                <a:latin typeface="+mn-ea"/>
              </a:rPr>
              <a:t>FASTA</a:t>
            </a:r>
            <a:r>
              <a:rPr lang="ja-JP" altLang="en-US" dirty="0">
                <a:solidFill>
                  <a:schemeClr val="bg1">
                    <a:lumMod val="50000"/>
                  </a:schemeClr>
                </a:solidFill>
                <a:latin typeface="+mn-ea"/>
              </a:rPr>
              <a:t>形式」です。最初に②「大なり記号（</a:t>
            </a:r>
            <a:r>
              <a:rPr lang="en-US" altLang="ja-JP" dirty="0">
                <a:solidFill>
                  <a:schemeClr val="bg1">
                    <a:lumMod val="50000"/>
                  </a:schemeClr>
                </a:solidFill>
                <a:latin typeface="+mn-ea"/>
              </a:rPr>
              <a:t>&gt;</a:t>
            </a:r>
            <a:r>
              <a:rPr lang="ja-JP" altLang="en-US" dirty="0">
                <a:solidFill>
                  <a:schemeClr val="bg1">
                    <a:lumMod val="50000"/>
                  </a:schemeClr>
                </a:solidFill>
                <a:latin typeface="+mn-ea"/>
              </a:rPr>
              <a:t>）」、その後に③任意の記述内容（この場合は</a:t>
            </a:r>
            <a:r>
              <a:rPr lang="en-US" altLang="ja-JP" dirty="0">
                <a:solidFill>
                  <a:schemeClr val="bg1">
                    <a:lumMod val="50000"/>
                  </a:schemeClr>
                </a:solidFill>
                <a:latin typeface="+mn-ea"/>
              </a:rPr>
              <a:t>kadota</a:t>
            </a:r>
            <a:r>
              <a:rPr lang="ja-JP" altLang="en-US" dirty="0">
                <a:solidFill>
                  <a:schemeClr val="bg1">
                    <a:lumMod val="50000"/>
                  </a:schemeClr>
                </a:solidFill>
                <a:latin typeface="+mn-ea"/>
              </a:rPr>
              <a:t>）からなる</a:t>
            </a:r>
            <a:r>
              <a:rPr lang="en-US" altLang="ja-JP" dirty="0">
                <a:solidFill>
                  <a:schemeClr val="bg1">
                    <a:lumMod val="50000"/>
                  </a:schemeClr>
                </a:solidFill>
                <a:latin typeface="+mn-ea"/>
              </a:rPr>
              <a:t>1</a:t>
            </a:r>
            <a:r>
              <a:rPr lang="ja-JP" altLang="en-US" dirty="0">
                <a:solidFill>
                  <a:schemeClr val="bg1">
                    <a:lumMod val="50000"/>
                  </a:schemeClr>
                </a:solidFill>
                <a:latin typeface="+mn-ea"/>
              </a:rPr>
              <a:t>行の「</a:t>
            </a:r>
            <a:r>
              <a:rPr lang="en-US" altLang="ja-JP" dirty="0">
                <a:solidFill>
                  <a:schemeClr val="bg1">
                    <a:lumMod val="50000"/>
                  </a:schemeClr>
                </a:solidFill>
                <a:latin typeface="+mn-ea"/>
              </a:rPr>
              <a:t>description</a:t>
            </a:r>
            <a:r>
              <a:rPr lang="ja-JP" altLang="en-US" dirty="0">
                <a:solidFill>
                  <a:schemeClr val="bg1">
                    <a:lumMod val="50000"/>
                  </a:schemeClr>
                </a:solidFill>
                <a:latin typeface="+mn-ea"/>
              </a:rPr>
              <a:t>行」があり、その次の行に④塩基 </a:t>
            </a:r>
            <a:r>
              <a:rPr lang="en-US" altLang="ja-JP" dirty="0">
                <a:solidFill>
                  <a:schemeClr val="bg1">
                    <a:lumMod val="50000"/>
                  </a:schemeClr>
                </a:solidFill>
                <a:latin typeface="+mn-ea"/>
              </a:rPr>
              <a:t>or </a:t>
            </a:r>
            <a:r>
              <a:rPr lang="ja-JP" altLang="en-US" dirty="0">
                <a:solidFill>
                  <a:schemeClr val="bg1">
                    <a:lumMod val="50000"/>
                  </a:schemeClr>
                </a:solidFill>
                <a:latin typeface="+mn-ea"/>
              </a:rPr>
              <a:t>アミノ酸配列がある（複数行になってもよい）ような形式です。⑤の部分は任意に変更可能なので、例えば</a:t>
            </a:r>
            <a:r>
              <a:rPr lang="en-US" altLang="ja-JP" dirty="0">
                <a:solidFill>
                  <a:schemeClr val="bg1">
                    <a:lumMod val="50000"/>
                  </a:schemeClr>
                </a:solidFill>
                <a:latin typeface="+mn-ea"/>
              </a:rPr>
              <a:t>description1</a:t>
            </a:r>
            <a:r>
              <a:rPr lang="ja-JP" altLang="en-US" dirty="0">
                <a:solidFill>
                  <a:schemeClr val="bg1">
                    <a:lumMod val="50000"/>
                  </a:schemeClr>
                </a:solidFill>
                <a:latin typeface="+mn-ea"/>
              </a:rPr>
              <a:t>にしてみると、⑥何か変更したことを意味するアスタリスク（</a:t>
            </a:r>
            <a:r>
              <a:rPr lang="en-US" altLang="ja-JP" dirty="0">
                <a:solidFill>
                  <a:schemeClr val="bg1">
                    <a:lumMod val="50000"/>
                  </a:schemeClr>
                </a:solidFill>
                <a:latin typeface="+mn-ea"/>
              </a:rPr>
              <a:t>*</a:t>
            </a:r>
            <a:r>
              <a:rPr lang="ja-JP" altLang="en-US" dirty="0">
                <a:solidFill>
                  <a:schemeClr val="bg1">
                    <a:lumMod val="50000"/>
                  </a:schemeClr>
                </a:solidFill>
                <a:latin typeface="+mn-ea"/>
              </a:rPr>
              <a:t>）が付加されます。⑦を押して保存すると、</a:t>
            </a:r>
            <a:r>
              <a:rPr lang="ja-JP" altLang="en-US" dirty="0">
                <a:latin typeface="+mn-ea"/>
              </a:rPr>
              <a:t>⑧</a:t>
            </a:r>
            <a:r>
              <a:rPr lang="en-US" altLang="ja-JP" dirty="0">
                <a:latin typeface="+mn-ea"/>
              </a:rPr>
              <a:t>*</a:t>
            </a:r>
            <a:r>
              <a:rPr lang="ja-JP" altLang="en-US" dirty="0">
                <a:latin typeface="+mn-ea"/>
              </a:rPr>
              <a:t>が消え、⑨</a:t>
            </a:r>
            <a:r>
              <a:rPr lang="en-US" altLang="ja-JP" dirty="0">
                <a:solidFill>
                  <a:srgbClr val="669900"/>
                </a:solidFill>
                <a:latin typeface="+mn-ea"/>
              </a:rPr>
              <a:t>kadota</a:t>
            </a:r>
            <a:r>
              <a:rPr lang="ja-JP" altLang="en-US" dirty="0">
                <a:latin typeface="+mn-ea"/>
              </a:rPr>
              <a:t>の</a:t>
            </a:r>
            <a:r>
              <a:rPr lang="en-US" altLang="ja-JP" dirty="0">
                <a:latin typeface="+mn-ea"/>
              </a:rPr>
              <a:t>6</a:t>
            </a:r>
            <a:r>
              <a:rPr lang="ja-JP" altLang="en-US" dirty="0">
                <a:latin typeface="+mn-ea"/>
              </a:rPr>
              <a:t>文字から</a:t>
            </a:r>
            <a:r>
              <a:rPr lang="en-US" altLang="ja-JP" dirty="0">
                <a:solidFill>
                  <a:srgbClr val="669900"/>
                </a:solidFill>
                <a:latin typeface="+mn-ea"/>
              </a:rPr>
              <a:t>description1</a:t>
            </a:r>
            <a:r>
              <a:rPr lang="ja-JP" altLang="en-US" dirty="0">
                <a:latin typeface="+mn-ea"/>
              </a:rPr>
              <a:t>の</a:t>
            </a:r>
            <a:r>
              <a:rPr lang="en-US" altLang="ja-JP" dirty="0">
                <a:latin typeface="+mn-ea"/>
              </a:rPr>
              <a:t>12</a:t>
            </a:r>
            <a:r>
              <a:rPr lang="ja-JP" altLang="en-US" dirty="0">
                <a:latin typeface="+mn-ea"/>
              </a:rPr>
              <a:t>文字になったので増えた</a:t>
            </a:r>
            <a:r>
              <a:rPr lang="en-US" altLang="ja-JP" dirty="0">
                <a:latin typeface="+mn-ea"/>
              </a:rPr>
              <a:t>6</a:t>
            </a:r>
            <a:r>
              <a:rPr lang="ja-JP" altLang="en-US" dirty="0">
                <a:latin typeface="+mn-ea"/>
              </a:rPr>
              <a:t>文字分だけ、⑩ファイルサイズが大きくなっている（</a:t>
            </a:r>
            <a:r>
              <a:rPr lang="en-US" altLang="ja-JP" dirty="0">
                <a:latin typeface="+mn-ea"/>
              </a:rPr>
              <a:t>23 </a:t>
            </a:r>
            <a:r>
              <a:rPr lang="en-US" altLang="ja-JP" dirty="0">
                <a:latin typeface="+mn-ea"/>
                <a:sym typeface="Wingdings" panose="05000000000000000000" pitchFamily="2" charset="2"/>
              </a:rPr>
              <a:t> 29</a:t>
            </a:r>
            <a:r>
              <a:rPr lang="ja-JP" altLang="en-US" dirty="0">
                <a:latin typeface="+mn-ea"/>
                <a:sym typeface="Wingdings" panose="05000000000000000000" pitchFamily="2" charset="2"/>
              </a:rPr>
              <a:t> </a:t>
            </a:r>
            <a:r>
              <a:rPr lang="en-US" altLang="ja-JP" dirty="0">
                <a:latin typeface="+mn-ea"/>
                <a:sym typeface="Wingdings" panose="05000000000000000000" pitchFamily="2" charset="2"/>
              </a:rPr>
              <a:t>bytes</a:t>
            </a:r>
            <a:r>
              <a:rPr lang="ja-JP" altLang="en-US" dirty="0">
                <a:latin typeface="+mn-ea"/>
              </a:rPr>
              <a:t>）ことが分かります。</a:t>
            </a:r>
            <a:endParaRPr lang="en-US" altLang="ja-JP" dirty="0">
              <a:latin typeface="+mn-ea"/>
            </a:endParaRPr>
          </a:p>
        </p:txBody>
      </p:sp>
      <p:grpSp>
        <p:nvGrpSpPr>
          <p:cNvPr id="22" name="グループ化 25">
            <a:extLst>
              <a:ext uri="{FF2B5EF4-FFF2-40B4-BE49-F238E27FC236}">
                <a16:creationId xmlns:a16="http://schemas.microsoft.com/office/drawing/2014/main" id="{C5704712-5855-4204-A5DE-DABA70EF10C1}"/>
              </a:ext>
            </a:extLst>
          </p:cNvPr>
          <p:cNvGrpSpPr>
            <a:grpSpLocks/>
          </p:cNvGrpSpPr>
          <p:nvPr/>
        </p:nvGrpSpPr>
        <p:grpSpPr bwMode="auto">
          <a:xfrm>
            <a:off x="720000" y="1548000"/>
            <a:ext cx="647700" cy="368300"/>
            <a:chOff x="8265543" y="5967772"/>
            <a:chExt cx="647700" cy="369332"/>
          </a:xfrm>
        </p:grpSpPr>
        <p:sp>
          <p:nvSpPr>
            <p:cNvPr id="23" name="下矢印 26">
              <a:extLst>
                <a:ext uri="{FF2B5EF4-FFF2-40B4-BE49-F238E27FC236}">
                  <a16:creationId xmlns:a16="http://schemas.microsoft.com/office/drawing/2014/main" id="{3EDD8850-A971-47FC-A1DB-6C142B61AB7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7">
              <a:extLst>
                <a:ext uri="{FF2B5EF4-FFF2-40B4-BE49-F238E27FC236}">
                  <a16:creationId xmlns:a16="http://schemas.microsoft.com/office/drawing/2014/main" id="{7B696251-4CB1-47B7-9EAB-150811059F8D}"/>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⑧</a:t>
              </a:r>
            </a:p>
          </p:txBody>
        </p:sp>
      </p:grpSp>
      <p:cxnSp>
        <p:nvCxnSpPr>
          <p:cNvPr id="33" name="直線コネクタ 32">
            <a:extLst>
              <a:ext uri="{FF2B5EF4-FFF2-40B4-BE49-F238E27FC236}">
                <a16:creationId xmlns:a16="http://schemas.microsoft.com/office/drawing/2014/main" id="{17F5307C-DB95-4F68-8C8E-57A59CC9636B}"/>
              </a:ext>
            </a:extLst>
          </p:cNvPr>
          <p:cNvCxnSpPr>
            <a:cxnSpLocks/>
          </p:cNvCxnSpPr>
          <p:nvPr/>
        </p:nvCxnSpPr>
        <p:spPr>
          <a:xfrm>
            <a:off x="1350000" y="2476800"/>
            <a:ext cx="644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右中かっこ 33">
            <a:extLst>
              <a:ext uri="{FF2B5EF4-FFF2-40B4-BE49-F238E27FC236}">
                <a16:creationId xmlns:a16="http://schemas.microsoft.com/office/drawing/2014/main" id="{856B56B6-E78F-43CA-881D-0DECBA23215B}"/>
              </a:ext>
            </a:extLst>
          </p:cNvPr>
          <p:cNvSpPr/>
          <p:nvPr/>
        </p:nvSpPr>
        <p:spPr>
          <a:xfrm rot="16200000">
            <a:off x="1586600" y="1872000"/>
            <a:ext cx="180000" cy="648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35" name="グループ化 25">
            <a:extLst>
              <a:ext uri="{FF2B5EF4-FFF2-40B4-BE49-F238E27FC236}">
                <a16:creationId xmlns:a16="http://schemas.microsoft.com/office/drawing/2014/main" id="{A116C50F-B943-4973-9871-C9C594F4CF35}"/>
              </a:ext>
            </a:extLst>
          </p:cNvPr>
          <p:cNvGrpSpPr>
            <a:grpSpLocks/>
          </p:cNvGrpSpPr>
          <p:nvPr/>
        </p:nvGrpSpPr>
        <p:grpSpPr bwMode="auto">
          <a:xfrm>
            <a:off x="1352972" y="1728000"/>
            <a:ext cx="647700" cy="368300"/>
            <a:chOff x="8265543" y="5967772"/>
            <a:chExt cx="647700" cy="369332"/>
          </a:xfrm>
        </p:grpSpPr>
        <p:sp>
          <p:nvSpPr>
            <p:cNvPr id="36" name="下矢印 26">
              <a:extLst>
                <a:ext uri="{FF2B5EF4-FFF2-40B4-BE49-F238E27FC236}">
                  <a16:creationId xmlns:a16="http://schemas.microsoft.com/office/drawing/2014/main" id="{973F3D59-1D01-4F98-8A95-E5B0BA7CC46E}"/>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7" name="テキスト ボックス 27">
              <a:extLst>
                <a:ext uri="{FF2B5EF4-FFF2-40B4-BE49-F238E27FC236}">
                  <a16:creationId xmlns:a16="http://schemas.microsoft.com/office/drawing/2014/main" id="{23643522-9967-4F06-8749-E1178D8D458D}"/>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⑨</a:t>
              </a:r>
            </a:p>
          </p:txBody>
        </p:sp>
      </p:grpSp>
      <p:grpSp>
        <p:nvGrpSpPr>
          <p:cNvPr id="38" name="グループ化 22">
            <a:extLst>
              <a:ext uri="{FF2B5EF4-FFF2-40B4-BE49-F238E27FC236}">
                <a16:creationId xmlns:a16="http://schemas.microsoft.com/office/drawing/2014/main" id="{28520B4C-14F5-4A48-BEC0-ADF476F179E8}"/>
              </a:ext>
            </a:extLst>
          </p:cNvPr>
          <p:cNvGrpSpPr>
            <a:grpSpLocks/>
          </p:cNvGrpSpPr>
          <p:nvPr/>
        </p:nvGrpSpPr>
        <p:grpSpPr bwMode="auto">
          <a:xfrm>
            <a:off x="8521200" y="4427998"/>
            <a:ext cx="647700" cy="369332"/>
            <a:chOff x="8113143" y="5184000"/>
            <a:chExt cx="647700" cy="370367"/>
          </a:xfrm>
        </p:grpSpPr>
        <p:sp>
          <p:nvSpPr>
            <p:cNvPr id="39" name="下矢印 23">
              <a:extLst>
                <a:ext uri="{FF2B5EF4-FFF2-40B4-BE49-F238E27FC236}">
                  <a16:creationId xmlns:a16="http://schemas.microsoft.com/office/drawing/2014/main" id="{6F9E6B46-A057-4DE3-BE5A-6DE61594B139}"/>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0" name="テキスト ボックス 24">
              <a:extLst>
                <a:ext uri="{FF2B5EF4-FFF2-40B4-BE49-F238E27FC236}">
                  <a16:creationId xmlns:a16="http://schemas.microsoft.com/office/drawing/2014/main" id="{07ADD41D-2C07-4BB2-84E6-ACB9CFEE736E}"/>
                </a:ext>
              </a:extLst>
            </p:cNvPr>
            <p:cNvSpPr txBox="1">
              <a:spLocks noChangeArrowheads="1"/>
            </p:cNvSpPr>
            <p:nvPr/>
          </p:nvSpPr>
          <p:spPr bwMode="auto">
            <a:xfrm>
              <a:off x="8244000" y="5184000"/>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⑩</a:t>
              </a:r>
            </a:p>
          </p:txBody>
        </p:sp>
      </p:grpSp>
    </p:spTree>
    <p:extLst>
      <p:ext uri="{BB962C8B-B14F-4D97-AF65-F5344CB8AC3E}">
        <p14:creationId xmlns:p14="http://schemas.microsoft.com/office/powerpoint/2010/main" val="21721281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C18AD24-1002-424C-A7D8-64B4E66964A0}"/>
              </a:ext>
            </a:extLst>
          </p:cNvPr>
          <p:cNvPicPr>
            <a:picLocks noChangeAspect="1"/>
          </p:cNvPicPr>
          <p:nvPr/>
        </p:nvPicPr>
        <p:blipFill>
          <a:blip r:embed="rId3"/>
          <a:stretch>
            <a:fillRect/>
          </a:stretch>
        </p:blipFill>
        <p:spPr>
          <a:xfrm>
            <a:off x="36000" y="936000"/>
            <a:ext cx="9391650" cy="5381625"/>
          </a:xfrm>
          <a:prstGeom prst="rect">
            <a:avLst/>
          </a:prstGeom>
        </p:spPr>
      </p:pic>
      <p:sp>
        <p:nvSpPr>
          <p:cNvPr id="8194" name="タイトル 1"/>
          <p:cNvSpPr>
            <a:spLocks noGrp="1"/>
          </p:cNvSpPr>
          <p:nvPr>
            <p:ph type="title"/>
          </p:nvPr>
        </p:nvSpPr>
        <p:spPr>
          <a:xfrm>
            <a:off x="345600" y="187200"/>
            <a:ext cx="5687520" cy="936000"/>
          </a:xfrm>
        </p:spPr>
        <p:txBody>
          <a:bodyPr/>
          <a:lstStyle/>
          <a:p>
            <a:r>
              <a:rPr lang="en-US" altLang="ja-JP" sz="4000" dirty="0"/>
              <a:t>FASTA</a:t>
            </a:r>
            <a:r>
              <a:rPr lang="ja-JP" altLang="en-US" sz="4000" dirty="0"/>
              <a:t>形式</a:t>
            </a:r>
            <a:r>
              <a:rPr lang="en-US" altLang="ja-JP" sz="4000" dirty="0"/>
              <a:t>6</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84</a:t>
            </a:fld>
            <a:endParaRPr kumimoji="0" lang="en-US" altLang="ja-JP">
              <a:latin typeface="Arial Black" pitchFamily="34" charset="0"/>
            </a:endParaRPr>
          </a:p>
        </p:txBody>
      </p:sp>
      <p:sp>
        <p:nvSpPr>
          <p:cNvPr id="12" name="Text Box 8">
            <a:extLst>
              <a:ext uri="{FF2B5EF4-FFF2-40B4-BE49-F238E27FC236}">
                <a16:creationId xmlns:a16="http://schemas.microsoft.com/office/drawing/2014/main" id="{116253A7-BE6B-493A-8071-21E1E93CAF09}"/>
              </a:ext>
            </a:extLst>
          </p:cNvPr>
          <p:cNvSpPr txBox="1">
            <a:spLocks noChangeArrowheads="1"/>
          </p:cNvSpPr>
          <p:nvPr/>
        </p:nvSpPr>
        <p:spPr bwMode="auto">
          <a:xfrm>
            <a:off x="5796172" y="46100"/>
            <a:ext cx="4053371" cy="341632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a:t>
            </a:r>
            <a:r>
              <a:rPr lang="en-US" altLang="ja-JP" dirty="0">
                <a:latin typeface="+mn-ea"/>
              </a:rPr>
              <a:t>description</a:t>
            </a:r>
            <a:r>
              <a:rPr lang="ja-JP" altLang="en-US" dirty="0">
                <a:latin typeface="+mn-ea"/>
              </a:rPr>
              <a:t>行の文字数は</a:t>
            </a:r>
            <a:r>
              <a:rPr lang="en-US" altLang="ja-JP" dirty="0">
                <a:latin typeface="+mn-ea"/>
              </a:rPr>
              <a:t>13</a:t>
            </a:r>
            <a:r>
              <a:rPr lang="ja-JP" altLang="en-US" dirty="0">
                <a:latin typeface="+mn-ea"/>
              </a:rPr>
              <a:t>、②塩基配列の文字数は</a:t>
            </a:r>
            <a:r>
              <a:rPr lang="en-US" altLang="ja-JP" dirty="0">
                <a:latin typeface="+mn-ea"/>
              </a:rPr>
              <a:t>12</a:t>
            </a:r>
            <a:r>
              <a:rPr lang="ja-JP" altLang="en-US" dirty="0">
                <a:latin typeface="+mn-ea"/>
              </a:rPr>
              <a:t>。</a:t>
            </a:r>
            <a:r>
              <a:rPr lang="en-US" altLang="ja-JP" dirty="0">
                <a:latin typeface="+mn-ea"/>
              </a:rPr>
              <a:t>1</a:t>
            </a:r>
            <a:r>
              <a:rPr lang="ja-JP" altLang="en-US" dirty="0">
                <a:latin typeface="+mn-ea"/>
              </a:rPr>
              <a:t>文字あたり</a:t>
            </a:r>
            <a:r>
              <a:rPr lang="en-US" altLang="ja-JP" dirty="0">
                <a:latin typeface="+mn-ea"/>
              </a:rPr>
              <a:t>1 byte</a:t>
            </a:r>
            <a:r>
              <a:rPr lang="ja-JP" altLang="en-US" dirty="0">
                <a:latin typeface="+mn-ea"/>
              </a:rPr>
              <a:t>と計算します。</a:t>
            </a:r>
            <a:r>
              <a:rPr lang="en-US" altLang="ja-JP" dirty="0">
                <a:latin typeface="+mn-ea"/>
              </a:rPr>
              <a:t>Windows</a:t>
            </a:r>
            <a:r>
              <a:rPr lang="ja-JP" altLang="en-US" dirty="0">
                <a:latin typeface="+mn-ea"/>
              </a:rPr>
              <a:t>の場合は</a:t>
            </a:r>
            <a:r>
              <a:rPr lang="en-US" altLang="ja-JP" dirty="0">
                <a:latin typeface="+mn-ea"/>
              </a:rPr>
              <a:t>1</a:t>
            </a:r>
            <a:r>
              <a:rPr lang="ja-JP" altLang="en-US" dirty="0">
                <a:latin typeface="+mn-ea"/>
              </a:rPr>
              <a:t>行あたりの改行コードに</a:t>
            </a:r>
            <a:r>
              <a:rPr lang="en-US" altLang="ja-JP" dirty="0">
                <a:latin typeface="+mn-ea"/>
              </a:rPr>
              <a:t>2 bytes</a:t>
            </a:r>
            <a:r>
              <a:rPr lang="ja-JP" altLang="en-US" dirty="0">
                <a:latin typeface="+mn-ea"/>
              </a:rPr>
              <a:t>分使いますので、③</a:t>
            </a:r>
            <a:r>
              <a:rPr lang="en-US" altLang="ja-JP" dirty="0">
                <a:latin typeface="+mn-ea"/>
              </a:rPr>
              <a:t>(13 +12 + 2 + 2) = 29 bytes</a:t>
            </a:r>
            <a:r>
              <a:rPr lang="ja-JP" altLang="en-US" dirty="0">
                <a:latin typeface="+mn-ea"/>
              </a:rPr>
              <a:t>という風になります。ゲノム情報の場合は、②の塩基配列情報のほうが圧倒的に①</a:t>
            </a:r>
            <a:r>
              <a:rPr lang="en-US" altLang="ja-JP" dirty="0">
                <a:latin typeface="+mn-ea"/>
              </a:rPr>
              <a:t>description</a:t>
            </a:r>
            <a:r>
              <a:rPr lang="ja-JP" altLang="en-US" dirty="0">
                <a:latin typeface="+mn-ea"/>
              </a:rPr>
              <a:t>行の情報よりも多いので、③</a:t>
            </a:r>
            <a:r>
              <a:rPr lang="ja-JP" altLang="en-US" dirty="0">
                <a:solidFill>
                  <a:srgbClr val="FF0000"/>
                </a:solidFill>
                <a:latin typeface="+mn-ea"/>
              </a:rPr>
              <a:t>「ファイルサイズ ≒ ゲノムサイズ」と解釈する場合が多い</a:t>
            </a:r>
            <a:r>
              <a:rPr lang="ja-JP" altLang="en-US" dirty="0">
                <a:latin typeface="+mn-ea"/>
              </a:rPr>
              <a:t>です。実際、ヒトゲノムは</a:t>
            </a:r>
            <a:r>
              <a:rPr lang="en-US" altLang="ja-JP" dirty="0">
                <a:latin typeface="+mn-ea"/>
              </a:rPr>
              <a:t>30</a:t>
            </a:r>
            <a:r>
              <a:rPr lang="ja-JP" altLang="en-US" dirty="0">
                <a:latin typeface="+mn-ea"/>
              </a:rPr>
              <a:t>億塩基対と言われますが、そのファイルサイズは約</a:t>
            </a:r>
            <a:r>
              <a:rPr lang="en-US" altLang="ja-JP" dirty="0">
                <a:latin typeface="+mn-ea"/>
              </a:rPr>
              <a:t>3GB</a:t>
            </a:r>
            <a:r>
              <a:rPr lang="ja-JP" altLang="en-US" dirty="0">
                <a:latin typeface="+mn-ea"/>
              </a:rPr>
              <a:t>です。</a:t>
            </a:r>
            <a:endParaRPr lang="en-US" altLang="ja-JP" dirty="0">
              <a:latin typeface="+mn-ea"/>
            </a:endParaRPr>
          </a:p>
        </p:txBody>
      </p:sp>
      <p:grpSp>
        <p:nvGrpSpPr>
          <p:cNvPr id="38" name="グループ化 22">
            <a:extLst>
              <a:ext uri="{FF2B5EF4-FFF2-40B4-BE49-F238E27FC236}">
                <a16:creationId xmlns:a16="http://schemas.microsoft.com/office/drawing/2014/main" id="{28520B4C-14F5-4A48-BEC0-ADF476F179E8}"/>
              </a:ext>
            </a:extLst>
          </p:cNvPr>
          <p:cNvGrpSpPr>
            <a:grpSpLocks/>
          </p:cNvGrpSpPr>
          <p:nvPr/>
        </p:nvGrpSpPr>
        <p:grpSpPr bwMode="auto">
          <a:xfrm>
            <a:off x="8521200" y="4427998"/>
            <a:ext cx="647700" cy="369332"/>
            <a:chOff x="8113143" y="5184000"/>
            <a:chExt cx="647700" cy="370367"/>
          </a:xfrm>
        </p:grpSpPr>
        <p:sp>
          <p:nvSpPr>
            <p:cNvPr id="39" name="下矢印 23">
              <a:extLst>
                <a:ext uri="{FF2B5EF4-FFF2-40B4-BE49-F238E27FC236}">
                  <a16:creationId xmlns:a16="http://schemas.microsoft.com/office/drawing/2014/main" id="{6F9E6B46-A057-4DE3-BE5A-6DE61594B139}"/>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0" name="テキスト ボックス 24">
              <a:extLst>
                <a:ext uri="{FF2B5EF4-FFF2-40B4-BE49-F238E27FC236}">
                  <a16:creationId xmlns:a16="http://schemas.microsoft.com/office/drawing/2014/main" id="{07ADD41D-2C07-4BB2-84E6-ACB9CFEE736E}"/>
                </a:ext>
              </a:extLst>
            </p:cNvPr>
            <p:cNvSpPr txBox="1">
              <a:spLocks noChangeArrowheads="1"/>
            </p:cNvSpPr>
            <p:nvPr/>
          </p:nvSpPr>
          <p:spPr bwMode="auto">
            <a:xfrm>
              <a:off x="8244000" y="5184000"/>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
        <p:nvSpPr>
          <p:cNvPr id="18" name="テキスト ボックス 17">
            <a:extLst>
              <a:ext uri="{FF2B5EF4-FFF2-40B4-BE49-F238E27FC236}">
                <a16:creationId xmlns:a16="http://schemas.microsoft.com/office/drawing/2014/main" id="{4845E9A7-06E9-400C-B6D7-742C666434A6}"/>
              </a:ext>
            </a:extLst>
          </p:cNvPr>
          <p:cNvSpPr txBox="1">
            <a:spLocks noChangeArrowheads="1"/>
          </p:cNvSpPr>
          <p:nvPr/>
        </p:nvSpPr>
        <p:spPr bwMode="auto">
          <a:xfrm>
            <a:off x="4527938"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grpSp>
        <p:nvGrpSpPr>
          <p:cNvPr id="19" name="グループ化 19">
            <a:extLst>
              <a:ext uri="{FF2B5EF4-FFF2-40B4-BE49-F238E27FC236}">
                <a16:creationId xmlns:a16="http://schemas.microsoft.com/office/drawing/2014/main" id="{6C3F9B6D-AABA-4C57-9A00-B4D4C8C8B607}"/>
              </a:ext>
            </a:extLst>
          </p:cNvPr>
          <p:cNvGrpSpPr>
            <a:grpSpLocks/>
          </p:cNvGrpSpPr>
          <p:nvPr/>
        </p:nvGrpSpPr>
        <p:grpSpPr bwMode="auto">
          <a:xfrm>
            <a:off x="1927325" y="2250000"/>
            <a:ext cx="433387" cy="647700"/>
            <a:chOff x="9008376" y="4278533"/>
            <a:chExt cx="432048" cy="647700"/>
          </a:xfrm>
        </p:grpSpPr>
        <p:sp>
          <p:nvSpPr>
            <p:cNvPr id="20" name="下矢印 20">
              <a:extLst>
                <a:ext uri="{FF2B5EF4-FFF2-40B4-BE49-F238E27FC236}">
                  <a16:creationId xmlns:a16="http://schemas.microsoft.com/office/drawing/2014/main" id="{A0F51340-0A30-497D-9657-A2BDED90AB4C}"/>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1">
              <a:extLst>
                <a:ext uri="{FF2B5EF4-FFF2-40B4-BE49-F238E27FC236}">
                  <a16:creationId xmlns:a16="http://schemas.microsoft.com/office/drawing/2014/main" id="{8E0065E7-8BA1-495E-8BEB-C32355EFBEE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24" name="グループ化 10">
            <a:extLst>
              <a:ext uri="{FF2B5EF4-FFF2-40B4-BE49-F238E27FC236}">
                <a16:creationId xmlns:a16="http://schemas.microsoft.com/office/drawing/2014/main" id="{B3C4AA8F-8AB1-473F-9295-382AED5C46BE}"/>
              </a:ext>
            </a:extLst>
          </p:cNvPr>
          <p:cNvGrpSpPr>
            <a:grpSpLocks/>
          </p:cNvGrpSpPr>
          <p:nvPr/>
        </p:nvGrpSpPr>
        <p:grpSpPr bwMode="auto">
          <a:xfrm>
            <a:off x="180000" y="2059531"/>
            <a:ext cx="431800" cy="647700"/>
            <a:chOff x="352800" y="1453919"/>
            <a:chExt cx="432048" cy="647700"/>
          </a:xfrm>
        </p:grpSpPr>
        <p:sp>
          <p:nvSpPr>
            <p:cNvPr id="25" name="下矢印 11">
              <a:extLst>
                <a:ext uri="{FF2B5EF4-FFF2-40B4-BE49-F238E27FC236}">
                  <a16:creationId xmlns:a16="http://schemas.microsoft.com/office/drawing/2014/main" id="{4A1FAF25-E640-46E7-AE21-2B4E9F87BC9A}"/>
                </a:ext>
              </a:extLst>
            </p:cNvPr>
            <p:cNvSpPr>
              <a:spLocks noChangeArrowheads="1"/>
            </p:cNvSpPr>
            <p:nvPr/>
          </p:nvSpPr>
          <p:spPr bwMode="auto">
            <a:xfrm rot="-5400000">
              <a:off x="252000" y="16341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12">
              <a:extLst>
                <a:ext uri="{FF2B5EF4-FFF2-40B4-BE49-F238E27FC236}">
                  <a16:creationId xmlns:a16="http://schemas.microsoft.com/office/drawing/2014/main" id="{8B5B0DD7-6D9F-456C-BBEF-AB79175E9685}"/>
                </a:ext>
              </a:extLst>
            </p:cNvPr>
            <p:cNvSpPr txBox="1">
              <a:spLocks noChangeArrowheads="1"/>
            </p:cNvSpPr>
            <p:nvPr/>
          </p:nvSpPr>
          <p:spPr bwMode="auto">
            <a:xfrm>
              <a:off x="352800" y="15873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p>
          </p:txBody>
        </p:sp>
      </p:grpSp>
    </p:spTree>
    <p:extLst>
      <p:ext uri="{BB962C8B-B14F-4D97-AF65-F5344CB8AC3E}">
        <p14:creationId xmlns:p14="http://schemas.microsoft.com/office/powerpoint/2010/main" val="42236779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C18AD24-1002-424C-A7D8-64B4E66964A0}"/>
              </a:ext>
            </a:extLst>
          </p:cNvPr>
          <p:cNvPicPr>
            <a:picLocks noChangeAspect="1"/>
          </p:cNvPicPr>
          <p:nvPr/>
        </p:nvPicPr>
        <p:blipFill>
          <a:blip r:embed="rId3"/>
          <a:stretch>
            <a:fillRect/>
          </a:stretch>
        </p:blipFill>
        <p:spPr>
          <a:xfrm>
            <a:off x="36000" y="936000"/>
            <a:ext cx="9391650" cy="5381625"/>
          </a:xfrm>
          <a:prstGeom prst="rect">
            <a:avLst/>
          </a:prstGeom>
        </p:spPr>
      </p:pic>
      <p:sp>
        <p:nvSpPr>
          <p:cNvPr id="8194" name="タイトル 1"/>
          <p:cNvSpPr>
            <a:spLocks noGrp="1"/>
          </p:cNvSpPr>
          <p:nvPr>
            <p:ph type="title"/>
          </p:nvPr>
        </p:nvSpPr>
        <p:spPr>
          <a:xfrm>
            <a:off x="345600" y="187200"/>
            <a:ext cx="5687520" cy="936000"/>
          </a:xfrm>
        </p:spPr>
        <p:txBody>
          <a:bodyPr/>
          <a:lstStyle/>
          <a:p>
            <a:r>
              <a:rPr lang="en-US" altLang="ja-JP" sz="4000" dirty="0"/>
              <a:t>FASTA</a:t>
            </a:r>
            <a:r>
              <a:rPr lang="ja-JP" altLang="en-US" sz="4000" dirty="0"/>
              <a:t>形式</a:t>
            </a:r>
            <a:r>
              <a:rPr lang="en-US" altLang="ja-JP" sz="4000" dirty="0"/>
              <a:t>7</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85</a:t>
            </a:fld>
            <a:endParaRPr kumimoji="0" lang="en-US" altLang="ja-JP">
              <a:latin typeface="Arial Black" pitchFamily="34" charset="0"/>
            </a:endParaRPr>
          </a:p>
        </p:txBody>
      </p:sp>
      <p:sp>
        <p:nvSpPr>
          <p:cNvPr id="12" name="Text Box 8">
            <a:extLst>
              <a:ext uri="{FF2B5EF4-FFF2-40B4-BE49-F238E27FC236}">
                <a16:creationId xmlns:a16="http://schemas.microsoft.com/office/drawing/2014/main" id="{116253A7-BE6B-493A-8071-21E1E93CAF09}"/>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赤枠が</a:t>
            </a:r>
            <a:r>
              <a:rPr lang="en-US" altLang="ja-JP" dirty="0">
                <a:latin typeface="+mn-ea"/>
              </a:rPr>
              <a:t>R</a:t>
            </a:r>
            <a:r>
              <a:rPr lang="ja-JP" altLang="en-US" dirty="0">
                <a:latin typeface="+mn-ea"/>
              </a:rPr>
              <a:t>のエディタ画面。①</a:t>
            </a:r>
            <a:r>
              <a:rPr lang="en-US" altLang="ja-JP" dirty="0">
                <a:latin typeface="+mn-ea"/>
              </a:rPr>
              <a:t>×</a:t>
            </a:r>
            <a:r>
              <a:rPr lang="ja-JP" altLang="en-US" dirty="0">
                <a:latin typeface="+mn-ea"/>
              </a:rPr>
              <a:t>を押して編集を終了させると</a:t>
            </a:r>
            <a:r>
              <a:rPr lang="en-US" altLang="ja-JP" dirty="0">
                <a:latin typeface="+mn-ea"/>
              </a:rPr>
              <a:t>…</a:t>
            </a:r>
          </a:p>
        </p:txBody>
      </p:sp>
      <p:grpSp>
        <p:nvGrpSpPr>
          <p:cNvPr id="17" name="グループ化 19">
            <a:extLst>
              <a:ext uri="{FF2B5EF4-FFF2-40B4-BE49-F238E27FC236}">
                <a16:creationId xmlns:a16="http://schemas.microsoft.com/office/drawing/2014/main" id="{84D3A881-AA9B-4E2D-A97D-FB1D023B4C08}"/>
              </a:ext>
            </a:extLst>
          </p:cNvPr>
          <p:cNvGrpSpPr>
            <a:grpSpLocks/>
          </p:cNvGrpSpPr>
          <p:nvPr/>
        </p:nvGrpSpPr>
        <p:grpSpPr bwMode="auto">
          <a:xfrm>
            <a:off x="1152000" y="1628800"/>
            <a:ext cx="433387" cy="647700"/>
            <a:chOff x="9008376" y="4278533"/>
            <a:chExt cx="432048" cy="647700"/>
          </a:xfrm>
        </p:grpSpPr>
        <p:sp>
          <p:nvSpPr>
            <p:cNvPr id="22" name="下矢印 20">
              <a:extLst>
                <a:ext uri="{FF2B5EF4-FFF2-40B4-BE49-F238E27FC236}">
                  <a16:creationId xmlns:a16="http://schemas.microsoft.com/office/drawing/2014/main" id="{099D477D-4575-46A8-8D8E-CF03673DB91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1">
              <a:extLst>
                <a:ext uri="{FF2B5EF4-FFF2-40B4-BE49-F238E27FC236}">
                  <a16:creationId xmlns:a16="http://schemas.microsoft.com/office/drawing/2014/main" id="{8059B5BB-DBBA-4F2C-BBEC-6862C53F479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27" name="正方形/長方形 26">
            <a:extLst>
              <a:ext uri="{FF2B5EF4-FFF2-40B4-BE49-F238E27FC236}">
                <a16:creationId xmlns:a16="http://schemas.microsoft.com/office/drawing/2014/main" id="{9FAAF608-7B5F-4C91-9690-0644067B0443}"/>
              </a:ext>
            </a:extLst>
          </p:cNvPr>
          <p:cNvSpPr/>
          <p:nvPr/>
        </p:nvSpPr>
        <p:spPr>
          <a:xfrm>
            <a:off x="128464" y="1844824"/>
            <a:ext cx="6048672" cy="1980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9096203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2B0E8F2-681E-4F03-BF5D-24EBE9275F2A}"/>
              </a:ext>
            </a:extLst>
          </p:cNvPr>
          <p:cNvPicPr>
            <a:picLocks noChangeAspect="1"/>
          </p:cNvPicPr>
          <p:nvPr/>
        </p:nvPicPr>
        <p:blipFill>
          <a:blip r:embed="rId3"/>
          <a:stretch>
            <a:fillRect/>
          </a:stretch>
        </p:blipFill>
        <p:spPr>
          <a:xfrm>
            <a:off x="36000" y="936000"/>
            <a:ext cx="9391650" cy="5381625"/>
          </a:xfrm>
          <a:prstGeom prst="rect">
            <a:avLst/>
          </a:prstGeom>
        </p:spPr>
      </p:pic>
      <p:sp>
        <p:nvSpPr>
          <p:cNvPr id="8194" name="タイトル 1"/>
          <p:cNvSpPr>
            <a:spLocks noGrp="1"/>
          </p:cNvSpPr>
          <p:nvPr>
            <p:ph type="title"/>
          </p:nvPr>
        </p:nvSpPr>
        <p:spPr>
          <a:xfrm>
            <a:off x="345600" y="187200"/>
            <a:ext cx="5687520" cy="936000"/>
          </a:xfrm>
        </p:spPr>
        <p:txBody>
          <a:bodyPr/>
          <a:lstStyle/>
          <a:p>
            <a:r>
              <a:rPr lang="en-US" altLang="ja-JP" sz="4000" dirty="0"/>
              <a:t>FASTA</a:t>
            </a:r>
            <a:r>
              <a:rPr lang="ja-JP" altLang="en-US" sz="4000" dirty="0"/>
              <a:t>形式</a:t>
            </a:r>
            <a:r>
              <a:rPr lang="en-US" altLang="ja-JP" sz="4000" dirty="0"/>
              <a:t>8</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86</a:t>
            </a:fld>
            <a:endParaRPr kumimoji="0" lang="en-US" altLang="ja-JP">
              <a:latin typeface="Arial Black" pitchFamily="34" charset="0"/>
            </a:endParaRPr>
          </a:p>
        </p:txBody>
      </p:sp>
      <p:sp>
        <p:nvSpPr>
          <p:cNvPr id="12" name="Text Box 8">
            <a:extLst>
              <a:ext uri="{FF2B5EF4-FFF2-40B4-BE49-F238E27FC236}">
                <a16:creationId xmlns:a16="http://schemas.microsoft.com/office/drawing/2014/main" id="{116253A7-BE6B-493A-8071-21E1E93CAF09}"/>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赤枠が</a:t>
            </a:r>
            <a:r>
              <a:rPr lang="en-US" altLang="ja-JP" dirty="0">
                <a:solidFill>
                  <a:schemeClr val="bg1">
                    <a:lumMod val="50000"/>
                  </a:schemeClr>
                </a:solidFill>
                <a:latin typeface="+mn-ea"/>
              </a:rPr>
              <a:t>R</a:t>
            </a:r>
            <a:r>
              <a:rPr lang="ja-JP" altLang="en-US" dirty="0">
                <a:solidFill>
                  <a:schemeClr val="bg1">
                    <a:lumMod val="50000"/>
                  </a:schemeClr>
                </a:solidFill>
                <a:latin typeface="+mn-ea"/>
              </a:rPr>
              <a:t>のエディタ画面。①</a:t>
            </a:r>
            <a:r>
              <a:rPr lang="en-US" altLang="ja-JP" dirty="0">
                <a:solidFill>
                  <a:schemeClr val="bg1">
                    <a:lumMod val="50000"/>
                  </a:schemeClr>
                </a:solidFill>
                <a:latin typeface="+mn-ea"/>
              </a:rPr>
              <a:t>×</a:t>
            </a:r>
            <a:r>
              <a:rPr lang="ja-JP" altLang="en-US" dirty="0">
                <a:solidFill>
                  <a:schemeClr val="bg1">
                    <a:lumMod val="50000"/>
                  </a:schemeClr>
                </a:solidFill>
                <a:latin typeface="+mn-ea"/>
              </a:rPr>
              <a:t>を押して編集を終了させると、</a:t>
            </a:r>
            <a:r>
              <a:rPr lang="ja-JP" altLang="en-US" dirty="0">
                <a:latin typeface="+mn-ea"/>
              </a:rPr>
              <a:t>こんな感じになります。</a:t>
            </a:r>
            <a:endParaRPr lang="en-US" altLang="ja-JP" dirty="0">
              <a:latin typeface="+mn-ea"/>
            </a:endParaRPr>
          </a:p>
        </p:txBody>
      </p:sp>
    </p:spTree>
    <p:extLst>
      <p:ext uri="{BB962C8B-B14F-4D97-AF65-F5344CB8AC3E}">
        <p14:creationId xmlns:p14="http://schemas.microsoft.com/office/powerpoint/2010/main" val="31198093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813544" cy="4365208"/>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dirty="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見栄えの統一、終了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枠の幅、電卓的な利用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計算の中断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項目と例題、入力ファイルの保存</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作業ディレクトリの変更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dirty="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dirty="0"/>
              <a:t>コピペ実行</a:t>
            </a:r>
            <a:r>
              <a:rPr lang="ja-JP" altLang="en-US" sz="2000" dirty="0">
                <a:solidFill>
                  <a:schemeClr val="bg1">
                    <a:lumMod val="50000"/>
                  </a:schemeClr>
                </a:solidFill>
              </a:rPr>
              <a:t>、出力ファイルの確認、</a:t>
            </a:r>
            <a:r>
              <a:rPr lang="en-US" altLang="ja-JP" sz="2000" dirty="0">
                <a:solidFill>
                  <a:schemeClr val="bg1">
                    <a:lumMod val="50000"/>
                  </a:schemeClr>
                </a:solidFill>
              </a:rPr>
              <a:t>Environment</a:t>
            </a:r>
            <a:r>
              <a:rPr lang="ja-JP" altLang="en-US" sz="2000" dirty="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en-US" altLang="ja-JP" sz="2000" dirty="0">
                <a:solidFill>
                  <a:schemeClr val="bg1">
                    <a:lumMod val="50000"/>
                  </a:schemeClr>
                </a:solidFill>
              </a:rPr>
              <a:t>Win</a:t>
            </a:r>
            <a:r>
              <a:rPr lang="ja-JP" altLang="en-US" sz="2000" dirty="0">
                <a:solidFill>
                  <a:schemeClr val="bg1">
                    <a:lumMod val="50000"/>
                  </a:schemeClr>
                </a:solidFill>
              </a:rPr>
              <a:t>ユーザ向け注意点、応用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87</a:t>
            </a:fld>
            <a:endParaRPr kumimoji="0" lang="en-US" altLang="ja-JP">
              <a:latin typeface="Arial Black" pitchFamily="34" charset="0"/>
            </a:endParaRPr>
          </a:p>
        </p:txBody>
      </p:sp>
    </p:spTree>
    <p:extLst>
      <p:ext uri="{BB962C8B-B14F-4D97-AF65-F5344CB8AC3E}">
        <p14:creationId xmlns:p14="http://schemas.microsoft.com/office/powerpoint/2010/main" val="14879170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4C93F30C-3663-4E71-BFE0-502BBA3CA894}"/>
              </a:ext>
            </a:extLst>
          </p:cNvPr>
          <p:cNvPicPr>
            <a:picLocks noChangeAspect="1"/>
          </p:cNvPicPr>
          <p:nvPr/>
        </p:nvPicPr>
        <p:blipFill>
          <a:blip r:embed="rId2"/>
          <a:stretch>
            <a:fillRect/>
          </a:stretch>
        </p:blipFill>
        <p:spPr>
          <a:xfrm>
            <a:off x="36005" y="936006"/>
            <a:ext cx="7634287" cy="5840730"/>
          </a:xfrm>
          <a:prstGeom prst="rect">
            <a:avLst/>
          </a:prstGeom>
        </p:spPr>
      </p:pic>
      <p:sp>
        <p:nvSpPr>
          <p:cNvPr id="47106" name="タイトル 1"/>
          <p:cNvSpPr>
            <a:spLocks noGrp="1"/>
          </p:cNvSpPr>
          <p:nvPr>
            <p:ph type="title"/>
          </p:nvPr>
        </p:nvSpPr>
        <p:spPr>
          <a:xfrm>
            <a:off x="345600" y="187200"/>
            <a:ext cx="8915400" cy="936000"/>
          </a:xfrm>
        </p:spPr>
        <p:txBody>
          <a:bodyPr/>
          <a:lstStyle/>
          <a:p>
            <a:r>
              <a:rPr lang="ja-JP" altLang="en-US" sz="4000" dirty="0"/>
              <a:t>コピペ実行</a:t>
            </a:r>
            <a:r>
              <a:rPr lang="en-US" altLang="ja-JP" sz="4000" dirty="0"/>
              <a:t>1</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88</a:t>
            </a:fld>
            <a:endParaRPr kumimoji="0" lang="en-US" altLang="ja-JP" sz="1200">
              <a:latin typeface="Arial Black" panose="020B0A04020102020204" pitchFamily="34" charset="0"/>
            </a:endParaRPr>
          </a:p>
        </p:txBody>
      </p:sp>
      <p:sp>
        <p:nvSpPr>
          <p:cNvPr id="29" name="Text Box 8">
            <a:extLst>
              <a:ext uri="{FF2B5EF4-FFF2-40B4-BE49-F238E27FC236}">
                <a16:creationId xmlns:a16="http://schemas.microsoft.com/office/drawing/2014/main" id="{FF62EAC5-F479-4395-9A40-DA032573D54D}"/>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t>おさらい。①この項目は、塩基配列のファイルを入力として読み込んで、指定した範囲の配列を切り出して、別のファイルに出力するスクリプトです。②例題</a:t>
            </a:r>
            <a:r>
              <a:rPr lang="en-US" altLang="ja-JP" dirty="0"/>
              <a:t>1</a:t>
            </a:r>
            <a:r>
              <a:rPr lang="ja-JP" altLang="en-US" dirty="0"/>
              <a:t>は、</a:t>
            </a:r>
            <a:r>
              <a:rPr lang="ja-JP" altLang="en-US" dirty="0">
                <a:latin typeface="+mn-ea"/>
              </a:rPr>
              <a:t>さきほど</a:t>
            </a:r>
            <a:r>
              <a:rPr lang="en-US" altLang="ja-JP" dirty="0">
                <a:latin typeface="+mn-ea"/>
              </a:rPr>
              <a:t>description</a:t>
            </a:r>
            <a:r>
              <a:rPr lang="ja-JP" altLang="en-US" dirty="0">
                <a:latin typeface="+mn-ea"/>
              </a:rPr>
              <a:t>行部分を変更した③</a:t>
            </a:r>
            <a:r>
              <a:rPr lang="en-US" altLang="ja-JP" dirty="0">
                <a:solidFill>
                  <a:srgbClr val="669900"/>
                </a:solidFill>
                <a:latin typeface="+mn-ea"/>
              </a:rPr>
              <a:t>sample1.fasta</a:t>
            </a:r>
            <a:r>
              <a:rPr lang="ja-JP" altLang="en-US" dirty="0">
                <a:latin typeface="+mn-ea"/>
              </a:rPr>
              <a:t>を入力として</a:t>
            </a:r>
            <a:r>
              <a:rPr lang="en-US" altLang="ja-JP" dirty="0">
                <a:latin typeface="+mn-ea"/>
              </a:rPr>
              <a:t>…</a:t>
            </a:r>
            <a:endParaRPr lang="ja-JP" altLang="en-US" dirty="0">
              <a:latin typeface="+mn-ea"/>
            </a:endParaRPr>
          </a:p>
        </p:txBody>
      </p:sp>
      <p:grpSp>
        <p:nvGrpSpPr>
          <p:cNvPr id="15" name="グループ化 19">
            <a:extLst>
              <a:ext uri="{FF2B5EF4-FFF2-40B4-BE49-F238E27FC236}">
                <a16:creationId xmlns:a16="http://schemas.microsoft.com/office/drawing/2014/main" id="{6E385A5B-F60E-42EB-B97C-5997D1470D46}"/>
              </a:ext>
            </a:extLst>
          </p:cNvPr>
          <p:cNvGrpSpPr>
            <a:grpSpLocks/>
          </p:cNvGrpSpPr>
          <p:nvPr/>
        </p:nvGrpSpPr>
        <p:grpSpPr bwMode="auto">
          <a:xfrm>
            <a:off x="1921156" y="3142800"/>
            <a:ext cx="433387" cy="647700"/>
            <a:chOff x="9008376" y="4278533"/>
            <a:chExt cx="432048" cy="647700"/>
          </a:xfrm>
        </p:grpSpPr>
        <p:sp>
          <p:nvSpPr>
            <p:cNvPr id="20" name="下矢印 20">
              <a:extLst>
                <a:ext uri="{FF2B5EF4-FFF2-40B4-BE49-F238E27FC236}">
                  <a16:creationId xmlns:a16="http://schemas.microsoft.com/office/drawing/2014/main" id="{AF727BB8-E917-4CBB-803D-AB2A65C5326C}"/>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1">
              <a:extLst>
                <a:ext uri="{FF2B5EF4-FFF2-40B4-BE49-F238E27FC236}">
                  <a16:creationId xmlns:a16="http://schemas.microsoft.com/office/drawing/2014/main" id="{1EB96AED-7063-454D-996D-1FF51F849912}"/>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22" name="グループ化 1">
            <a:extLst>
              <a:ext uri="{FF2B5EF4-FFF2-40B4-BE49-F238E27FC236}">
                <a16:creationId xmlns:a16="http://schemas.microsoft.com/office/drawing/2014/main" id="{7E22427E-76FE-4789-B606-79F99797C46C}"/>
              </a:ext>
            </a:extLst>
          </p:cNvPr>
          <p:cNvGrpSpPr>
            <a:grpSpLocks/>
          </p:cNvGrpSpPr>
          <p:nvPr/>
        </p:nvGrpSpPr>
        <p:grpSpPr bwMode="auto">
          <a:xfrm>
            <a:off x="252000" y="2502000"/>
            <a:ext cx="415498" cy="647700"/>
            <a:chOff x="8946000" y="4620357"/>
            <a:chExt cx="415497" cy="647700"/>
          </a:xfrm>
        </p:grpSpPr>
        <p:sp>
          <p:nvSpPr>
            <p:cNvPr id="23" name="下矢印 31">
              <a:extLst>
                <a:ext uri="{FF2B5EF4-FFF2-40B4-BE49-F238E27FC236}">
                  <a16:creationId xmlns:a16="http://schemas.microsoft.com/office/drawing/2014/main" id="{3FC97852-30C1-4E64-BBDB-20DC99F4B512}"/>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正方形/長方形 1">
              <a:extLst>
                <a:ext uri="{FF2B5EF4-FFF2-40B4-BE49-F238E27FC236}">
                  <a16:creationId xmlns:a16="http://schemas.microsoft.com/office/drawing/2014/main" id="{77F0B2B0-D349-4CB6-80BD-C46691C0A701}"/>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25" name="グループ化 19">
            <a:extLst>
              <a:ext uri="{FF2B5EF4-FFF2-40B4-BE49-F238E27FC236}">
                <a16:creationId xmlns:a16="http://schemas.microsoft.com/office/drawing/2014/main" id="{EFF1E6FB-A621-4102-B143-983634EA2B6D}"/>
              </a:ext>
            </a:extLst>
          </p:cNvPr>
          <p:cNvGrpSpPr>
            <a:grpSpLocks/>
          </p:cNvGrpSpPr>
          <p:nvPr/>
        </p:nvGrpSpPr>
        <p:grpSpPr bwMode="auto">
          <a:xfrm>
            <a:off x="5112000" y="1418400"/>
            <a:ext cx="433387" cy="647700"/>
            <a:chOff x="9008376" y="4278533"/>
            <a:chExt cx="432048" cy="647700"/>
          </a:xfrm>
        </p:grpSpPr>
        <p:sp>
          <p:nvSpPr>
            <p:cNvPr id="30" name="下矢印 20">
              <a:extLst>
                <a:ext uri="{FF2B5EF4-FFF2-40B4-BE49-F238E27FC236}">
                  <a16:creationId xmlns:a16="http://schemas.microsoft.com/office/drawing/2014/main" id="{D8A28721-61F5-4AEA-94CB-7E3FC6F080C9}"/>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テキスト ボックス 21">
              <a:extLst>
                <a:ext uri="{FF2B5EF4-FFF2-40B4-BE49-F238E27FC236}">
                  <a16:creationId xmlns:a16="http://schemas.microsoft.com/office/drawing/2014/main" id="{87939F76-1002-4549-BEE0-7600460B651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27532379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4C93F30C-3663-4E71-BFE0-502BBA3CA894}"/>
              </a:ext>
            </a:extLst>
          </p:cNvPr>
          <p:cNvPicPr>
            <a:picLocks noChangeAspect="1"/>
          </p:cNvPicPr>
          <p:nvPr/>
        </p:nvPicPr>
        <p:blipFill>
          <a:blip r:embed="rId2"/>
          <a:stretch>
            <a:fillRect/>
          </a:stretch>
        </p:blipFill>
        <p:spPr>
          <a:xfrm>
            <a:off x="36005" y="936006"/>
            <a:ext cx="7634287" cy="5840730"/>
          </a:xfrm>
          <a:prstGeom prst="rect">
            <a:avLst/>
          </a:prstGeom>
        </p:spPr>
      </p:pic>
      <p:sp>
        <p:nvSpPr>
          <p:cNvPr id="47106" name="タイトル 1"/>
          <p:cNvSpPr>
            <a:spLocks noGrp="1"/>
          </p:cNvSpPr>
          <p:nvPr>
            <p:ph type="title"/>
          </p:nvPr>
        </p:nvSpPr>
        <p:spPr>
          <a:xfrm>
            <a:off x="345600" y="187200"/>
            <a:ext cx="8915400" cy="936000"/>
          </a:xfrm>
        </p:spPr>
        <p:txBody>
          <a:bodyPr/>
          <a:lstStyle/>
          <a:p>
            <a:r>
              <a:rPr lang="ja-JP" altLang="en-US" sz="4000" dirty="0"/>
              <a:t>コピペ実行</a:t>
            </a:r>
            <a:r>
              <a:rPr lang="en-US" altLang="ja-JP" sz="4000" dirty="0"/>
              <a:t>2</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89</a:t>
            </a:fld>
            <a:endParaRPr kumimoji="0" lang="en-US" altLang="ja-JP" sz="1200">
              <a:latin typeface="Arial Black" panose="020B0A04020102020204" pitchFamily="34" charset="0"/>
            </a:endParaRPr>
          </a:p>
        </p:txBody>
      </p:sp>
      <p:sp>
        <p:nvSpPr>
          <p:cNvPr id="29" name="Text Box 8">
            <a:extLst>
              <a:ext uri="{FF2B5EF4-FFF2-40B4-BE49-F238E27FC236}">
                <a16:creationId xmlns:a16="http://schemas.microsoft.com/office/drawing/2014/main" id="{FF62EAC5-F479-4395-9A40-DA032573D54D}"/>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rPr>
              <a:t>おさらい。①この項目は、塩基配列のファイルを入力として読み込んで、指定した範囲の配列を切り出して、別のファイルに出力するスクリプトです。②例題</a:t>
            </a:r>
            <a:r>
              <a:rPr lang="en-US" altLang="ja-JP" dirty="0">
                <a:solidFill>
                  <a:schemeClr val="bg1">
                    <a:lumMod val="50000"/>
                  </a:schemeClr>
                </a:solidFill>
              </a:rPr>
              <a:t>1</a:t>
            </a:r>
            <a:r>
              <a:rPr lang="ja-JP" altLang="en-US" dirty="0">
                <a:solidFill>
                  <a:schemeClr val="bg1">
                    <a:lumMod val="50000"/>
                  </a:schemeClr>
                </a:solidFill>
              </a:rPr>
              <a:t>は、</a:t>
            </a:r>
            <a:r>
              <a:rPr lang="ja-JP" altLang="en-US" dirty="0">
                <a:solidFill>
                  <a:schemeClr val="bg1">
                    <a:lumMod val="50000"/>
                  </a:schemeClr>
                </a:solidFill>
                <a:latin typeface="+mn-ea"/>
              </a:rPr>
              <a:t>さきほど</a:t>
            </a:r>
            <a:r>
              <a:rPr lang="en-US" altLang="ja-JP" dirty="0">
                <a:solidFill>
                  <a:schemeClr val="bg1">
                    <a:lumMod val="50000"/>
                  </a:schemeClr>
                </a:solidFill>
                <a:latin typeface="+mn-ea"/>
              </a:rPr>
              <a:t>description</a:t>
            </a:r>
            <a:r>
              <a:rPr lang="ja-JP" altLang="en-US" dirty="0">
                <a:solidFill>
                  <a:schemeClr val="bg1">
                    <a:lumMod val="50000"/>
                  </a:schemeClr>
                </a:solidFill>
                <a:latin typeface="+mn-ea"/>
              </a:rPr>
              <a:t>行部分を変更した③</a:t>
            </a:r>
            <a:r>
              <a:rPr lang="en-US" altLang="ja-JP" dirty="0">
                <a:solidFill>
                  <a:schemeClr val="bg1">
                    <a:lumMod val="50000"/>
                  </a:schemeClr>
                </a:solidFill>
                <a:latin typeface="+mn-ea"/>
              </a:rPr>
              <a:t>sample1.fasta</a:t>
            </a:r>
            <a:r>
              <a:rPr lang="ja-JP" altLang="en-US" dirty="0">
                <a:solidFill>
                  <a:schemeClr val="bg1">
                    <a:lumMod val="50000"/>
                  </a:schemeClr>
                </a:solidFill>
                <a:latin typeface="+mn-ea"/>
              </a:rPr>
              <a:t>を入力として、</a:t>
            </a:r>
            <a:r>
              <a:rPr lang="ja-JP" altLang="en-US" dirty="0">
                <a:latin typeface="+mn-ea"/>
              </a:rPr>
              <a:t>④</a:t>
            </a:r>
            <a:r>
              <a:rPr lang="en-US" altLang="ja-JP" dirty="0">
                <a:solidFill>
                  <a:srgbClr val="669900"/>
                </a:solidFill>
                <a:latin typeface="+mn-ea"/>
              </a:rPr>
              <a:t>3</a:t>
            </a:r>
            <a:r>
              <a:rPr lang="en-US" altLang="ja-JP" dirty="0">
                <a:latin typeface="+mn-ea"/>
              </a:rPr>
              <a:t>-</a:t>
            </a:r>
            <a:r>
              <a:rPr lang="en-US" altLang="ja-JP" dirty="0">
                <a:solidFill>
                  <a:srgbClr val="669900"/>
                </a:solidFill>
                <a:latin typeface="+mn-ea"/>
              </a:rPr>
              <a:t>9</a:t>
            </a:r>
            <a:r>
              <a:rPr lang="ja-JP" altLang="en-US" dirty="0">
                <a:latin typeface="+mn-ea"/>
              </a:rPr>
              <a:t>番目の塩基を切り出して、⑤</a:t>
            </a:r>
            <a:r>
              <a:rPr lang="en-US" altLang="ja-JP" dirty="0">
                <a:solidFill>
                  <a:srgbClr val="669900"/>
                </a:solidFill>
                <a:latin typeface="+mn-ea"/>
              </a:rPr>
              <a:t>hoge1.fasta</a:t>
            </a:r>
            <a:r>
              <a:rPr lang="ja-JP" altLang="en-US" dirty="0">
                <a:latin typeface="+mn-ea"/>
              </a:rPr>
              <a:t>というファイル名で保存するスクリプトです。</a:t>
            </a:r>
          </a:p>
        </p:txBody>
      </p:sp>
      <p:grpSp>
        <p:nvGrpSpPr>
          <p:cNvPr id="16" name="グループ化 1">
            <a:extLst>
              <a:ext uri="{FF2B5EF4-FFF2-40B4-BE49-F238E27FC236}">
                <a16:creationId xmlns:a16="http://schemas.microsoft.com/office/drawing/2014/main" id="{8DC5710A-6715-4F68-9196-E92B65D74FF8}"/>
              </a:ext>
            </a:extLst>
          </p:cNvPr>
          <p:cNvGrpSpPr>
            <a:grpSpLocks/>
          </p:cNvGrpSpPr>
          <p:nvPr/>
        </p:nvGrpSpPr>
        <p:grpSpPr bwMode="auto">
          <a:xfrm>
            <a:off x="1208584" y="3789040"/>
            <a:ext cx="647700" cy="369332"/>
            <a:chOff x="8773143" y="4154400"/>
            <a:chExt cx="647700" cy="369332"/>
          </a:xfrm>
        </p:grpSpPr>
        <p:sp>
          <p:nvSpPr>
            <p:cNvPr id="17" name="下矢印 29">
              <a:extLst>
                <a:ext uri="{FF2B5EF4-FFF2-40B4-BE49-F238E27FC236}">
                  <a16:creationId xmlns:a16="http://schemas.microsoft.com/office/drawing/2014/main" id="{745FC4D1-88C2-4CF4-8561-99E8420E78DD}"/>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正方形/長方形 1">
              <a:extLst>
                <a:ext uri="{FF2B5EF4-FFF2-40B4-BE49-F238E27FC236}">
                  <a16:creationId xmlns:a16="http://schemas.microsoft.com/office/drawing/2014/main" id="{256E64DB-5402-4925-A72A-CB1996379AD5}"/>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19" name="グループ化 19">
            <a:extLst>
              <a:ext uri="{FF2B5EF4-FFF2-40B4-BE49-F238E27FC236}">
                <a16:creationId xmlns:a16="http://schemas.microsoft.com/office/drawing/2014/main" id="{A9E575C3-4559-4B82-A858-4D9A29D9CBD9}"/>
              </a:ext>
            </a:extLst>
          </p:cNvPr>
          <p:cNvGrpSpPr>
            <a:grpSpLocks/>
          </p:cNvGrpSpPr>
          <p:nvPr/>
        </p:nvGrpSpPr>
        <p:grpSpPr bwMode="auto">
          <a:xfrm>
            <a:off x="1872000" y="3284984"/>
            <a:ext cx="433387" cy="647700"/>
            <a:chOff x="9008376" y="4278533"/>
            <a:chExt cx="432048" cy="647700"/>
          </a:xfrm>
        </p:grpSpPr>
        <p:sp>
          <p:nvSpPr>
            <p:cNvPr id="26" name="下矢印 20">
              <a:extLst>
                <a:ext uri="{FF2B5EF4-FFF2-40B4-BE49-F238E27FC236}">
                  <a16:creationId xmlns:a16="http://schemas.microsoft.com/office/drawing/2014/main" id="{ECD4DAEE-24A0-4F50-B91D-B1DE307DBD63}"/>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1">
              <a:extLst>
                <a:ext uri="{FF2B5EF4-FFF2-40B4-BE49-F238E27FC236}">
                  <a16:creationId xmlns:a16="http://schemas.microsoft.com/office/drawing/2014/main" id="{D6C746F5-1838-45FB-BE73-AFA8719A9BF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262967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158AECA7-E23C-440B-A494-7624EA751956}"/>
              </a:ext>
            </a:extLst>
          </p:cNvPr>
          <p:cNvPicPr>
            <a:picLocks noChangeAspect="1"/>
          </p:cNvPicPr>
          <p:nvPr/>
        </p:nvPicPr>
        <p:blipFill>
          <a:blip r:embed="rId3"/>
          <a:stretch>
            <a:fillRect/>
          </a:stretch>
        </p:blipFill>
        <p:spPr>
          <a:xfrm>
            <a:off x="36000" y="936000"/>
            <a:ext cx="8715375" cy="5457825"/>
          </a:xfrm>
          <a:prstGeom prst="rect">
            <a:avLst/>
          </a:prstGeom>
        </p:spPr>
      </p:pic>
      <p:sp>
        <p:nvSpPr>
          <p:cNvPr id="279554" name="Rectangle 2"/>
          <p:cNvSpPr>
            <a:spLocks noGrp="1" noChangeArrowheads="1"/>
          </p:cNvSpPr>
          <p:nvPr>
            <p:ph type="title"/>
          </p:nvPr>
        </p:nvSpPr>
        <p:spPr>
          <a:xfrm>
            <a:off x="344488" y="188640"/>
            <a:ext cx="5328592" cy="936104"/>
          </a:xfrm>
        </p:spPr>
        <p:txBody>
          <a:bodyPr/>
          <a:lstStyle/>
          <a:p>
            <a:r>
              <a:rPr lang="ja-JP" altLang="en-US" sz="4000" dirty="0"/>
              <a:t>見栄えの統一</a:t>
            </a:r>
            <a:r>
              <a:rPr lang="en-US" altLang="ja-JP" sz="4000" dirty="0"/>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9</a:t>
            </a:fld>
            <a:endParaRPr lang="en-US" altLang="ja-JP" dirty="0">
              <a:solidFill>
                <a:srgbClr val="000000"/>
              </a:solidFill>
            </a:endParaRPr>
          </a:p>
        </p:txBody>
      </p:sp>
      <p:sp>
        <p:nvSpPr>
          <p:cNvPr id="20" name="Text Box 8">
            <a:extLst>
              <a:ext uri="{FF2B5EF4-FFF2-40B4-BE49-F238E27FC236}">
                <a16:creationId xmlns:a16="http://schemas.microsoft.com/office/drawing/2014/main" id="{FFE969EC-F94B-4ACA-9126-10069E7783B0}"/>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a:t>
            </a:r>
            <a:r>
              <a:rPr lang="en-US" altLang="ja-JP" dirty="0">
                <a:solidFill>
                  <a:schemeClr val="bg1">
                    <a:lumMod val="50000"/>
                  </a:schemeClr>
                </a:solidFill>
                <a:latin typeface="+mn-ea"/>
              </a:rPr>
              <a:t>×</a:t>
            </a:r>
            <a:r>
              <a:rPr lang="ja-JP" altLang="en-US" dirty="0">
                <a:solidFill>
                  <a:schemeClr val="bg1">
                    <a:lumMod val="50000"/>
                  </a:schemeClr>
                </a:solidFill>
                <a:latin typeface="+mn-ea"/>
              </a:rPr>
              <a:t>を押すと、</a:t>
            </a:r>
            <a:r>
              <a:rPr lang="en-US" altLang="ja-JP" dirty="0">
                <a:solidFill>
                  <a:schemeClr val="bg1">
                    <a:lumMod val="50000"/>
                  </a:schemeClr>
                </a:solidFill>
                <a:latin typeface="+mn-ea"/>
              </a:rPr>
              <a:t>Save</a:t>
            </a:r>
            <a:r>
              <a:rPr lang="ja-JP" altLang="en-US" dirty="0">
                <a:solidFill>
                  <a:schemeClr val="bg1">
                    <a:lumMod val="50000"/>
                  </a:schemeClr>
                </a:solidFill>
                <a:latin typeface="+mn-ea"/>
              </a:rPr>
              <a:t>するかどうか聞かれるので②</a:t>
            </a:r>
            <a:r>
              <a:rPr lang="en-US" altLang="ja-JP" dirty="0">
                <a:solidFill>
                  <a:schemeClr val="bg1">
                    <a:lumMod val="50000"/>
                  </a:schemeClr>
                </a:solidFill>
                <a:latin typeface="+mn-ea"/>
              </a:rPr>
              <a:t>Don’t Save</a:t>
            </a:r>
            <a:r>
              <a:rPr lang="ja-JP" altLang="en-US" dirty="0">
                <a:solidFill>
                  <a:schemeClr val="bg1">
                    <a:lumMod val="50000"/>
                  </a:schemeClr>
                </a:solidFill>
                <a:latin typeface="+mn-ea"/>
              </a:rPr>
              <a:t>。この意味がわかっていて、</a:t>
            </a:r>
            <a:r>
              <a:rPr lang="en-US" altLang="ja-JP" dirty="0">
                <a:solidFill>
                  <a:schemeClr val="bg1">
                    <a:lumMod val="50000"/>
                  </a:schemeClr>
                </a:solidFill>
                <a:latin typeface="+mn-ea"/>
              </a:rPr>
              <a:t>Save</a:t>
            </a:r>
            <a:r>
              <a:rPr lang="ja-JP" altLang="en-US" dirty="0">
                <a:solidFill>
                  <a:schemeClr val="bg1">
                    <a:lumMod val="50000"/>
                  </a:schemeClr>
                </a:solidFill>
                <a:latin typeface="+mn-ea"/>
              </a:rPr>
              <a:t>したいヒトは自己責任でご自由に。</a:t>
            </a:r>
            <a:r>
              <a:rPr lang="ja-JP" altLang="en-US" dirty="0">
                <a:latin typeface="+mn-ea"/>
              </a:rPr>
              <a:t>こんな感じになります。</a:t>
            </a:r>
            <a:r>
              <a:rPr lang="ja-JP" altLang="en-US" dirty="0">
                <a:solidFill>
                  <a:schemeClr val="bg1">
                    <a:lumMod val="50000"/>
                  </a:schemeClr>
                </a:solidFill>
                <a:latin typeface="+mn-ea"/>
              </a:rPr>
              <a:t>左下の画面が上のほうに伸びて、左側全体を占拠したような感じになっていることが（直前のスライドとの比較でなんとなく）わかります。</a:t>
            </a:r>
            <a:endParaRPr lang="en-US" altLang="ja-JP" dirty="0">
              <a:solidFill>
                <a:schemeClr val="bg1">
                  <a:lumMod val="50000"/>
                </a:schemeClr>
              </a:solidFill>
              <a:latin typeface="+mn-ea"/>
            </a:endParaRPr>
          </a:p>
        </p:txBody>
      </p:sp>
    </p:spTree>
    <p:extLst>
      <p:ext uri="{BB962C8B-B14F-4D97-AF65-F5344CB8AC3E}">
        <p14:creationId xmlns:p14="http://schemas.microsoft.com/office/powerpoint/2010/main" val="5352114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781A81A-47B8-47EA-84A5-9BD47CAD735F}"/>
              </a:ext>
            </a:extLst>
          </p:cNvPr>
          <p:cNvPicPr>
            <a:picLocks noChangeAspect="1"/>
          </p:cNvPicPr>
          <p:nvPr/>
        </p:nvPicPr>
        <p:blipFill>
          <a:blip r:embed="rId2"/>
          <a:stretch>
            <a:fillRect/>
          </a:stretch>
        </p:blipFill>
        <p:spPr>
          <a:xfrm>
            <a:off x="36005" y="936006"/>
            <a:ext cx="7634287" cy="5840730"/>
          </a:xfrm>
          <a:prstGeom prst="rect">
            <a:avLst/>
          </a:prstGeom>
        </p:spPr>
      </p:pic>
      <p:sp>
        <p:nvSpPr>
          <p:cNvPr id="47106" name="タイトル 1"/>
          <p:cNvSpPr>
            <a:spLocks noGrp="1"/>
          </p:cNvSpPr>
          <p:nvPr>
            <p:ph type="title"/>
          </p:nvPr>
        </p:nvSpPr>
        <p:spPr>
          <a:xfrm>
            <a:off x="345600" y="187200"/>
            <a:ext cx="8915400" cy="936000"/>
          </a:xfrm>
        </p:spPr>
        <p:txBody>
          <a:bodyPr/>
          <a:lstStyle/>
          <a:p>
            <a:r>
              <a:rPr lang="ja-JP" altLang="en-US" sz="4000" dirty="0"/>
              <a:t>コピペ実行</a:t>
            </a:r>
            <a:r>
              <a:rPr lang="en-US" altLang="ja-JP" sz="4000" dirty="0"/>
              <a:t>3</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90</a:t>
            </a:fld>
            <a:endParaRPr kumimoji="0" lang="en-US" altLang="ja-JP" sz="1200">
              <a:latin typeface="Arial Black" panose="020B0A04020102020204" pitchFamily="34" charset="0"/>
            </a:endParaRPr>
          </a:p>
        </p:txBody>
      </p:sp>
      <p:sp>
        <p:nvSpPr>
          <p:cNvPr id="29" name="Text Box 8">
            <a:extLst>
              <a:ext uri="{FF2B5EF4-FFF2-40B4-BE49-F238E27FC236}">
                <a16:creationId xmlns:a16="http://schemas.microsoft.com/office/drawing/2014/main" id="{FF62EAC5-F479-4395-9A40-DA032573D54D}"/>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rPr>
              <a:t>おさらい。①この項目は、塩基配列のファイルを入力として読み込んで、指定した範囲の配列を切り出して、別のファイルに出力するスクリプトです。②例題</a:t>
            </a:r>
            <a:r>
              <a:rPr lang="en-US" altLang="ja-JP" dirty="0">
                <a:solidFill>
                  <a:schemeClr val="bg1">
                    <a:lumMod val="50000"/>
                  </a:schemeClr>
                </a:solidFill>
              </a:rPr>
              <a:t>1</a:t>
            </a:r>
            <a:r>
              <a:rPr lang="ja-JP" altLang="en-US" dirty="0">
                <a:solidFill>
                  <a:schemeClr val="bg1">
                    <a:lumMod val="50000"/>
                  </a:schemeClr>
                </a:solidFill>
              </a:rPr>
              <a:t>は、</a:t>
            </a:r>
            <a:r>
              <a:rPr lang="ja-JP" altLang="en-US" dirty="0">
                <a:solidFill>
                  <a:schemeClr val="bg1">
                    <a:lumMod val="50000"/>
                  </a:schemeClr>
                </a:solidFill>
                <a:latin typeface="+mn-ea"/>
              </a:rPr>
              <a:t>さきほど</a:t>
            </a:r>
            <a:r>
              <a:rPr lang="en-US" altLang="ja-JP" dirty="0">
                <a:solidFill>
                  <a:schemeClr val="bg1">
                    <a:lumMod val="50000"/>
                  </a:schemeClr>
                </a:solidFill>
                <a:latin typeface="+mn-ea"/>
              </a:rPr>
              <a:t>description</a:t>
            </a:r>
            <a:r>
              <a:rPr lang="ja-JP" altLang="en-US" dirty="0">
                <a:solidFill>
                  <a:schemeClr val="bg1">
                    <a:lumMod val="50000"/>
                  </a:schemeClr>
                </a:solidFill>
                <a:latin typeface="+mn-ea"/>
              </a:rPr>
              <a:t>行部分を変更した③</a:t>
            </a:r>
            <a:r>
              <a:rPr lang="en-US" altLang="ja-JP" dirty="0">
                <a:solidFill>
                  <a:schemeClr val="bg1">
                    <a:lumMod val="50000"/>
                  </a:schemeClr>
                </a:solidFill>
                <a:latin typeface="+mn-ea"/>
              </a:rPr>
              <a:t>sample1.fasta</a:t>
            </a:r>
            <a:r>
              <a:rPr lang="ja-JP" altLang="en-US" dirty="0">
                <a:solidFill>
                  <a:schemeClr val="bg1">
                    <a:lumMod val="50000"/>
                  </a:schemeClr>
                </a:solidFill>
                <a:latin typeface="+mn-ea"/>
              </a:rPr>
              <a:t>を入力として、④</a:t>
            </a:r>
            <a:r>
              <a:rPr lang="en-US" altLang="ja-JP" dirty="0">
                <a:solidFill>
                  <a:schemeClr val="bg1">
                    <a:lumMod val="50000"/>
                  </a:schemeClr>
                </a:solidFill>
                <a:latin typeface="+mn-ea"/>
              </a:rPr>
              <a:t>3-9</a:t>
            </a:r>
            <a:r>
              <a:rPr lang="ja-JP" altLang="en-US" dirty="0">
                <a:solidFill>
                  <a:schemeClr val="bg1">
                    <a:lumMod val="50000"/>
                  </a:schemeClr>
                </a:solidFill>
                <a:latin typeface="+mn-ea"/>
              </a:rPr>
              <a:t>番目の塩基を切り出して、⑤</a:t>
            </a:r>
            <a:r>
              <a:rPr lang="en-US" altLang="ja-JP" dirty="0">
                <a:solidFill>
                  <a:schemeClr val="bg1">
                    <a:lumMod val="50000"/>
                  </a:schemeClr>
                </a:solidFill>
                <a:latin typeface="+mn-ea"/>
              </a:rPr>
              <a:t>hoge1.fasta</a:t>
            </a:r>
            <a:r>
              <a:rPr lang="ja-JP" altLang="en-US" dirty="0">
                <a:solidFill>
                  <a:schemeClr val="bg1">
                    <a:lumMod val="50000"/>
                  </a:schemeClr>
                </a:solidFill>
                <a:latin typeface="+mn-ea"/>
              </a:rPr>
              <a:t>というファイル名で保存するスクリプトです。</a:t>
            </a:r>
            <a:r>
              <a:rPr lang="ja-JP" altLang="en-US" dirty="0">
                <a:latin typeface="+mn-ea"/>
              </a:rPr>
              <a:t>赤枠内を全選択して（反転させて）、⑥コピー。</a:t>
            </a:r>
          </a:p>
        </p:txBody>
      </p:sp>
      <p:sp>
        <p:nvSpPr>
          <p:cNvPr id="14" name="正方形/長方形 13">
            <a:extLst>
              <a:ext uri="{FF2B5EF4-FFF2-40B4-BE49-F238E27FC236}">
                <a16:creationId xmlns:a16="http://schemas.microsoft.com/office/drawing/2014/main" id="{B7200CCC-44EC-4778-B265-826ACD0BD89F}"/>
              </a:ext>
            </a:extLst>
          </p:cNvPr>
          <p:cNvSpPr/>
          <p:nvPr/>
        </p:nvSpPr>
        <p:spPr>
          <a:xfrm>
            <a:off x="288000" y="3348000"/>
            <a:ext cx="7128000" cy="25308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5" name="図 14">
            <a:extLst>
              <a:ext uri="{FF2B5EF4-FFF2-40B4-BE49-F238E27FC236}">
                <a16:creationId xmlns:a16="http://schemas.microsoft.com/office/drawing/2014/main" id="{57CFADA9-DA3B-4141-8B68-DBA4641CDB58}"/>
              </a:ext>
            </a:extLst>
          </p:cNvPr>
          <p:cNvPicPr>
            <a:picLocks noChangeAspect="1"/>
          </p:cNvPicPr>
          <p:nvPr/>
        </p:nvPicPr>
        <p:blipFill>
          <a:blip r:embed="rId3"/>
          <a:stretch>
            <a:fillRect/>
          </a:stretch>
        </p:blipFill>
        <p:spPr>
          <a:xfrm>
            <a:off x="1064568" y="4077072"/>
            <a:ext cx="5608806" cy="1257409"/>
          </a:xfrm>
          <a:prstGeom prst="rect">
            <a:avLst/>
          </a:prstGeom>
          <a:ln>
            <a:solidFill>
              <a:srgbClr val="000000"/>
            </a:solidFill>
          </a:ln>
        </p:spPr>
      </p:pic>
      <p:grpSp>
        <p:nvGrpSpPr>
          <p:cNvPr id="20" name="グループ化 19">
            <a:extLst>
              <a:ext uri="{FF2B5EF4-FFF2-40B4-BE49-F238E27FC236}">
                <a16:creationId xmlns:a16="http://schemas.microsoft.com/office/drawing/2014/main" id="{33658511-8E84-429F-BCFF-DCC24685A3FB}"/>
              </a:ext>
            </a:extLst>
          </p:cNvPr>
          <p:cNvGrpSpPr>
            <a:grpSpLocks/>
          </p:cNvGrpSpPr>
          <p:nvPr/>
        </p:nvGrpSpPr>
        <p:grpSpPr bwMode="auto">
          <a:xfrm>
            <a:off x="1727864" y="3892508"/>
            <a:ext cx="433387" cy="647700"/>
            <a:chOff x="9008376" y="4278533"/>
            <a:chExt cx="432048" cy="647700"/>
          </a:xfrm>
        </p:grpSpPr>
        <p:sp>
          <p:nvSpPr>
            <p:cNvPr id="21" name="下矢印 20">
              <a:extLst>
                <a:ext uri="{FF2B5EF4-FFF2-40B4-BE49-F238E27FC236}">
                  <a16:creationId xmlns:a16="http://schemas.microsoft.com/office/drawing/2014/main" id="{42868CFB-4ADB-44EB-9ED3-045C60E434B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1">
              <a:extLst>
                <a:ext uri="{FF2B5EF4-FFF2-40B4-BE49-F238E27FC236}">
                  <a16:creationId xmlns:a16="http://schemas.microsoft.com/office/drawing/2014/main" id="{0812AA19-3156-4A48-9D1B-0239AFD11D43}"/>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Tree>
    <p:extLst>
      <p:ext uri="{BB962C8B-B14F-4D97-AF65-F5344CB8AC3E}">
        <p14:creationId xmlns:p14="http://schemas.microsoft.com/office/powerpoint/2010/main" val="38843584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11CCEEE-EE5F-498C-91E2-84EFC9EF420A}"/>
              </a:ext>
            </a:extLst>
          </p:cNvPr>
          <p:cNvPicPr>
            <a:picLocks noChangeAspect="1"/>
          </p:cNvPicPr>
          <p:nvPr/>
        </p:nvPicPr>
        <p:blipFill>
          <a:blip r:embed="rId2"/>
          <a:stretch>
            <a:fillRect/>
          </a:stretch>
        </p:blipFill>
        <p:spPr>
          <a:xfrm>
            <a:off x="36004" y="936003"/>
            <a:ext cx="8785860" cy="5722620"/>
          </a:xfrm>
          <a:prstGeom prst="rect">
            <a:avLst/>
          </a:prstGeom>
        </p:spPr>
      </p:pic>
      <p:sp>
        <p:nvSpPr>
          <p:cNvPr id="47106" name="タイトル 1"/>
          <p:cNvSpPr>
            <a:spLocks noGrp="1"/>
          </p:cNvSpPr>
          <p:nvPr>
            <p:ph type="title"/>
          </p:nvPr>
        </p:nvSpPr>
        <p:spPr>
          <a:xfrm>
            <a:off x="345600" y="187200"/>
            <a:ext cx="8915400" cy="936000"/>
          </a:xfrm>
        </p:spPr>
        <p:txBody>
          <a:bodyPr/>
          <a:lstStyle/>
          <a:p>
            <a:r>
              <a:rPr lang="ja-JP" altLang="en-US" sz="4000" dirty="0"/>
              <a:t>コピペ実行</a:t>
            </a:r>
            <a:r>
              <a:rPr lang="en-US" altLang="ja-JP" sz="4000" dirty="0"/>
              <a:t>4</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91</a:t>
            </a:fld>
            <a:endParaRPr kumimoji="0" lang="en-US" altLang="ja-JP" sz="1200">
              <a:latin typeface="Arial Black" panose="020B0A04020102020204" pitchFamily="34" charset="0"/>
            </a:endParaRPr>
          </a:p>
        </p:txBody>
      </p:sp>
      <p:sp>
        <p:nvSpPr>
          <p:cNvPr id="29" name="Text Box 8">
            <a:extLst>
              <a:ext uri="{FF2B5EF4-FFF2-40B4-BE49-F238E27FC236}">
                <a16:creationId xmlns:a16="http://schemas.microsoft.com/office/drawing/2014/main" id="{FF62EAC5-F479-4395-9A40-DA032573D54D}"/>
              </a:ext>
            </a:extLst>
          </p:cNvPr>
          <p:cNvSpPr txBox="1">
            <a:spLocks noChangeArrowheads="1"/>
          </p:cNvSpPr>
          <p:nvPr/>
        </p:nvSpPr>
        <p:spPr bwMode="auto">
          <a:xfrm>
            <a:off x="5796172" y="46100"/>
            <a:ext cx="4053371" cy="369331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rPr>
              <a:t>おさらい。①この項目は、塩基配列のファイルを入力として読み込んで、指定した範囲の配列を切り出して、別のファイルに出力するスクリプトです。②例題</a:t>
            </a:r>
            <a:r>
              <a:rPr lang="en-US" altLang="ja-JP" dirty="0">
                <a:solidFill>
                  <a:schemeClr val="bg1">
                    <a:lumMod val="50000"/>
                  </a:schemeClr>
                </a:solidFill>
              </a:rPr>
              <a:t>1</a:t>
            </a:r>
            <a:r>
              <a:rPr lang="ja-JP" altLang="en-US" dirty="0">
                <a:solidFill>
                  <a:schemeClr val="bg1">
                    <a:lumMod val="50000"/>
                  </a:schemeClr>
                </a:solidFill>
              </a:rPr>
              <a:t>は、</a:t>
            </a:r>
            <a:r>
              <a:rPr lang="ja-JP" altLang="en-US" dirty="0">
                <a:solidFill>
                  <a:schemeClr val="bg1">
                    <a:lumMod val="50000"/>
                  </a:schemeClr>
                </a:solidFill>
                <a:latin typeface="+mn-ea"/>
              </a:rPr>
              <a:t>さきほど</a:t>
            </a:r>
            <a:r>
              <a:rPr lang="en-US" altLang="ja-JP" dirty="0">
                <a:solidFill>
                  <a:schemeClr val="bg1">
                    <a:lumMod val="50000"/>
                  </a:schemeClr>
                </a:solidFill>
                <a:latin typeface="+mn-ea"/>
              </a:rPr>
              <a:t>description</a:t>
            </a:r>
            <a:r>
              <a:rPr lang="ja-JP" altLang="en-US" dirty="0">
                <a:solidFill>
                  <a:schemeClr val="bg1">
                    <a:lumMod val="50000"/>
                  </a:schemeClr>
                </a:solidFill>
                <a:latin typeface="+mn-ea"/>
              </a:rPr>
              <a:t>行部分を変更した③</a:t>
            </a:r>
            <a:r>
              <a:rPr lang="en-US" altLang="ja-JP" dirty="0">
                <a:solidFill>
                  <a:schemeClr val="bg1">
                    <a:lumMod val="50000"/>
                  </a:schemeClr>
                </a:solidFill>
                <a:latin typeface="+mn-ea"/>
              </a:rPr>
              <a:t>sample1.fasta</a:t>
            </a:r>
            <a:r>
              <a:rPr lang="ja-JP" altLang="en-US" dirty="0">
                <a:solidFill>
                  <a:schemeClr val="bg1">
                    <a:lumMod val="50000"/>
                  </a:schemeClr>
                </a:solidFill>
                <a:latin typeface="+mn-ea"/>
              </a:rPr>
              <a:t>を入力として、④</a:t>
            </a:r>
            <a:r>
              <a:rPr lang="en-US" altLang="ja-JP" dirty="0">
                <a:solidFill>
                  <a:schemeClr val="bg1">
                    <a:lumMod val="50000"/>
                  </a:schemeClr>
                </a:solidFill>
                <a:latin typeface="+mn-ea"/>
              </a:rPr>
              <a:t>3-9</a:t>
            </a:r>
            <a:r>
              <a:rPr lang="ja-JP" altLang="en-US" dirty="0">
                <a:solidFill>
                  <a:schemeClr val="bg1">
                    <a:lumMod val="50000"/>
                  </a:schemeClr>
                </a:solidFill>
                <a:latin typeface="+mn-ea"/>
              </a:rPr>
              <a:t>番目の塩基を切り出して、⑤</a:t>
            </a:r>
            <a:r>
              <a:rPr lang="en-US" altLang="ja-JP" dirty="0">
                <a:solidFill>
                  <a:schemeClr val="bg1">
                    <a:lumMod val="50000"/>
                  </a:schemeClr>
                </a:solidFill>
                <a:latin typeface="+mn-ea"/>
              </a:rPr>
              <a:t>hoge1.fasta</a:t>
            </a:r>
            <a:r>
              <a:rPr lang="ja-JP" altLang="en-US" dirty="0">
                <a:solidFill>
                  <a:schemeClr val="bg1">
                    <a:lumMod val="50000"/>
                  </a:schemeClr>
                </a:solidFill>
                <a:latin typeface="+mn-ea"/>
              </a:rPr>
              <a:t>というファイル名で保存するスクリプトです。赤枠内を全選択して（反転させて）、⑥コピー。</a:t>
            </a:r>
            <a:r>
              <a:rPr lang="ja-JP" altLang="en-US" dirty="0">
                <a:latin typeface="+mn-ea"/>
              </a:rPr>
              <a:t>⑦</a:t>
            </a:r>
            <a:r>
              <a:rPr lang="en-US" altLang="ja-JP" dirty="0">
                <a:latin typeface="+mn-ea"/>
              </a:rPr>
              <a:t>Console</a:t>
            </a:r>
            <a:r>
              <a:rPr lang="ja-JP" altLang="en-US" dirty="0">
                <a:latin typeface="+mn-ea"/>
              </a:rPr>
              <a:t>がアクティブな状態であることを確認して、⑧右クリックでペースト。（うまくいかないヒトは「</a:t>
            </a:r>
            <a:r>
              <a:rPr lang="en-US" altLang="ja-JP" dirty="0">
                <a:latin typeface="+mn-ea"/>
              </a:rPr>
              <a:t>Ctrl + V</a:t>
            </a:r>
            <a:r>
              <a:rPr lang="ja-JP" altLang="en-US" dirty="0">
                <a:latin typeface="+mn-ea"/>
              </a:rPr>
              <a:t>」もトライしてください。）</a:t>
            </a:r>
          </a:p>
        </p:txBody>
      </p:sp>
      <p:pic>
        <p:nvPicPr>
          <p:cNvPr id="13" name="図 12">
            <a:extLst>
              <a:ext uri="{FF2B5EF4-FFF2-40B4-BE49-F238E27FC236}">
                <a16:creationId xmlns:a16="http://schemas.microsoft.com/office/drawing/2014/main" id="{04AE9EF7-B030-4EC8-A597-B2A9C72020DC}"/>
              </a:ext>
            </a:extLst>
          </p:cNvPr>
          <p:cNvPicPr>
            <a:picLocks noChangeAspect="1"/>
          </p:cNvPicPr>
          <p:nvPr/>
        </p:nvPicPr>
        <p:blipFill>
          <a:blip r:embed="rId3"/>
          <a:stretch>
            <a:fillRect/>
          </a:stretch>
        </p:blipFill>
        <p:spPr>
          <a:xfrm>
            <a:off x="3152800" y="3448295"/>
            <a:ext cx="1394581" cy="1348857"/>
          </a:xfrm>
          <a:prstGeom prst="rect">
            <a:avLst/>
          </a:prstGeom>
          <a:ln>
            <a:solidFill>
              <a:srgbClr val="000000"/>
            </a:solidFill>
          </a:ln>
        </p:spPr>
      </p:pic>
      <p:grpSp>
        <p:nvGrpSpPr>
          <p:cNvPr id="16" name="グループ化 25">
            <a:extLst>
              <a:ext uri="{FF2B5EF4-FFF2-40B4-BE49-F238E27FC236}">
                <a16:creationId xmlns:a16="http://schemas.microsoft.com/office/drawing/2014/main" id="{9F229C03-82B6-4203-910D-32E2228221CF}"/>
              </a:ext>
            </a:extLst>
          </p:cNvPr>
          <p:cNvGrpSpPr>
            <a:grpSpLocks/>
          </p:cNvGrpSpPr>
          <p:nvPr/>
        </p:nvGrpSpPr>
        <p:grpSpPr bwMode="auto">
          <a:xfrm>
            <a:off x="36000" y="1332000"/>
            <a:ext cx="647700" cy="368300"/>
            <a:chOff x="8265543" y="5967772"/>
            <a:chExt cx="647700" cy="369332"/>
          </a:xfrm>
        </p:grpSpPr>
        <p:sp>
          <p:nvSpPr>
            <p:cNvPr id="17" name="下矢印 26">
              <a:extLst>
                <a:ext uri="{FF2B5EF4-FFF2-40B4-BE49-F238E27FC236}">
                  <a16:creationId xmlns:a16="http://schemas.microsoft.com/office/drawing/2014/main" id="{7F68AA9D-FBA6-430A-AEF2-B8481368281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27">
              <a:extLst>
                <a:ext uri="{FF2B5EF4-FFF2-40B4-BE49-F238E27FC236}">
                  <a16:creationId xmlns:a16="http://schemas.microsoft.com/office/drawing/2014/main" id="{9EE8391C-A76A-460E-BBC7-D4D614F05409}"/>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grpSp>
        <p:nvGrpSpPr>
          <p:cNvPr id="19" name="グループ化 19">
            <a:extLst>
              <a:ext uri="{FF2B5EF4-FFF2-40B4-BE49-F238E27FC236}">
                <a16:creationId xmlns:a16="http://schemas.microsoft.com/office/drawing/2014/main" id="{2ED67BD6-59C1-4DC0-9DB4-4A19766B2C14}"/>
              </a:ext>
            </a:extLst>
          </p:cNvPr>
          <p:cNvGrpSpPr>
            <a:grpSpLocks/>
          </p:cNvGrpSpPr>
          <p:nvPr/>
        </p:nvGrpSpPr>
        <p:grpSpPr bwMode="auto">
          <a:xfrm>
            <a:off x="3872880" y="3654000"/>
            <a:ext cx="433387" cy="647700"/>
            <a:chOff x="9008376" y="4278533"/>
            <a:chExt cx="432048" cy="647700"/>
          </a:xfrm>
        </p:grpSpPr>
        <p:sp>
          <p:nvSpPr>
            <p:cNvPr id="23" name="下矢印 20">
              <a:extLst>
                <a:ext uri="{FF2B5EF4-FFF2-40B4-BE49-F238E27FC236}">
                  <a16:creationId xmlns:a16="http://schemas.microsoft.com/office/drawing/2014/main" id="{3B57E522-59FC-4F7D-9983-C77187B80D7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3">
              <a:extLst>
                <a:ext uri="{FF2B5EF4-FFF2-40B4-BE49-F238E27FC236}">
                  <a16:creationId xmlns:a16="http://schemas.microsoft.com/office/drawing/2014/main" id="{6DB78108-AFE8-4CFC-B685-0C3268746093}"/>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⑧</a:t>
              </a:r>
            </a:p>
          </p:txBody>
        </p:sp>
      </p:grpSp>
    </p:spTree>
    <p:extLst>
      <p:ext uri="{BB962C8B-B14F-4D97-AF65-F5344CB8AC3E}">
        <p14:creationId xmlns:p14="http://schemas.microsoft.com/office/powerpoint/2010/main" val="274262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0FE51AA-BE8F-4AE7-8E60-A71ECB51055B}"/>
              </a:ext>
            </a:extLst>
          </p:cNvPr>
          <p:cNvPicPr>
            <a:picLocks noChangeAspect="1"/>
          </p:cNvPicPr>
          <p:nvPr/>
        </p:nvPicPr>
        <p:blipFill>
          <a:blip r:embed="rId2"/>
          <a:stretch>
            <a:fillRect/>
          </a:stretch>
        </p:blipFill>
        <p:spPr>
          <a:xfrm>
            <a:off x="36004" y="936003"/>
            <a:ext cx="8785860" cy="5722620"/>
          </a:xfrm>
          <a:prstGeom prst="rect">
            <a:avLst/>
          </a:prstGeom>
        </p:spPr>
      </p:pic>
      <p:sp>
        <p:nvSpPr>
          <p:cNvPr id="47106" name="タイトル 1"/>
          <p:cNvSpPr>
            <a:spLocks noGrp="1"/>
          </p:cNvSpPr>
          <p:nvPr>
            <p:ph type="title"/>
          </p:nvPr>
        </p:nvSpPr>
        <p:spPr>
          <a:xfrm>
            <a:off x="345600" y="187200"/>
            <a:ext cx="8915400" cy="936000"/>
          </a:xfrm>
        </p:spPr>
        <p:txBody>
          <a:bodyPr/>
          <a:lstStyle/>
          <a:p>
            <a:r>
              <a:rPr lang="ja-JP" altLang="en-US" sz="4000" dirty="0"/>
              <a:t>コピペ実行</a:t>
            </a:r>
            <a:r>
              <a:rPr lang="en-US" altLang="ja-JP" sz="4000" dirty="0"/>
              <a:t>5</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92</a:t>
            </a:fld>
            <a:endParaRPr kumimoji="0" lang="en-US" altLang="ja-JP" sz="1200">
              <a:latin typeface="Arial Black" panose="020B0A04020102020204" pitchFamily="34" charset="0"/>
            </a:endParaRPr>
          </a:p>
        </p:txBody>
      </p:sp>
      <p:pic>
        <p:nvPicPr>
          <p:cNvPr id="20" name="図 19">
            <a:extLst>
              <a:ext uri="{FF2B5EF4-FFF2-40B4-BE49-F238E27FC236}">
                <a16:creationId xmlns:a16="http://schemas.microsoft.com/office/drawing/2014/main" id="{7B02B67A-505F-4DF6-B2F8-83B26D9E5E2F}"/>
              </a:ext>
            </a:extLst>
          </p:cNvPr>
          <p:cNvPicPr>
            <a:picLocks noChangeAspect="1"/>
          </p:cNvPicPr>
          <p:nvPr/>
        </p:nvPicPr>
        <p:blipFill>
          <a:blip r:embed="rId3"/>
          <a:stretch>
            <a:fillRect/>
          </a:stretch>
        </p:blipFill>
        <p:spPr>
          <a:xfrm>
            <a:off x="7185248" y="3117356"/>
            <a:ext cx="2263336" cy="3696020"/>
          </a:xfrm>
          <a:prstGeom prst="rect">
            <a:avLst/>
          </a:prstGeom>
        </p:spPr>
      </p:pic>
      <p:grpSp>
        <p:nvGrpSpPr>
          <p:cNvPr id="23" name="グループ化 19">
            <a:extLst>
              <a:ext uri="{FF2B5EF4-FFF2-40B4-BE49-F238E27FC236}">
                <a16:creationId xmlns:a16="http://schemas.microsoft.com/office/drawing/2014/main" id="{E418183D-8417-4958-A4E9-00AD26CA80EC}"/>
              </a:ext>
            </a:extLst>
          </p:cNvPr>
          <p:cNvGrpSpPr>
            <a:grpSpLocks/>
          </p:cNvGrpSpPr>
          <p:nvPr/>
        </p:nvGrpSpPr>
        <p:grpSpPr bwMode="auto">
          <a:xfrm>
            <a:off x="9103064" y="4610392"/>
            <a:ext cx="433387" cy="647700"/>
            <a:chOff x="9008376" y="4278533"/>
            <a:chExt cx="432048" cy="647700"/>
          </a:xfrm>
        </p:grpSpPr>
        <p:sp>
          <p:nvSpPr>
            <p:cNvPr id="24" name="下矢印 20">
              <a:extLst>
                <a:ext uri="{FF2B5EF4-FFF2-40B4-BE49-F238E27FC236}">
                  <a16:creationId xmlns:a16="http://schemas.microsoft.com/office/drawing/2014/main" id="{265EE300-39FF-4906-AC14-30F8DE85667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1">
              <a:extLst>
                <a:ext uri="{FF2B5EF4-FFF2-40B4-BE49-F238E27FC236}">
                  <a16:creationId xmlns:a16="http://schemas.microsoft.com/office/drawing/2014/main" id="{0F084B0A-40F7-450F-BAD4-5504676EBBB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⑨</a:t>
              </a:r>
            </a:p>
          </p:txBody>
        </p:sp>
      </p:grpSp>
      <p:sp>
        <p:nvSpPr>
          <p:cNvPr id="26" name="Text Box 8">
            <a:extLst>
              <a:ext uri="{FF2B5EF4-FFF2-40B4-BE49-F238E27FC236}">
                <a16:creationId xmlns:a16="http://schemas.microsoft.com/office/drawing/2014/main" id="{9F8B0F7A-9BAD-4B65-93A7-BEF6642CAE51}"/>
              </a:ext>
            </a:extLst>
          </p:cNvPr>
          <p:cNvSpPr txBox="1">
            <a:spLocks noChangeArrowheads="1"/>
          </p:cNvSpPr>
          <p:nvPr/>
        </p:nvSpPr>
        <p:spPr bwMode="auto">
          <a:xfrm>
            <a:off x="5796172" y="46100"/>
            <a:ext cx="4053371" cy="397031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おさらい。①この項目は、塩基配列のファイルを入力として読み込んで、指定した範囲の配列を切り出して、別のファイルに出力するスクリプトです。②例題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は、さきほど</a:t>
            </a:r>
            <a:r>
              <a:rPr lang="en-US" altLang="ja-JP" dirty="0">
                <a:solidFill>
                  <a:schemeClr val="bg1">
                    <a:lumMod val="50000"/>
                  </a:schemeClr>
                </a:solidFill>
                <a:latin typeface="+mn-ea"/>
              </a:rPr>
              <a:t>description</a:t>
            </a:r>
            <a:r>
              <a:rPr lang="ja-JP" altLang="en-US" dirty="0">
                <a:solidFill>
                  <a:schemeClr val="bg1">
                    <a:lumMod val="50000"/>
                  </a:schemeClr>
                </a:solidFill>
                <a:latin typeface="+mn-ea"/>
              </a:rPr>
              <a:t>行部分を変更した③</a:t>
            </a:r>
            <a:r>
              <a:rPr lang="en-US" altLang="ja-JP" dirty="0">
                <a:solidFill>
                  <a:schemeClr val="bg1">
                    <a:lumMod val="50000"/>
                  </a:schemeClr>
                </a:solidFill>
                <a:latin typeface="+mn-ea"/>
              </a:rPr>
              <a:t>sample1.fasta</a:t>
            </a:r>
            <a:r>
              <a:rPr lang="ja-JP" altLang="en-US" dirty="0">
                <a:solidFill>
                  <a:schemeClr val="bg1">
                    <a:lumMod val="50000"/>
                  </a:schemeClr>
                </a:solidFill>
                <a:latin typeface="+mn-ea"/>
              </a:rPr>
              <a:t>を入力として、④</a:t>
            </a:r>
            <a:r>
              <a:rPr lang="en-US" altLang="ja-JP" dirty="0">
                <a:solidFill>
                  <a:schemeClr val="bg1">
                    <a:lumMod val="50000"/>
                  </a:schemeClr>
                </a:solidFill>
                <a:latin typeface="+mn-ea"/>
              </a:rPr>
              <a:t>3-9</a:t>
            </a:r>
            <a:r>
              <a:rPr lang="ja-JP" altLang="en-US" dirty="0">
                <a:solidFill>
                  <a:schemeClr val="bg1">
                    <a:lumMod val="50000"/>
                  </a:schemeClr>
                </a:solidFill>
                <a:latin typeface="+mn-ea"/>
              </a:rPr>
              <a:t>番目の塩基を切り出して、⑤</a:t>
            </a:r>
            <a:r>
              <a:rPr lang="en-US" altLang="ja-JP" dirty="0">
                <a:solidFill>
                  <a:schemeClr val="bg1">
                    <a:lumMod val="50000"/>
                  </a:schemeClr>
                </a:solidFill>
                <a:latin typeface="+mn-ea"/>
              </a:rPr>
              <a:t>hoge1.fasta</a:t>
            </a:r>
            <a:r>
              <a:rPr lang="ja-JP" altLang="en-US" dirty="0">
                <a:solidFill>
                  <a:schemeClr val="bg1">
                    <a:lumMod val="50000"/>
                  </a:schemeClr>
                </a:solidFill>
                <a:latin typeface="+mn-ea"/>
              </a:rPr>
              <a:t>というファイル名で保存するスクリプトです。赤枠内を全選択して（反転させて）、⑥コピー。⑦</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がアクティブな状態であることを確認して、⑧右クリックでペースト。（うまくいかないヒトは「</a:t>
            </a:r>
            <a:r>
              <a:rPr lang="en-US" altLang="ja-JP" dirty="0">
                <a:solidFill>
                  <a:schemeClr val="bg1">
                    <a:lumMod val="50000"/>
                  </a:schemeClr>
                </a:solidFill>
                <a:latin typeface="+mn-ea"/>
              </a:rPr>
              <a:t>Ctrl + V</a:t>
            </a:r>
            <a:r>
              <a:rPr lang="ja-JP" altLang="en-US" dirty="0">
                <a:solidFill>
                  <a:schemeClr val="bg1">
                    <a:lumMod val="50000"/>
                  </a:schemeClr>
                </a:solidFill>
                <a:latin typeface="+mn-ea"/>
              </a:rPr>
              <a:t>」もトライしてください。）</a:t>
            </a:r>
            <a:r>
              <a:rPr lang="ja-JP" altLang="en-US" dirty="0">
                <a:latin typeface="+mn-ea"/>
              </a:rPr>
              <a:t>こんな感じになれば</a:t>
            </a:r>
            <a:r>
              <a:rPr lang="en-US" altLang="ja-JP" dirty="0">
                <a:latin typeface="+mn-ea"/>
              </a:rPr>
              <a:t>OK</a:t>
            </a:r>
            <a:r>
              <a:rPr lang="ja-JP" altLang="en-US" dirty="0">
                <a:latin typeface="+mn-ea"/>
              </a:rPr>
              <a:t>。⑨リターンキーを押す。</a:t>
            </a:r>
          </a:p>
        </p:txBody>
      </p:sp>
    </p:spTree>
    <p:extLst>
      <p:ext uri="{BB962C8B-B14F-4D97-AF65-F5344CB8AC3E}">
        <p14:creationId xmlns:p14="http://schemas.microsoft.com/office/powerpoint/2010/main" val="3839923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77555EB-3D49-4CFA-96A6-A5F8F1DE5390}"/>
              </a:ext>
            </a:extLst>
          </p:cNvPr>
          <p:cNvPicPr>
            <a:picLocks noChangeAspect="1"/>
          </p:cNvPicPr>
          <p:nvPr/>
        </p:nvPicPr>
        <p:blipFill>
          <a:blip r:embed="rId2"/>
          <a:stretch>
            <a:fillRect/>
          </a:stretch>
        </p:blipFill>
        <p:spPr>
          <a:xfrm>
            <a:off x="36004" y="936003"/>
            <a:ext cx="8785860" cy="5722620"/>
          </a:xfrm>
          <a:prstGeom prst="rect">
            <a:avLst/>
          </a:prstGeom>
        </p:spPr>
      </p:pic>
      <p:sp>
        <p:nvSpPr>
          <p:cNvPr id="47106" name="タイトル 1"/>
          <p:cNvSpPr>
            <a:spLocks noGrp="1"/>
          </p:cNvSpPr>
          <p:nvPr>
            <p:ph type="title"/>
          </p:nvPr>
        </p:nvSpPr>
        <p:spPr>
          <a:xfrm>
            <a:off x="345600" y="187200"/>
            <a:ext cx="8915400" cy="936000"/>
          </a:xfrm>
        </p:spPr>
        <p:txBody>
          <a:bodyPr/>
          <a:lstStyle/>
          <a:p>
            <a:r>
              <a:rPr lang="ja-JP" altLang="en-US" sz="4000" dirty="0"/>
              <a:t>コピペ実行</a:t>
            </a:r>
            <a:r>
              <a:rPr lang="en-US" altLang="ja-JP" sz="4000" dirty="0"/>
              <a:t>6</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93</a:t>
            </a:fld>
            <a:endParaRPr kumimoji="0" lang="en-US" altLang="ja-JP" sz="1200">
              <a:latin typeface="Arial Black" panose="020B0A04020102020204" pitchFamily="34" charset="0"/>
            </a:endParaRPr>
          </a:p>
        </p:txBody>
      </p:sp>
      <p:sp>
        <p:nvSpPr>
          <p:cNvPr id="26" name="Text Box 8">
            <a:extLst>
              <a:ext uri="{FF2B5EF4-FFF2-40B4-BE49-F238E27FC236}">
                <a16:creationId xmlns:a16="http://schemas.microsoft.com/office/drawing/2014/main" id="{9F8B0F7A-9BAD-4B65-93A7-BEF6642CAE51}"/>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latin typeface="+mn-ea"/>
              </a:rPr>
              <a:t>実行完了後の状態。①赤枠内がこんな感じになれば</a:t>
            </a:r>
            <a:r>
              <a:rPr lang="en-US" altLang="ja-JP" dirty="0">
                <a:latin typeface="+mn-ea"/>
              </a:rPr>
              <a:t>OK</a:t>
            </a:r>
            <a:r>
              <a:rPr lang="ja-JP" altLang="en-US" dirty="0">
                <a:latin typeface="+mn-ea"/>
              </a:rPr>
              <a:t>。出力ファイルである、②</a:t>
            </a:r>
            <a:r>
              <a:rPr lang="en-US" altLang="ja-JP" dirty="0">
                <a:latin typeface="+mn-ea"/>
              </a:rPr>
              <a:t>hoge1.fasta</a:t>
            </a:r>
            <a:r>
              <a:rPr lang="ja-JP" altLang="en-US" dirty="0">
                <a:latin typeface="+mn-ea"/>
              </a:rPr>
              <a:t>が作成されていることも分かります。もし①の画面になっていて、②が見られない場合は、③リロードしてみてください。</a:t>
            </a:r>
          </a:p>
        </p:txBody>
      </p:sp>
      <p:sp>
        <p:nvSpPr>
          <p:cNvPr id="12" name="正方形/長方形 11">
            <a:extLst>
              <a:ext uri="{FF2B5EF4-FFF2-40B4-BE49-F238E27FC236}">
                <a16:creationId xmlns:a16="http://schemas.microsoft.com/office/drawing/2014/main" id="{C47EEEFF-0AF3-478D-901E-A8B64AF7FA5C}"/>
              </a:ext>
            </a:extLst>
          </p:cNvPr>
          <p:cNvSpPr/>
          <p:nvPr/>
        </p:nvSpPr>
        <p:spPr>
          <a:xfrm>
            <a:off x="108000" y="2016000"/>
            <a:ext cx="5446800" cy="4572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3" name="グループ化 1">
            <a:extLst>
              <a:ext uri="{FF2B5EF4-FFF2-40B4-BE49-F238E27FC236}">
                <a16:creationId xmlns:a16="http://schemas.microsoft.com/office/drawing/2014/main" id="{5E977451-415A-4B71-B4B2-9BC0EF11091C}"/>
              </a:ext>
            </a:extLst>
          </p:cNvPr>
          <p:cNvGrpSpPr>
            <a:grpSpLocks/>
          </p:cNvGrpSpPr>
          <p:nvPr/>
        </p:nvGrpSpPr>
        <p:grpSpPr bwMode="auto">
          <a:xfrm>
            <a:off x="5472000" y="1584000"/>
            <a:ext cx="415498" cy="647700"/>
            <a:chOff x="8946000" y="4620357"/>
            <a:chExt cx="415497" cy="647700"/>
          </a:xfrm>
        </p:grpSpPr>
        <p:sp>
          <p:nvSpPr>
            <p:cNvPr id="14" name="下矢印 31">
              <a:extLst>
                <a:ext uri="{FF2B5EF4-FFF2-40B4-BE49-F238E27FC236}">
                  <a16:creationId xmlns:a16="http://schemas.microsoft.com/office/drawing/2014/main" id="{D911667C-C7D7-4A70-9DD4-3D13692650DD}"/>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正方形/長方形 1">
              <a:extLst>
                <a:ext uri="{FF2B5EF4-FFF2-40B4-BE49-F238E27FC236}">
                  <a16:creationId xmlns:a16="http://schemas.microsoft.com/office/drawing/2014/main" id="{73A07298-5131-4092-812F-5196493AA2B6}"/>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6" name="グループ化 19">
            <a:extLst>
              <a:ext uri="{FF2B5EF4-FFF2-40B4-BE49-F238E27FC236}">
                <a16:creationId xmlns:a16="http://schemas.microsoft.com/office/drawing/2014/main" id="{12B74F81-3718-47BF-9DBE-54CA62026AAB}"/>
              </a:ext>
            </a:extLst>
          </p:cNvPr>
          <p:cNvGrpSpPr>
            <a:grpSpLocks/>
          </p:cNvGrpSpPr>
          <p:nvPr/>
        </p:nvGrpSpPr>
        <p:grpSpPr bwMode="auto">
          <a:xfrm>
            <a:off x="6768000" y="4032000"/>
            <a:ext cx="433387" cy="647700"/>
            <a:chOff x="9008376" y="4278533"/>
            <a:chExt cx="432048" cy="647700"/>
          </a:xfrm>
        </p:grpSpPr>
        <p:sp>
          <p:nvSpPr>
            <p:cNvPr id="17" name="下矢印 20">
              <a:extLst>
                <a:ext uri="{FF2B5EF4-FFF2-40B4-BE49-F238E27FC236}">
                  <a16:creationId xmlns:a16="http://schemas.microsoft.com/office/drawing/2014/main" id="{A2F1FC61-F26C-416D-AEA3-B0985AF7F390}"/>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21">
              <a:extLst>
                <a:ext uri="{FF2B5EF4-FFF2-40B4-BE49-F238E27FC236}">
                  <a16:creationId xmlns:a16="http://schemas.microsoft.com/office/drawing/2014/main" id="{70E75621-2970-4B86-AFF9-A2D48C339B2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19" name="グループ化 19">
            <a:extLst>
              <a:ext uri="{FF2B5EF4-FFF2-40B4-BE49-F238E27FC236}">
                <a16:creationId xmlns:a16="http://schemas.microsoft.com/office/drawing/2014/main" id="{D84BE7C7-4799-403A-9742-D6147F9A7C5C}"/>
              </a:ext>
            </a:extLst>
          </p:cNvPr>
          <p:cNvGrpSpPr>
            <a:grpSpLocks/>
          </p:cNvGrpSpPr>
          <p:nvPr/>
        </p:nvGrpSpPr>
        <p:grpSpPr bwMode="auto">
          <a:xfrm>
            <a:off x="8697416" y="3212976"/>
            <a:ext cx="433387" cy="647700"/>
            <a:chOff x="9008376" y="4278533"/>
            <a:chExt cx="432048" cy="647700"/>
          </a:xfrm>
        </p:grpSpPr>
        <p:sp>
          <p:nvSpPr>
            <p:cNvPr id="21" name="下矢印 20">
              <a:extLst>
                <a:ext uri="{FF2B5EF4-FFF2-40B4-BE49-F238E27FC236}">
                  <a16:creationId xmlns:a16="http://schemas.microsoft.com/office/drawing/2014/main" id="{7934F680-6F88-451D-8DF3-C806DF32DF73}"/>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1">
              <a:extLst>
                <a:ext uri="{FF2B5EF4-FFF2-40B4-BE49-F238E27FC236}">
                  <a16:creationId xmlns:a16="http://schemas.microsoft.com/office/drawing/2014/main" id="{D9E6561B-0BC0-4477-9FC9-749B1FF37DA5}"/>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5466701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A70AC909-77FD-4D92-BC85-1747EF7A7CA0}"/>
              </a:ext>
            </a:extLst>
          </p:cNvPr>
          <p:cNvPicPr>
            <a:picLocks noChangeAspect="1"/>
          </p:cNvPicPr>
          <p:nvPr/>
        </p:nvPicPr>
        <p:blipFill>
          <a:blip r:embed="rId2"/>
          <a:stretch>
            <a:fillRect/>
          </a:stretch>
        </p:blipFill>
        <p:spPr>
          <a:xfrm>
            <a:off x="36000" y="936000"/>
            <a:ext cx="9391650" cy="5381625"/>
          </a:xfrm>
          <a:prstGeom prst="rect">
            <a:avLst/>
          </a:prstGeom>
        </p:spPr>
      </p:pic>
      <p:sp>
        <p:nvSpPr>
          <p:cNvPr id="47106" name="タイトル 1"/>
          <p:cNvSpPr>
            <a:spLocks noGrp="1"/>
          </p:cNvSpPr>
          <p:nvPr>
            <p:ph type="title"/>
          </p:nvPr>
        </p:nvSpPr>
        <p:spPr>
          <a:xfrm>
            <a:off x="345600" y="187200"/>
            <a:ext cx="6263584" cy="936000"/>
          </a:xfrm>
        </p:spPr>
        <p:txBody>
          <a:bodyPr/>
          <a:lstStyle/>
          <a:p>
            <a:r>
              <a:rPr lang="ja-JP" altLang="en-US" sz="4000" dirty="0"/>
              <a:t>コピペ実行</a:t>
            </a:r>
            <a:r>
              <a:rPr lang="en-US" altLang="ja-JP" sz="4000" dirty="0"/>
              <a:t>7</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94</a:t>
            </a:fld>
            <a:endParaRPr kumimoji="0" lang="en-US" altLang="ja-JP" sz="1200">
              <a:latin typeface="Arial Black" panose="020B0A04020102020204" pitchFamily="34" charset="0"/>
            </a:endParaRPr>
          </a:p>
        </p:txBody>
      </p:sp>
      <p:sp>
        <p:nvSpPr>
          <p:cNvPr id="23" name="テキスト ボックス 17">
            <a:extLst>
              <a:ext uri="{FF2B5EF4-FFF2-40B4-BE49-F238E27FC236}">
                <a16:creationId xmlns:a16="http://schemas.microsoft.com/office/drawing/2014/main" id="{B9EA2F34-7389-4F91-8997-D32A7C76E758}"/>
              </a:ext>
            </a:extLst>
          </p:cNvPr>
          <p:cNvSpPr txBox="1">
            <a:spLocks noChangeArrowheads="1"/>
          </p:cNvSpPr>
          <p:nvPr/>
        </p:nvSpPr>
        <p:spPr bwMode="auto">
          <a:xfrm>
            <a:off x="4527938"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grpSp>
        <p:nvGrpSpPr>
          <p:cNvPr id="24" name="グループ化 19">
            <a:extLst>
              <a:ext uri="{FF2B5EF4-FFF2-40B4-BE49-F238E27FC236}">
                <a16:creationId xmlns:a16="http://schemas.microsoft.com/office/drawing/2014/main" id="{CEEBD216-9F3A-4F63-9EA4-F3F265028FB0}"/>
              </a:ext>
            </a:extLst>
          </p:cNvPr>
          <p:cNvGrpSpPr>
            <a:grpSpLocks/>
          </p:cNvGrpSpPr>
          <p:nvPr/>
        </p:nvGrpSpPr>
        <p:grpSpPr bwMode="auto">
          <a:xfrm>
            <a:off x="5004000" y="4118400"/>
            <a:ext cx="433387" cy="647700"/>
            <a:chOff x="9008376" y="4278533"/>
            <a:chExt cx="432048" cy="647700"/>
          </a:xfrm>
        </p:grpSpPr>
        <p:sp>
          <p:nvSpPr>
            <p:cNvPr id="25" name="下矢印 20">
              <a:extLst>
                <a:ext uri="{FF2B5EF4-FFF2-40B4-BE49-F238E27FC236}">
                  <a16:creationId xmlns:a16="http://schemas.microsoft.com/office/drawing/2014/main" id="{3F9A16FB-EE1D-49AF-B470-F28DD9F3A5D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52D69617-FF9B-437B-AD0B-9FB5A277803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
        <p:nvSpPr>
          <p:cNvPr id="29" name="Text Box 8">
            <a:extLst>
              <a:ext uri="{FF2B5EF4-FFF2-40B4-BE49-F238E27FC236}">
                <a16:creationId xmlns:a16="http://schemas.microsoft.com/office/drawing/2014/main" id="{B394FC83-9A4C-4852-A594-07553603D3D5}"/>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実行完了後の状態。①赤枠内がこんな感じになれば</a:t>
            </a:r>
            <a:r>
              <a:rPr lang="en-US" altLang="ja-JP" dirty="0">
                <a:solidFill>
                  <a:schemeClr val="bg1">
                    <a:lumMod val="50000"/>
                  </a:schemeClr>
                </a:solidFill>
                <a:latin typeface="+mn-ea"/>
              </a:rPr>
              <a:t>OK</a:t>
            </a:r>
            <a:r>
              <a:rPr lang="ja-JP" altLang="en-US" dirty="0">
                <a:solidFill>
                  <a:schemeClr val="bg1">
                    <a:lumMod val="50000"/>
                  </a:schemeClr>
                </a:solidFill>
                <a:latin typeface="+mn-ea"/>
              </a:rPr>
              <a:t>。出力ファイルである、②</a:t>
            </a:r>
            <a:r>
              <a:rPr lang="en-US" altLang="ja-JP" dirty="0">
                <a:solidFill>
                  <a:schemeClr val="bg1">
                    <a:lumMod val="50000"/>
                  </a:schemeClr>
                </a:solidFill>
                <a:latin typeface="+mn-ea"/>
              </a:rPr>
              <a:t>hoge1.fasta</a:t>
            </a:r>
            <a:r>
              <a:rPr lang="ja-JP" altLang="en-US" dirty="0">
                <a:solidFill>
                  <a:schemeClr val="bg1">
                    <a:lumMod val="50000"/>
                  </a:schemeClr>
                </a:solidFill>
                <a:latin typeface="+mn-ea"/>
              </a:rPr>
              <a:t>が作成されていることも分かります。もし①の画面になっていて、②が見られない場合は、③リロードしてみてください。</a:t>
            </a:r>
            <a:r>
              <a:rPr lang="ja-JP" altLang="en-US" dirty="0">
                <a:latin typeface="+mn-ea"/>
              </a:rPr>
              <a:t>④のような感じで</a:t>
            </a:r>
            <a:r>
              <a:rPr lang="ja-JP" altLang="en-US" dirty="0">
                <a:solidFill>
                  <a:srgbClr val="FF0000"/>
                </a:solidFill>
                <a:latin typeface="+mn-ea"/>
              </a:rPr>
              <a:t>エラーが出たヒトは、前提条件を満たしていない</a:t>
            </a:r>
            <a:r>
              <a:rPr lang="ja-JP" altLang="en-US" dirty="0">
                <a:latin typeface="+mn-ea"/>
              </a:rPr>
              <a:t>（この場合は</a:t>
            </a:r>
            <a:r>
              <a:rPr lang="en-US" altLang="ja-JP" dirty="0" err="1">
                <a:latin typeface="+mn-ea"/>
              </a:rPr>
              <a:t>Biostrings</a:t>
            </a:r>
            <a:r>
              <a:rPr lang="ja-JP" altLang="en-US" dirty="0">
                <a:latin typeface="+mn-ea"/>
              </a:rPr>
              <a:t>パッケージのインストールができてない）ことを意味します。しかるべき作業を行ってください。</a:t>
            </a:r>
          </a:p>
        </p:txBody>
      </p:sp>
    </p:spTree>
    <p:extLst>
      <p:ext uri="{BB962C8B-B14F-4D97-AF65-F5344CB8AC3E}">
        <p14:creationId xmlns:p14="http://schemas.microsoft.com/office/powerpoint/2010/main" val="30502198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6000"/>
            <a:ext cx="9813544" cy="4365208"/>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dirty="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見栄えの統一、終了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枠の幅、電卓的な利用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計算の中断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項目と例題、入力ファイルの保存</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作業ディレクトリの変更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dirty="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コピペ実行、</a:t>
            </a:r>
            <a:r>
              <a:rPr lang="ja-JP" altLang="en-US" sz="2000" dirty="0"/>
              <a:t>出力ファイルの確認</a:t>
            </a:r>
            <a:r>
              <a:rPr lang="ja-JP" altLang="en-US" sz="2000" dirty="0">
                <a:solidFill>
                  <a:schemeClr val="bg1">
                    <a:lumMod val="50000"/>
                  </a:schemeClr>
                </a:solidFill>
              </a:rPr>
              <a:t>、</a:t>
            </a:r>
            <a:r>
              <a:rPr lang="en-US" altLang="ja-JP" sz="2000" dirty="0">
                <a:solidFill>
                  <a:schemeClr val="bg1">
                    <a:lumMod val="50000"/>
                  </a:schemeClr>
                </a:solidFill>
              </a:rPr>
              <a:t>Environment</a:t>
            </a:r>
            <a:r>
              <a:rPr lang="ja-JP" altLang="en-US" sz="2000" dirty="0">
                <a:solidFill>
                  <a:schemeClr val="bg1">
                    <a:lumMod val="50000"/>
                  </a:schemeClr>
                </a:solidFill>
              </a:rPr>
              <a:t>タブ</a:t>
            </a:r>
            <a:endParaRPr lang="en-US" altLang="ja-JP" sz="2000" dirty="0"/>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en-US" altLang="ja-JP" sz="2000" dirty="0">
                <a:solidFill>
                  <a:schemeClr val="bg1">
                    <a:lumMod val="50000"/>
                  </a:schemeClr>
                </a:solidFill>
              </a:rPr>
              <a:t>Win</a:t>
            </a:r>
            <a:r>
              <a:rPr lang="ja-JP" altLang="en-US" sz="2000" dirty="0">
                <a:solidFill>
                  <a:schemeClr val="bg1">
                    <a:lumMod val="50000"/>
                  </a:schemeClr>
                </a:solidFill>
              </a:rPr>
              <a:t>ユーザ向け注意点、応用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95</a:t>
            </a:fld>
            <a:endParaRPr kumimoji="0" lang="en-US" altLang="ja-JP">
              <a:latin typeface="Arial Black" pitchFamily="34" charset="0"/>
            </a:endParaRPr>
          </a:p>
        </p:txBody>
      </p:sp>
    </p:spTree>
    <p:extLst>
      <p:ext uri="{BB962C8B-B14F-4D97-AF65-F5344CB8AC3E}">
        <p14:creationId xmlns:p14="http://schemas.microsoft.com/office/powerpoint/2010/main" val="14793053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a:extLst>
              <a:ext uri="{FF2B5EF4-FFF2-40B4-BE49-F238E27FC236}">
                <a16:creationId xmlns:a16="http://schemas.microsoft.com/office/drawing/2014/main" id="{60124904-87A8-4CE0-B015-5DE51DF2A80D}"/>
              </a:ext>
            </a:extLst>
          </p:cNvPr>
          <p:cNvPicPr>
            <a:picLocks noChangeAspect="1"/>
          </p:cNvPicPr>
          <p:nvPr/>
        </p:nvPicPr>
        <p:blipFill>
          <a:blip r:embed="rId2"/>
          <a:stretch>
            <a:fillRect/>
          </a:stretch>
        </p:blipFill>
        <p:spPr>
          <a:xfrm>
            <a:off x="36004" y="936003"/>
            <a:ext cx="8785860" cy="5722620"/>
          </a:xfrm>
          <a:prstGeom prst="rect">
            <a:avLst/>
          </a:prstGeom>
        </p:spPr>
      </p:pic>
      <p:sp>
        <p:nvSpPr>
          <p:cNvPr id="47106" name="タイトル 1"/>
          <p:cNvSpPr>
            <a:spLocks noGrp="1"/>
          </p:cNvSpPr>
          <p:nvPr>
            <p:ph type="title"/>
          </p:nvPr>
        </p:nvSpPr>
        <p:spPr>
          <a:xfrm>
            <a:off x="345600" y="187200"/>
            <a:ext cx="6263584" cy="936000"/>
          </a:xfrm>
        </p:spPr>
        <p:txBody>
          <a:bodyPr/>
          <a:lstStyle/>
          <a:p>
            <a:r>
              <a:rPr lang="ja-JP" altLang="en-US" sz="4000" dirty="0"/>
              <a:t>出力ファイルの確認</a:t>
            </a:r>
            <a:r>
              <a:rPr lang="en-US" altLang="ja-JP" sz="4000" dirty="0"/>
              <a:t>1</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96</a:t>
            </a:fld>
            <a:endParaRPr kumimoji="0" lang="en-US" altLang="ja-JP" sz="1200">
              <a:latin typeface="Arial Black" panose="020B0A04020102020204" pitchFamily="34" charset="0"/>
            </a:endParaRPr>
          </a:p>
        </p:txBody>
      </p:sp>
      <p:sp>
        <p:nvSpPr>
          <p:cNvPr id="40" name="Text Box 8">
            <a:extLst>
              <a:ext uri="{FF2B5EF4-FFF2-40B4-BE49-F238E27FC236}">
                <a16:creationId xmlns:a16="http://schemas.microsoft.com/office/drawing/2014/main" id="{F6ED9CBB-DD89-4993-9E00-257D2AB4A7D2}"/>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latin typeface="+mn-ea"/>
              </a:rPr>
              <a:t>①が入力ファイルの情報、②が出力ファイルの情報に対応します。③が抽出したい領域の範囲に相当します。①が抽出元で、②が抽出結果に相当します。</a:t>
            </a:r>
          </a:p>
        </p:txBody>
      </p:sp>
      <p:sp>
        <p:nvSpPr>
          <p:cNvPr id="25" name="正方形/長方形 24">
            <a:extLst>
              <a:ext uri="{FF2B5EF4-FFF2-40B4-BE49-F238E27FC236}">
                <a16:creationId xmlns:a16="http://schemas.microsoft.com/office/drawing/2014/main" id="{4A1AA153-ABAB-4029-B61D-0D8B8F634F72}"/>
              </a:ext>
            </a:extLst>
          </p:cNvPr>
          <p:cNvSpPr/>
          <p:nvPr/>
        </p:nvSpPr>
        <p:spPr>
          <a:xfrm>
            <a:off x="108000" y="3139200"/>
            <a:ext cx="5446800" cy="12348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3" name="正方形/長方形 42">
            <a:extLst>
              <a:ext uri="{FF2B5EF4-FFF2-40B4-BE49-F238E27FC236}">
                <a16:creationId xmlns:a16="http://schemas.microsoft.com/office/drawing/2014/main" id="{9A3432B8-8166-400C-A2FD-17F136E63520}"/>
              </a:ext>
            </a:extLst>
          </p:cNvPr>
          <p:cNvSpPr/>
          <p:nvPr/>
        </p:nvSpPr>
        <p:spPr>
          <a:xfrm>
            <a:off x="108000" y="4482000"/>
            <a:ext cx="5446800" cy="12348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44" name="グループ化 19">
            <a:extLst>
              <a:ext uri="{FF2B5EF4-FFF2-40B4-BE49-F238E27FC236}">
                <a16:creationId xmlns:a16="http://schemas.microsoft.com/office/drawing/2014/main" id="{F63981C9-C2B7-4B44-A521-5FAA47678363}"/>
              </a:ext>
            </a:extLst>
          </p:cNvPr>
          <p:cNvGrpSpPr>
            <a:grpSpLocks/>
          </p:cNvGrpSpPr>
          <p:nvPr/>
        </p:nvGrpSpPr>
        <p:grpSpPr bwMode="auto">
          <a:xfrm>
            <a:off x="5544000" y="3420000"/>
            <a:ext cx="433387" cy="647700"/>
            <a:chOff x="9008376" y="4278533"/>
            <a:chExt cx="432048" cy="647700"/>
          </a:xfrm>
        </p:grpSpPr>
        <p:sp>
          <p:nvSpPr>
            <p:cNvPr id="45" name="下矢印 20">
              <a:extLst>
                <a:ext uri="{FF2B5EF4-FFF2-40B4-BE49-F238E27FC236}">
                  <a16:creationId xmlns:a16="http://schemas.microsoft.com/office/drawing/2014/main" id="{DB38E181-4621-427A-85C5-F3053ED36600}"/>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6" name="テキスト ボックス 21">
              <a:extLst>
                <a:ext uri="{FF2B5EF4-FFF2-40B4-BE49-F238E27FC236}">
                  <a16:creationId xmlns:a16="http://schemas.microsoft.com/office/drawing/2014/main" id="{52C1A39F-9EEE-45CA-9372-A438946FAB6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47" name="グループ化 19">
            <a:extLst>
              <a:ext uri="{FF2B5EF4-FFF2-40B4-BE49-F238E27FC236}">
                <a16:creationId xmlns:a16="http://schemas.microsoft.com/office/drawing/2014/main" id="{565C098A-F4F9-4DDA-9F1A-5AC05ED51874}"/>
              </a:ext>
            </a:extLst>
          </p:cNvPr>
          <p:cNvGrpSpPr>
            <a:grpSpLocks/>
          </p:cNvGrpSpPr>
          <p:nvPr/>
        </p:nvGrpSpPr>
        <p:grpSpPr bwMode="auto">
          <a:xfrm>
            <a:off x="5544000" y="4770000"/>
            <a:ext cx="433387" cy="647700"/>
            <a:chOff x="9008376" y="4278533"/>
            <a:chExt cx="432048" cy="647700"/>
          </a:xfrm>
        </p:grpSpPr>
        <p:sp>
          <p:nvSpPr>
            <p:cNvPr id="48" name="下矢印 20">
              <a:extLst>
                <a:ext uri="{FF2B5EF4-FFF2-40B4-BE49-F238E27FC236}">
                  <a16:creationId xmlns:a16="http://schemas.microsoft.com/office/drawing/2014/main" id="{F4A679B2-39CD-4624-B124-488068B2B642}"/>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9" name="テキスト ボックス 21">
              <a:extLst>
                <a:ext uri="{FF2B5EF4-FFF2-40B4-BE49-F238E27FC236}">
                  <a16:creationId xmlns:a16="http://schemas.microsoft.com/office/drawing/2014/main" id="{DFEB9FC9-827F-4B7A-98FC-344BCFAD9FB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50" name="グループ化 19">
            <a:extLst>
              <a:ext uri="{FF2B5EF4-FFF2-40B4-BE49-F238E27FC236}">
                <a16:creationId xmlns:a16="http://schemas.microsoft.com/office/drawing/2014/main" id="{470B6062-61F0-474C-BC81-534009AFBD37}"/>
              </a:ext>
            </a:extLst>
          </p:cNvPr>
          <p:cNvGrpSpPr>
            <a:grpSpLocks/>
          </p:cNvGrpSpPr>
          <p:nvPr/>
        </p:nvGrpSpPr>
        <p:grpSpPr bwMode="auto">
          <a:xfrm>
            <a:off x="1764000" y="1908000"/>
            <a:ext cx="433387" cy="647700"/>
            <a:chOff x="9008376" y="4278533"/>
            <a:chExt cx="432048" cy="647700"/>
          </a:xfrm>
        </p:grpSpPr>
        <p:sp>
          <p:nvSpPr>
            <p:cNvPr id="51" name="下矢印 20">
              <a:extLst>
                <a:ext uri="{FF2B5EF4-FFF2-40B4-BE49-F238E27FC236}">
                  <a16:creationId xmlns:a16="http://schemas.microsoft.com/office/drawing/2014/main" id="{D9C40BC3-B2E8-4E30-9AE3-845ABD5AA08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52" name="テキスト ボックス 21">
              <a:extLst>
                <a:ext uri="{FF2B5EF4-FFF2-40B4-BE49-F238E27FC236}">
                  <a16:creationId xmlns:a16="http://schemas.microsoft.com/office/drawing/2014/main" id="{339C08C4-D6A8-445F-951D-094277CFE32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15165370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a:extLst>
              <a:ext uri="{FF2B5EF4-FFF2-40B4-BE49-F238E27FC236}">
                <a16:creationId xmlns:a16="http://schemas.microsoft.com/office/drawing/2014/main" id="{60124904-87A8-4CE0-B015-5DE51DF2A80D}"/>
              </a:ext>
            </a:extLst>
          </p:cNvPr>
          <p:cNvPicPr>
            <a:picLocks noChangeAspect="1"/>
          </p:cNvPicPr>
          <p:nvPr/>
        </p:nvPicPr>
        <p:blipFill>
          <a:blip r:embed="rId2"/>
          <a:stretch>
            <a:fillRect/>
          </a:stretch>
        </p:blipFill>
        <p:spPr>
          <a:xfrm>
            <a:off x="36004" y="936003"/>
            <a:ext cx="8785860" cy="5722620"/>
          </a:xfrm>
          <a:prstGeom prst="rect">
            <a:avLst/>
          </a:prstGeom>
        </p:spPr>
      </p:pic>
      <p:sp>
        <p:nvSpPr>
          <p:cNvPr id="47106" name="タイトル 1"/>
          <p:cNvSpPr>
            <a:spLocks noGrp="1"/>
          </p:cNvSpPr>
          <p:nvPr>
            <p:ph type="title"/>
          </p:nvPr>
        </p:nvSpPr>
        <p:spPr>
          <a:xfrm>
            <a:off x="345600" y="187200"/>
            <a:ext cx="6263584" cy="936000"/>
          </a:xfrm>
        </p:spPr>
        <p:txBody>
          <a:bodyPr/>
          <a:lstStyle/>
          <a:p>
            <a:r>
              <a:rPr lang="ja-JP" altLang="en-US" sz="4000" dirty="0"/>
              <a:t>出力ファイルの確認</a:t>
            </a:r>
            <a:r>
              <a:rPr lang="en-US" altLang="ja-JP" sz="4000" dirty="0"/>
              <a:t>2</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97</a:t>
            </a:fld>
            <a:endParaRPr kumimoji="0" lang="en-US" altLang="ja-JP" sz="1200">
              <a:latin typeface="Arial Black" panose="020B0A04020102020204" pitchFamily="34" charset="0"/>
            </a:endParaRPr>
          </a:p>
        </p:txBody>
      </p:sp>
      <p:sp>
        <p:nvSpPr>
          <p:cNvPr id="40" name="Text Box 8">
            <a:extLst>
              <a:ext uri="{FF2B5EF4-FFF2-40B4-BE49-F238E27FC236}">
                <a16:creationId xmlns:a16="http://schemas.microsoft.com/office/drawing/2014/main" id="{F6ED9CBB-DD89-4993-9E00-257D2AB4A7D2}"/>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①が入力ファイルの情報、②が出力ファイルの情報に対応します。③が抽出したい領域の範囲に相当します。①が抽出元で、②が抽出結果に相当します。</a:t>
            </a:r>
            <a:r>
              <a:rPr lang="ja-JP" altLang="en-US" dirty="0">
                <a:latin typeface="+mn-ea"/>
              </a:rPr>
              <a:t>④が抽出領域に相当し、⑤と同じです。</a:t>
            </a:r>
          </a:p>
        </p:txBody>
      </p:sp>
      <p:grpSp>
        <p:nvGrpSpPr>
          <p:cNvPr id="14" name="グループ化 19">
            <a:extLst>
              <a:ext uri="{FF2B5EF4-FFF2-40B4-BE49-F238E27FC236}">
                <a16:creationId xmlns:a16="http://schemas.microsoft.com/office/drawing/2014/main" id="{AEAFB8ED-AB83-4324-AF77-0E647A0E4224}"/>
              </a:ext>
            </a:extLst>
          </p:cNvPr>
          <p:cNvGrpSpPr>
            <a:grpSpLocks/>
          </p:cNvGrpSpPr>
          <p:nvPr/>
        </p:nvGrpSpPr>
        <p:grpSpPr bwMode="auto">
          <a:xfrm>
            <a:off x="1764000" y="1908000"/>
            <a:ext cx="433387" cy="647700"/>
            <a:chOff x="9008376" y="4278533"/>
            <a:chExt cx="432048" cy="647700"/>
          </a:xfrm>
        </p:grpSpPr>
        <p:sp>
          <p:nvSpPr>
            <p:cNvPr id="15" name="下矢印 20">
              <a:extLst>
                <a:ext uri="{FF2B5EF4-FFF2-40B4-BE49-F238E27FC236}">
                  <a16:creationId xmlns:a16="http://schemas.microsoft.com/office/drawing/2014/main" id="{96818EEC-B924-454F-9967-B8261546F210}"/>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1">
              <a:extLst>
                <a:ext uri="{FF2B5EF4-FFF2-40B4-BE49-F238E27FC236}">
                  <a16:creationId xmlns:a16="http://schemas.microsoft.com/office/drawing/2014/main" id="{66647546-B840-45F0-8618-9B3F77B5ECD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2" name="グループ化 1">
            <a:extLst>
              <a:ext uri="{FF2B5EF4-FFF2-40B4-BE49-F238E27FC236}">
                <a16:creationId xmlns:a16="http://schemas.microsoft.com/office/drawing/2014/main" id="{2BE3EE20-924C-483C-A548-D16DE1AD2806}"/>
              </a:ext>
            </a:extLst>
          </p:cNvPr>
          <p:cNvGrpSpPr/>
          <p:nvPr/>
        </p:nvGrpSpPr>
        <p:grpSpPr>
          <a:xfrm>
            <a:off x="1162800" y="4365104"/>
            <a:ext cx="647700" cy="539196"/>
            <a:chOff x="1162800" y="4365104"/>
            <a:chExt cx="647700" cy="539196"/>
          </a:xfrm>
        </p:grpSpPr>
        <p:sp>
          <p:nvSpPr>
            <p:cNvPr id="17" name="右中かっこ 16">
              <a:extLst>
                <a:ext uri="{FF2B5EF4-FFF2-40B4-BE49-F238E27FC236}">
                  <a16:creationId xmlns:a16="http://schemas.microsoft.com/office/drawing/2014/main" id="{F5DA1D79-8873-4721-A1D4-2E5CCAB15F77}"/>
                </a:ext>
              </a:extLst>
            </p:cNvPr>
            <p:cNvSpPr/>
            <p:nvPr/>
          </p:nvSpPr>
          <p:spPr>
            <a:xfrm rot="-5400000" flipH="1">
              <a:off x="1398069" y="4151448"/>
              <a:ext cx="166688" cy="594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18" name="グループ化 22">
              <a:extLst>
                <a:ext uri="{FF2B5EF4-FFF2-40B4-BE49-F238E27FC236}">
                  <a16:creationId xmlns:a16="http://schemas.microsoft.com/office/drawing/2014/main" id="{051D2757-84E5-41FE-9D38-C7A846183E03}"/>
                </a:ext>
              </a:extLst>
            </p:cNvPr>
            <p:cNvGrpSpPr>
              <a:grpSpLocks/>
            </p:cNvGrpSpPr>
            <p:nvPr/>
          </p:nvGrpSpPr>
          <p:grpSpPr bwMode="auto">
            <a:xfrm>
              <a:off x="1162800" y="4536000"/>
              <a:ext cx="647700" cy="368300"/>
              <a:chOff x="8113143" y="5184000"/>
              <a:chExt cx="647700" cy="369332"/>
            </a:xfrm>
          </p:grpSpPr>
          <p:sp>
            <p:nvSpPr>
              <p:cNvPr id="19" name="下矢印 23">
                <a:extLst>
                  <a:ext uri="{FF2B5EF4-FFF2-40B4-BE49-F238E27FC236}">
                    <a16:creationId xmlns:a16="http://schemas.microsoft.com/office/drawing/2014/main" id="{1CA3BE0A-EBE3-4406-95C2-C573273D35B4}"/>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4">
                <a:extLst>
                  <a:ext uri="{FF2B5EF4-FFF2-40B4-BE49-F238E27FC236}">
                    <a16:creationId xmlns:a16="http://schemas.microsoft.com/office/drawing/2014/main" id="{3E210AAB-C67A-457D-836D-9CBE9A8C74D9}"/>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sp>
        <p:nvSpPr>
          <p:cNvPr id="23" name="右中かっこ 22">
            <a:extLst>
              <a:ext uri="{FF2B5EF4-FFF2-40B4-BE49-F238E27FC236}">
                <a16:creationId xmlns:a16="http://schemas.microsoft.com/office/drawing/2014/main" id="{C9319091-D992-4F30-BB42-0BCD4274D81B}"/>
              </a:ext>
            </a:extLst>
          </p:cNvPr>
          <p:cNvSpPr/>
          <p:nvPr/>
        </p:nvSpPr>
        <p:spPr>
          <a:xfrm rot="16200000" flipH="1">
            <a:off x="1227829" y="5484460"/>
            <a:ext cx="166688" cy="594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24" name="グループ化 22">
            <a:extLst>
              <a:ext uri="{FF2B5EF4-FFF2-40B4-BE49-F238E27FC236}">
                <a16:creationId xmlns:a16="http://schemas.microsoft.com/office/drawing/2014/main" id="{B9BE53DA-221A-4E6E-9D90-585D68D4A8F0}"/>
              </a:ext>
            </a:extLst>
          </p:cNvPr>
          <p:cNvGrpSpPr>
            <a:grpSpLocks/>
          </p:cNvGrpSpPr>
          <p:nvPr/>
        </p:nvGrpSpPr>
        <p:grpSpPr bwMode="auto">
          <a:xfrm>
            <a:off x="992560" y="5869012"/>
            <a:ext cx="647700" cy="368300"/>
            <a:chOff x="8113143" y="5184000"/>
            <a:chExt cx="647700" cy="369332"/>
          </a:xfrm>
        </p:grpSpPr>
        <p:sp>
          <p:nvSpPr>
            <p:cNvPr id="26" name="下矢印 23">
              <a:extLst>
                <a:ext uri="{FF2B5EF4-FFF2-40B4-BE49-F238E27FC236}">
                  <a16:creationId xmlns:a16="http://schemas.microsoft.com/office/drawing/2014/main" id="{ED93A3E0-E04E-41A5-BADF-2A60DC236518}"/>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4">
              <a:extLst>
                <a:ext uri="{FF2B5EF4-FFF2-40B4-BE49-F238E27FC236}">
                  <a16:creationId xmlns:a16="http://schemas.microsoft.com/office/drawing/2014/main" id="{8CEFBD85-821C-40D9-A99C-70B084223D0A}"/>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10883485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296105F-FF09-478E-A504-030CF01BBFEE}"/>
              </a:ext>
            </a:extLst>
          </p:cNvPr>
          <p:cNvPicPr>
            <a:picLocks noChangeAspect="1"/>
          </p:cNvPicPr>
          <p:nvPr/>
        </p:nvPicPr>
        <p:blipFill>
          <a:blip r:embed="rId2"/>
          <a:stretch>
            <a:fillRect/>
          </a:stretch>
        </p:blipFill>
        <p:spPr>
          <a:xfrm>
            <a:off x="36004" y="936003"/>
            <a:ext cx="8785860" cy="5722620"/>
          </a:xfrm>
          <a:prstGeom prst="rect">
            <a:avLst/>
          </a:prstGeom>
        </p:spPr>
      </p:pic>
      <p:sp>
        <p:nvSpPr>
          <p:cNvPr id="47106" name="タイトル 1"/>
          <p:cNvSpPr>
            <a:spLocks noGrp="1"/>
          </p:cNvSpPr>
          <p:nvPr>
            <p:ph type="title"/>
          </p:nvPr>
        </p:nvSpPr>
        <p:spPr>
          <a:xfrm>
            <a:off x="345600" y="187200"/>
            <a:ext cx="6263584" cy="936000"/>
          </a:xfrm>
        </p:spPr>
        <p:txBody>
          <a:bodyPr/>
          <a:lstStyle/>
          <a:p>
            <a:r>
              <a:rPr lang="ja-JP" altLang="en-US" sz="4000" dirty="0"/>
              <a:t>出力ファイルの確認</a:t>
            </a:r>
            <a:r>
              <a:rPr lang="en-US" altLang="ja-JP" sz="4000" dirty="0"/>
              <a:t>3</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98</a:t>
            </a:fld>
            <a:endParaRPr kumimoji="0" lang="en-US" altLang="ja-JP" sz="1200">
              <a:latin typeface="Arial Black" panose="020B0A04020102020204" pitchFamily="34" charset="0"/>
            </a:endParaRPr>
          </a:p>
        </p:txBody>
      </p:sp>
      <p:sp>
        <p:nvSpPr>
          <p:cNvPr id="40" name="Text Box 8">
            <a:extLst>
              <a:ext uri="{FF2B5EF4-FFF2-40B4-BE49-F238E27FC236}">
                <a16:creationId xmlns:a16="http://schemas.microsoft.com/office/drawing/2014/main" id="{F6ED9CBB-DD89-4993-9E00-257D2AB4A7D2}"/>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①が入力ファイルの情報、②が出力ファイルの情報に対応します。③が抽出したい領域の範囲に相当します。①が抽出元で、②が抽出結果に相当します。④が抽出領域に相当し、⑤と同じです。</a:t>
            </a:r>
            <a:r>
              <a:rPr lang="ja-JP" altLang="en-US" dirty="0">
                <a:latin typeface="+mn-ea"/>
              </a:rPr>
              <a:t>⑥をクリックして、エディタを開いた状態です。⑦切り出された配列は、確かに④と同じ。</a:t>
            </a:r>
          </a:p>
        </p:txBody>
      </p:sp>
      <p:grpSp>
        <p:nvGrpSpPr>
          <p:cNvPr id="28" name="グループ化 19">
            <a:extLst>
              <a:ext uri="{FF2B5EF4-FFF2-40B4-BE49-F238E27FC236}">
                <a16:creationId xmlns:a16="http://schemas.microsoft.com/office/drawing/2014/main" id="{21D1CF6A-2269-41CF-B4B1-20E23A72D7DA}"/>
              </a:ext>
            </a:extLst>
          </p:cNvPr>
          <p:cNvGrpSpPr>
            <a:grpSpLocks/>
          </p:cNvGrpSpPr>
          <p:nvPr/>
        </p:nvGrpSpPr>
        <p:grpSpPr bwMode="auto">
          <a:xfrm>
            <a:off x="6660000" y="4032000"/>
            <a:ext cx="433387" cy="647700"/>
            <a:chOff x="9008376" y="4278533"/>
            <a:chExt cx="432048" cy="647700"/>
          </a:xfrm>
        </p:grpSpPr>
        <p:sp>
          <p:nvSpPr>
            <p:cNvPr id="29" name="下矢印 20">
              <a:extLst>
                <a:ext uri="{FF2B5EF4-FFF2-40B4-BE49-F238E27FC236}">
                  <a16:creationId xmlns:a16="http://schemas.microsoft.com/office/drawing/2014/main" id="{8451148D-8182-4B73-ACAC-0139C1147412}"/>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テキスト ボックス 21">
              <a:extLst>
                <a:ext uri="{FF2B5EF4-FFF2-40B4-BE49-F238E27FC236}">
                  <a16:creationId xmlns:a16="http://schemas.microsoft.com/office/drawing/2014/main" id="{1A4AC5F4-1CBD-4366-A241-AC2D9D72AF19}"/>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grpSp>
        <p:nvGrpSpPr>
          <p:cNvPr id="5" name="グループ化 4">
            <a:extLst>
              <a:ext uri="{FF2B5EF4-FFF2-40B4-BE49-F238E27FC236}">
                <a16:creationId xmlns:a16="http://schemas.microsoft.com/office/drawing/2014/main" id="{51977329-C152-4028-85AA-117F460F28AD}"/>
              </a:ext>
            </a:extLst>
          </p:cNvPr>
          <p:cNvGrpSpPr/>
          <p:nvPr/>
        </p:nvGrpSpPr>
        <p:grpSpPr>
          <a:xfrm>
            <a:off x="457200" y="2348880"/>
            <a:ext cx="647700" cy="539196"/>
            <a:chOff x="488876" y="2348880"/>
            <a:chExt cx="647700" cy="539196"/>
          </a:xfrm>
        </p:grpSpPr>
        <p:sp>
          <p:nvSpPr>
            <p:cNvPr id="31" name="右中かっこ 30">
              <a:extLst>
                <a:ext uri="{FF2B5EF4-FFF2-40B4-BE49-F238E27FC236}">
                  <a16:creationId xmlns:a16="http://schemas.microsoft.com/office/drawing/2014/main" id="{9E4E2954-C630-4B2E-AD01-72700906F047}"/>
                </a:ext>
              </a:extLst>
            </p:cNvPr>
            <p:cNvSpPr/>
            <p:nvPr/>
          </p:nvSpPr>
          <p:spPr>
            <a:xfrm rot="16200000" flipH="1">
              <a:off x="724145" y="2135224"/>
              <a:ext cx="166688" cy="594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32" name="グループ化 22">
              <a:extLst>
                <a:ext uri="{FF2B5EF4-FFF2-40B4-BE49-F238E27FC236}">
                  <a16:creationId xmlns:a16="http://schemas.microsoft.com/office/drawing/2014/main" id="{6A198F51-AAEF-4A77-999F-8A48DC8C50C1}"/>
                </a:ext>
              </a:extLst>
            </p:cNvPr>
            <p:cNvGrpSpPr>
              <a:grpSpLocks/>
            </p:cNvGrpSpPr>
            <p:nvPr/>
          </p:nvGrpSpPr>
          <p:grpSpPr bwMode="auto">
            <a:xfrm>
              <a:off x="488876" y="2519776"/>
              <a:ext cx="647700" cy="368300"/>
              <a:chOff x="8113143" y="5184000"/>
              <a:chExt cx="647700" cy="369332"/>
            </a:xfrm>
          </p:grpSpPr>
          <p:sp>
            <p:nvSpPr>
              <p:cNvPr id="33" name="下矢印 23">
                <a:extLst>
                  <a:ext uri="{FF2B5EF4-FFF2-40B4-BE49-F238E27FC236}">
                    <a16:creationId xmlns:a16="http://schemas.microsoft.com/office/drawing/2014/main" id="{27A85B82-7F44-4261-B9B6-F8EC0ABD80B3}"/>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4" name="テキスト ボックス 24">
                <a:extLst>
                  <a:ext uri="{FF2B5EF4-FFF2-40B4-BE49-F238E27FC236}">
                    <a16:creationId xmlns:a16="http://schemas.microsoft.com/office/drawing/2014/main" id="{009BA857-DA2B-416F-B2F5-DB044276BBBC}"/>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grpSp>
      <p:grpSp>
        <p:nvGrpSpPr>
          <p:cNvPr id="35" name="グループ化 34">
            <a:extLst>
              <a:ext uri="{FF2B5EF4-FFF2-40B4-BE49-F238E27FC236}">
                <a16:creationId xmlns:a16="http://schemas.microsoft.com/office/drawing/2014/main" id="{B7EECCBA-3BEF-4079-B6C8-C9EFDE6F4013}"/>
              </a:ext>
            </a:extLst>
          </p:cNvPr>
          <p:cNvGrpSpPr/>
          <p:nvPr/>
        </p:nvGrpSpPr>
        <p:grpSpPr>
          <a:xfrm>
            <a:off x="1162800" y="5778000"/>
            <a:ext cx="647700" cy="539196"/>
            <a:chOff x="1162800" y="4365104"/>
            <a:chExt cx="647700" cy="539196"/>
          </a:xfrm>
        </p:grpSpPr>
        <p:sp>
          <p:nvSpPr>
            <p:cNvPr id="36" name="右中かっこ 35">
              <a:extLst>
                <a:ext uri="{FF2B5EF4-FFF2-40B4-BE49-F238E27FC236}">
                  <a16:creationId xmlns:a16="http://schemas.microsoft.com/office/drawing/2014/main" id="{8045D4F0-221C-4057-9293-19364BF4A524}"/>
                </a:ext>
              </a:extLst>
            </p:cNvPr>
            <p:cNvSpPr/>
            <p:nvPr/>
          </p:nvSpPr>
          <p:spPr>
            <a:xfrm rot="-5400000" flipH="1">
              <a:off x="1398069" y="4151448"/>
              <a:ext cx="166688" cy="594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37" name="グループ化 22">
              <a:extLst>
                <a:ext uri="{FF2B5EF4-FFF2-40B4-BE49-F238E27FC236}">
                  <a16:creationId xmlns:a16="http://schemas.microsoft.com/office/drawing/2014/main" id="{B6912E4B-67DA-4799-9DD2-6FFCFDF9B517}"/>
                </a:ext>
              </a:extLst>
            </p:cNvPr>
            <p:cNvGrpSpPr>
              <a:grpSpLocks/>
            </p:cNvGrpSpPr>
            <p:nvPr/>
          </p:nvGrpSpPr>
          <p:grpSpPr bwMode="auto">
            <a:xfrm>
              <a:off x="1162800" y="4536000"/>
              <a:ext cx="647700" cy="368300"/>
              <a:chOff x="8113143" y="5184000"/>
              <a:chExt cx="647700" cy="369332"/>
            </a:xfrm>
          </p:grpSpPr>
          <p:sp>
            <p:nvSpPr>
              <p:cNvPr id="38" name="下矢印 23">
                <a:extLst>
                  <a:ext uri="{FF2B5EF4-FFF2-40B4-BE49-F238E27FC236}">
                    <a16:creationId xmlns:a16="http://schemas.microsoft.com/office/drawing/2014/main" id="{F5B1B163-3FB9-4533-8EDC-C768732EB05B}"/>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9" name="テキスト ボックス 24">
                <a:extLst>
                  <a:ext uri="{FF2B5EF4-FFF2-40B4-BE49-F238E27FC236}">
                    <a16:creationId xmlns:a16="http://schemas.microsoft.com/office/drawing/2014/main" id="{72BDE22F-F81A-48C6-9044-085908686C35}"/>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spTree>
    <p:extLst>
      <p:ext uri="{BB962C8B-B14F-4D97-AF65-F5344CB8AC3E}">
        <p14:creationId xmlns:p14="http://schemas.microsoft.com/office/powerpoint/2010/main" val="4106419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6FC821B-3328-45BD-B665-775B1B6CDE58}"/>
              </a:ext>
            </a:extLst>
          </p:cNvPr>
          <p:cNvPicPr>
            <a:picLocks noChangeAspect="1"/>
          </p:cNvPicPr>
          <p:nvPr/>
        </p:nvPicPr>
        <p:blipFill>
          <a:blip r:embed="rId2"/>
          <a:stretch>
            <a:fillRect/>
          </a:stretch>
        </p:blipFill>
        <p:spPr>
          <a:xfrm>
            <a:off x="36004" y="936003"/>
            <a:ext cx="8785860" cy="5722620"/>
          </a:xfrm>
          <a:prstGeom prst="rect">
            <a:avLst/>
          </a:prstGeom>
        </p:spPr>
      </p:pic>
      <p:sp>
        <p:nvSpPr>
          <p:cNvPr id="47106" name="タイトル 1"/>
          <p:cNvSpPr>
            <a:spLocks noGrp="1"/>
          </p:cNvSpPr>
          <p:nvPr>
            <p:ph type="title"/>
          </p:nvPr>
        </p:nvSpPr>
        <p:spPr>
          <a:xfrm>
            <a:off x="345600" y="187200"/>
            <a:ext cx="6263584" cy="936000"/>
          </a:xfrm>
        </p:spPr>
        <p:txBody>
          <a:bodyPr/>
          <a:lstStyle/>
          <a:p>
            <a:r>
              <a:rPr lang="ja-JP" altLang="en-US" sz="4000" dirty="0"/>
              <a:t>出力ファイルの確認</a:t>
            </a:r>
            <a:r>
              <a:rPr lang="en-US" altLang="ja-JP" sz="4000" dirty="0"/>
              <a:t>4</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99</a:t>
            </a:fld>
            <a:endParaRPr kumimoji="0" lang="en-US" altLang="ja-JP" sz="1200">
              <a:latin typeface="Arial Black" panose="020B0A04020102020204" pitchFamily="34" charset="0"/>
            </a:endParaRPr>
          </a:p>
        </p:txBody>
      </p:sp>
      <p:sp>
        <p:nvSpPr>
          <p:cNvPr id="40" name="Text Box 8">
            <a:extLst>
              <a:ext uri="{FF2B5EF4-FFF2-40B4-BE49-F238E27FC236}">
                <a16:creationId xmlns:a16="http://schemas.microsoft.com/office/drawing/2014/main" id="{F6ED9CBB-DD89-4993-9E00-257D2AB4A7D2}"/>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①が入力ファイルの情報、②が出力ファイルの情報に対応します。③が抽出したい領域の範囲に相当します。①が抽出元で、②が抽出結果に相当します。④が抽出領域に相当し、⑤と同じです。⑥をクリックして、エディタを開いた状態です。⑦切り出された配列は、確かに④と同じ。</a:t>
            </a:r>
            <a:r>
              <a:rPr lang="ja-JP" altLang="en-US" dirty="0">
                <a:latin typeface="+mn-ea"/>
              </a:rPr>
              <a:t>⑧入力ファイルのほうもクリックした状態。⑨のような感じでタブが増えていくだけです。</a:t>
            </a:r>
          </a:p>
        </p:txBody>
      </p:sp>
      <p:grpSp>
        <p:nvGrpSpPr>
          <p:cNvPr id="28" name="グループ化 19">
            <a:extLst>
              <a:ext uri="{FF2B5EF4-FFF2-40B4-BE49-F238E27FC236}">
                <a16:creationId xmlns:a16="http://schemas.microsoft.com/office/drawing/2014/main" id="{21D1CF6A-2269-41CF-B4B1-20E23A72D7DA}"/>
              </a:ext>
            </a:extLst>
          </p:cNvPr>
          <p:cNvGrpSpPr>
            <a:grpSpLocks/>
          </p:cNvGrpSpPr>
          <p:nvPr/>
        </p:nvGrpSpPr>
        <p:grpSpPr bwMode="auto">
          <a:xfrm>
            <a:off x="6768000" y="3861048"/>
            <a:ext cx="433387" cy="647700"/>
            <a:chOff x="9008376" y="4278533"/>
            <a:chExt cx="432048" cy="647700"/>
          </a:xfrm>
        </p:grpSpPr>
        <p:sp>
          <p:nvSpPr>
            <p:cNvPr id="29" name="下矢印 20">
              <a:extLst>
                <a:ext uri="{FF2B5EF4-FFF2-40B4-BE49-F238E27FC236}">
                  <a16:creationId xmlns:a16="http://schemas.microsoft.com/office/drawing/2014/main" id="{8451148D-8182-4B73-ACAC-0139C1147412}"/>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テキスト ボックス 21">
              <a:extLst>
                <a:ext uri="{FF2B5EF4-FFF2-40B4-BE49-F238E27FC236}">
                  <a16:creationId xmlns:a16="http://schemas.microsoft.com/office/drawing/2014/main" id="{1A4AC5F4-1CBD-4366-A241-AC2D9D72AF19}"/>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⑧</a:t>
              </a:r>
            </a:p>
          </p:txBody>
        </p:sp>
      </p:grpSp>
      <p:sp>
        <p:nvSpPr>
          <p:cNvPr id="21" name="右中かっこ 20">
            <a:extLst>
              <a:ext uri="{FF2B5EF4-FFF2-40B4-BE49-F238E27FC236}">
                <a16:creationId xmlns:a16="http://schemas.microsoft.com/office/drawing/2014/main" id="{C62755F2-ABF7-4DE0-A2FD-D119CE2F3851}"/>
              </a:ext>
            </a:extLst>
          </p:cNvPr>
          <p:cNvSpPr/>
          <p:nvPr/>
        </p:nvSpPr>
        <p:spPr>
          <a:xfrm rot="16200000">
            <a:off x="880865" y="818807"/>
            <a:ext cx="180000" cy="1584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22" name="グループ化 25">
            <a:extLst>
              <a:ext uri="{FF2B5EF4-FFF2-40B4-BE49-F238E27FC236}">
                <a16:creationId xmlns:a16="http://schemas.microsoft.com/office/drawing/2014/main" id="{39C35798-892C-48EC-956E-B6F6266538E4}"/>
              </a:ext>
            </a:extLst>
          </p:cNvPr>
          <p:cNvGrpSpPr>
            <a:grpSpLocks/>
          </p:cNvGrpSpPr>
          <p:nvPr/>
        </p:nvGrpSpPr>
        <p:grpSpPr bwMode="auto">
          <a:xfrm>
            <a:off x="648000" y="1152000"/>
            <a:ext cx="647700" cy="368300"/>
            <a:chOff x="8265543" y="5967772"/>
            <a:chExt cx="647700" cy="369332"/>
          </a:xfrm>
        </p:grpSpPr>
        <p:sp>
          <p:nvSpPr>
            <p:cNvPr id="23" name="下矢印 26">
              <a:extLst>
                <a:ext uri="{FF2B5EF4-FFF2-40B4-BE49-F238E27FC236}">
                  <a16:creationId xmlns:a16="http://schemas.microsoft.com/office/drawing/2014/main" id="{567F1DAF-015F-4070-BFEE-D5588ABF5B54}"/>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7">
              <a:extLst>
                <a:ext uri="{FF2B5EF4-FFF2-40B4-BE49-F238E27FC236}">
                  <a16:creationId xmlns:a16="http://schemas.microsoft.com/office/drawing/2014/main" id="{4E4888CC-AFDE-4086-AEFA-76B56A7E1AE2}"/>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⑨</a:t>
              </a:r>
            </a:p>
          </p:txBody>
        </p:sp>
      </p:grpSp>
    </p:spTree>
    <p:extLst>
      <p:ext uri="{BB962C8B-B14F-4D97-AF65-F5344CB8AC3E}">
        <p14:creationId xmlns:p14="http://schemas.microsoft.com/office/powerpoint/2010/main" val="3083039381"/>
      </p:ext>
    </p:extLst>
  </p:cSld>
  <p:clrMapOvr>
    <a:masterClrMapping/>
  </p:clrMapOvr>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Pixel</Template>
  <TotalTime>51967</TotalTime>
  <Words>12915</Words>
  <Application>Microsoft Office PowerPoint</Application>
  <PresentationFormat>A4 210 x 297 mm</PresentationFormat>
  <Paragraphs>1338</Paragraphs>
  <Slides>181</Slides>
  <Notes>161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181</vt:i4>
      </vt:variant>
    </vt:vector>
  </HeadingPairs>
  <TitlesOfParts>
    <vt:vector size="187" baseType="lpstr">
      <vt:lpstr>ＭＳ Ｐゴシック</vt:lpstr>
      <vt:lpstr>Arial</vt:lpstr>
      <vt:lpstr>Arial Black</vt:lpstr>
      <vt:lpstr>Times New Roman</vt:lpstr>
      <vt:lpstr>Wingdings</vt:lpstr>
      <vt:lpstr>Pixel</vt:lpstr>
      <vt:lpstr>(Rで)塩基配列解析の 基本的な利用法 Windows版</vt:lpstr>
      <vt:lpstr>Contents</vt:lpstr>
      <vt:lpstr>前提条件</vt:lpstr>
      <vt:lpstr>RStudioの起動</vt:lpstr>
      <vt:lpstr>Contents</vt:lpstr>
      <vt:lpstr>見栄えの統一1</vt:lpstr>
      <vt:lpstr>見栄えの統一2</vt:lpstr>
      <vt:lpstr>見栄えの統一3</vt:lpstr>
      <vt:lpstr>見栄えの統一4</vt:lpstr>
      <vt:lpstr>見栄えの統一5</vt:lpstr>
      <vt:lpstr>見栄えの統一7</vt:lpstr>
      <vt:lpstr>RStudioの終了</vt:lpstr>
      <vt:lpstr>Contents</vt:lpstr>
      <vt:lpstr>Console画面の見栄え1</vt:lpstr>
      <vt:lpstr>Console画面の見栄え2</vt:lpstr>
      <vt:lpstr>Console画面の見栄え3</vt:lpstr>
      <vt:lpstr>設定変更1</vt:lpstr>
      <vt:lpstr>設定変更2</vt:lpstr>
      <vt:lpstr>設定変更3</vt:lpstr>
      <vt:lpstr>設定変更4</vt:lpstr>
      <vt:lpstr>設定変更5</vt:lpstr>
      <vt:lpstr>設定変更6</vt:lpstr>
      <vt:lpstr>設定変更7</vt:lpstr>
      <vt:lpstr>設定変更8</vt:lpstr>
      <vt:lpstr>設定変更9</vt:lpstr>
      <vt:lpstr>設定変更10</vt:lpstr>
      <vt:lpstr>Contents</vt:lpstr>
      <vt:lpstr>枠の幅1</vt:lpstr>
      <vt:lpstr>枠の幅2</vt:lpstr>
      <vt:lpstr>枠の幅3</vt:lpstr>
      <vt:lpstr>枠の幅4</vt:lpstr>
      <vt:lpstr>枠の幅5</vt:lpstr>
      <vt:lpstr>電卓的な利用1</vt:lpstr>
      <vt:lpstr>電卓的な利用2</vt:lpstr>
      <vt:lpstr>Contents</vt:lpstr>
      <vt:lpstr>プロンプト（&gt;）</vt:lpstr>
      <vt:lpstr>Console画面クリア1</vt:lpstr>
      <vt:lpstr>Console画面クリア2</vt:lpstr>
      <vt:lpstr>Console画面クリア3</vt:lpstr>
      <vt:lpstr>Contents</vt:lpstr>
      <vt:lpstr>計算の中断1</vt:lpstr>
      <vt:lpstr>計算の中断2</vt:lpstr>
      <vt:lpstr>計算の中断3</vt:lpstr>
      <vt:lpstr>計算の中断4</vt:lpstr>
      <vt:lpstr>計算の中断5</vt:lpstr>
      <vt:lpstr>計算の中断6</vt:lpstr>
      <vt:lpstr>計算の中断7</vt:lpstr>
      <vt:lpstr>計算の中断8</vt:lpstr>
      <vt:lpstr>計算の中断9</vt:lpstr>
      <vt:lpstr>Contents</vt:lpstr>
      <vt:lpstr>項目と例題1</vt:lpstr>
      <vt:lpstr>項目と例題2</vt:lpstr>
      <vt:lpstr>項目と例題3</vt:lpstr>
      <vt:lpstr>項目と例題4</vt:lpstr>
      <vt:lpstr>Contents</vt:lpstr>
      <vt:lpstr>入力ファイルの保存1</vt:lpstr>
      <vt:lpstr>入力ファイルの保存2</vt:lpstr>
      <vt:lpstr>入力ファイルの保存3</vt:lpstr>
      <vt:lpstr>入力ファイルの保存4</vt:lpstr>
      <vt:lpstr>入力ファイルの保存5</vt:lpstr>
      <vt:lpstr>Contents</vt:lpstr>
      <vt:lpstr>作業ディレクトリの変更1</vt:lpstr>
      <vt:lpstr>作業ディレクトリの変更2</vt:lpstr>
      <vt:lpstr>作業ディレクトリの変更3</vt:lpstr>
      <vt:lpstr>作業ディレクトリの変更4</vt:lpstr>
      <vt:lpstr>作業ディレクトリの変更5</vt:lpstr>
      <vt:lpstr>作業ディレクトリの変更6</vt:lpstr>
      <vt:lpstr>作業ディレクトリの変更7</vt:lpstr>
      <vt:lpstr>作業ディレクトリの変更8</vt:lpstr>
      <vt:lpstr>Contents</vt:lpstr>
      <vt:lpstr>入力ファイルの確認1</vt:lpstr>
      <vt:lpstr>入力ファイルの確認2</vt:lpstr>
      <vt:lpstr>入力ファイルの確認3</vt:lpstr>
      <vt:lpstr>入力ファイルの確認4</vt:lpstr>
      <vt:lpstr>入力ファイルの確認5</vt:lpstr>
      <vt:lpstr>入力ファイルの確認6</vt:lpstr>
      <vt:lpstr>入力ファイルの確認7</vt:lpstr>
      <vt:lpstr>Contents</vt:lpstr>
      <vt:lpstr>FASTA形式1</vt:lpstr>
      <vt:lpstr>FASTA形式2</vt:lpstr>
      <vt:lpstr>FASTA形式3</vt:lpstr>
      <vt:lpstr>FASTA形式4</vt:lpstr>
      <vt:lpstr>FASTA形式5</vt:lpstr>
      <vt:lpstr>FASTA形式6</vt:lpstr>
      <vt:lpstr>FASTA形式7</vt:lpstr>
      <vt:lpstr>FASTA形式8</vt:lpstr>
      <vt:lpstr>Contents</vt:lpstr>
      <vt:lpstr>コピペ実行1</vt:lpstr>
      <vt:lpstr>コピペ実行2</vt:lpstr>
      <vt:lpstr>コピペ実行3</vt:lpstr>
      <vt:lpstr>コピペ実行4</vt:lpstr>
      <vt:lpstr>コピペ実行5</vt:lpstr>
      <vt:lpstr>コピペ実行6</vt:lpstr>
      <vt:lpstr>コピペ実行7</vt:lpstr>
      <vt:lpstr>Contents</vt:lpstr>
      <vt:lpstr>出力ファイルの確認1</vt:lpstr>
      <vt:lpstr>出力ファイルの確認2</vt:lpstr>
      <vt:lpstr>出力ファイルの確認3</vt:lpstr>
      <vt:lpstr>出力ファイルの確認4</vt:lpstr>
      <vt:lpstr>Contents</vt:lpstr>
      <vt:lpstr>Environmentタブ1</vt:lpstr>
      <vt:lpstr>Environmentタブ2</vt:lpstr>
      <vt:lpstr>Environmentタブ3</vt:lpstr>
      <vt:lpstr>Environmentタブ4</vt:lpstr>
      <vt:lpstr>Environmentタブ5</vt:lpstr>
      <vt:lpstr>Environmentタブ6</vt:lpstr>
      <vt:lpstr>Environmentタブ7</vt:lpstr>
      <vt:lpstr>Environmentタブ8</vt:lpstr>
      <vt:lpstr>Environmentタブ9</vt:lpstr>
      <vt:lpstr>Contents</vt:lpstr>
      <vt:lpstr>全体像の把握1</vt:lpstr>
      <vt:lpstr>全体像の把握2</vt:lpstr>
      <vt:lpstr>全体像の把握3</vt:lpstr>
      <vt:lpstr>全体像の把握4</vt:lpstr>
      <vt:lpstr>全体像の把握5</vt:lpstr>
      <vt:lpstr>Contents</vt:lpstr>
      <vt:lpstr>入力ファイルの保存1</vt:lpstr>
      <vt:lpstr>入力ファイルの保存2</vt:lpstr>
      <vt:lpstr>入力ファイルの保存3</vt:lpstr>
      <vt:lpstr>入力ファイルの保存4</vt:lpstr>
      <vt:lpstr>Contents</vt:lpstr>
      <vt:lpstr>コピペ実行1</vt:lpstr>
      <vt:lpstr>コピペ実行2</vt:lpstr>
      <vt:lpstr>コピペ実行3</vt:lpstr>
      <vt:lpstr>出力ファイルの確認1</vt:lpstr>
      <vt:lpstr>出力ファイルの確認2</vt:lpstr>
      <vt:lpstr>Contents</vt:lpstr>
      <vt:lpstr>Winユーザ向け注意点1</vt:lpstr>
      <vt:lpstr>Winユーザ向け注意点2</vt:lpstr>
      <vt:lpstr>Winユーザ向け注意点3</vt:lpstr>
      <vt:lpstr>Winユーザ向け注意点4</vt:lpstr>
      <vt:lpstr>Winユーザ向け注意点5</vt:lpstr>
      <vt:lpstr>Winユーザ向け注意点6</vt:lpstr>
      <vt:lpstr>Winユーザ向け注意点7</vt:lpstr>
      <vt:lpstr>Contents</vt:lpstr>
      <vt:lpstr>応用1</vt:lpstr>
      <vt:lpstr>応用2</vt:lpstr>
      <vt:lpstr>応用3</vt:lpstr>
      <vt:lpstr>応用4</vt:lpstr>
      <vt:lpstr>応用5</vt:lpstr>
      <vt:lpstr>応用6</vt:lpstr>
      <vt:lpstr>応用7</vt:lpstr>
      <vt:lpstr>応用8</vt:lpstr>
      <vt:lpstr>応用9</vt:lpstr>
      <vt:lpstr>応用10</vt:lpstr>
      <vt:lpstr>応用11</vt:lpstr>
      <vt:lpstr>応用12</vt:lpstr>
      <vt:lpstr>応用13</vt:lpstr>
      <vt:lpstr>応用14</vt:lpstr>
      <vt:lpstr>応用15</vt:lpstr>
      <vt:lpstr>応用16</vt:lpstr>
      <vt:lpstr>応用17</vt:lpstr>
      <vt:lpstr>応用18</vt:lpstr>
      <vt:lpstr>応用19</vt:lpstr>
      <vt:lpstr>応用20</vt:lpstr>
      <vt:lpstr>応用21</vt:lpstr>
      <vt:lpstr>応用22</vt:lpstr>
      <vt:lpstr>応用23</vt:lpstr>
      <vt:lpstr>応用24</vt:lpstr>
      <vt:lpstr>応用25</vt:lpstr>
      <vt:lpstr>応用26</vt:lpstr>
      <vt:lpstr>応用27</vt:lpstr>
      <vt:lpstr>応用28</vt:lpstr>
      <vt:lpstr>応用29</vt:lpstr>
      <vt:lpstr>応用30</vt:lpstr>
      <vt:lpstr>応用31</vt:lpstr>
      <vt:lpstr>応用32</vt:lpstr>
      <vt:lpstr>応用33</vt:lpstr>
      <vt:lpstr>応用34</vt:lpstr>
      <vt:lpstr>応用35</vt:lpstr>
      <vt:lpstr>Contents</vt:lpstr>
      <vt:lpstr>警告メッセージ1</vt:lpstr>
      <vt:lpstr>警告メッセージ2</vt:lpstr>
      <vt:lpstr>警告メッセージ3</vt:lpstr>
      <vt:lpstr>警告メッセージ4</vt:lpstr>
      <vt:lpstr>警告メッセージ5</vt:lpstr>
      <vt:lpstr>Contents</vt:lpstr>
      <vt:lpstr>ありがちなミス0</vt:lpstr>
      <vt:lpstr>ありがちなミス1</vt:lpstr>
      <vt:lpstr>ありがちなミス2</vt:lpstr>
      <vt:lpstr>ありがちなミス3</vt:lpstr>
    </vt:vector>
  </TitlesOfParts>
  <Company>UNIT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基本的な利用法</dc:title>
  <dc:creator>Koji_Kadota</dc:creator>
  <cp:lastModifiedBy>門田 幸二</cp:lastModifiedBy>
  <cp:revision>3552</cp:revision>
  <cp:lastPrinted>2015-03-02T01:56:29Z</cp:lastPrinted>
  <dcterms:created xsi:type="dcterms:W3CDTF">2005-04-04T03:03:59Z</dcterms:created>
  <dcterms:modified xsi:type="dcterms:W3CDTF">2022-05-17T03:45:55Z</dcterms:modified>
</cp:coreProperties>
</file>